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DCEDBF1E-4AA2-48FA-B220-6227806EBACE}" type="slidenum">
              <a:rPr lang="ar-IQ" smtClean="0"/>
              <a:pPr/>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EDBF1E-4AA2-48FA-B220-6227806EBAC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EDBF1E-4AA2-48FA-B220-6227806EBAC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EDBF1E-4AA2-48FA-B220-6227806EBAC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DCEDBF1E-4AA2-48FA-B220-6227806EBAC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EDBF1E-4AA2-48FA-B220-6227806EBAC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CEDBF1E-4AA2-48FA-B220-6227806EBAC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CEDBF1E-4AA2-48FA-B220-6227806EBAC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CEDBF1E-4AA2-48FA-B220-6227806EBAC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EDBF1E-4AA2-48FA-B220-6227806EBAC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AE90B6-495E-47CF-A4FA-EA6FF9DCA986}" type="datetimeFigureOut">
              <a:rPr lang="ar-IQ" smtClean="0"/>
              <a:pPr/>
              <a:t>04/04/1438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EDBF1E-4AA2-48FA-B220-6227806EBAC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8AE90B6-495E-47CF-A4FA-EA6FF9DCA986}" type="datetimeFigureOut">
              <a:rPr lang="ar-IQ" smtClean="0"/>
              <a:pPr/>
              <a:t>04/04/1438</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CEDBF1E-4AA2-48FA-B220-6227806EBACE}"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اثر المساهمات العلمية الميكانيكية في </a:t>
            </a:r>
            <a:r>
              <a:rPr lang="ar-IQ" dirty="0" err="1" smtClean="0"/>
              <a:t>الاداء</a:t>
            </a:r>
            <a:r>
              <a:rPr lang="ar-IQ" dirty="0" smtClean="0"/>
              <a:t> </a:t>
            </a:r>
            <a:r>
              <a:rPr lang="ar-IQ" dirty="0" err="1" smtClean="0"/>
              <a:t>المهاري</a:t>
            </a:r>
            <a:r>
              <a:rPr lang="ar-IQ" dirty="0" smtClean="0"/>
              <a:t> </a:t>
            </a:r>
            <a:r>
              <a:rPr lang="ar-IQ" dirty="0" err="1" smtClean="0"/>
              <a:t>للجمناستك</a:t>
            </a:r>
            <a:r>
              <a:rPr lang="ar-IQ" dirty="0" smtClean="0"/>
              <a:t> الفني</a:t>
            </a:r>
            <a:endParaRPr lang="ar-IQ" dirty="0"/>
          </a:p>
        </p:txBody>
      </p:sp>
      <p:sp>
        <p:nvSpPr>
          <p:cNvPr id="3" name="عنوان فرعي 2"/>
          <p:cNvSpPr>
            <a:spLocks noGrp="1"/>
          </p:cNvSpPr>
          <p:nvPr>
            <p:ph type="subTitle" idx="1"/>
          </p:nvPr>
        </p:nvSpPr>
        <p:spPr>
          <a:xfrm>
            <a:off x="1357290" y="3714752"/>
            <a:ext cx="6400800" cy="1752600"/>
          </a:xfrm>
        </p:spPr>
        <p:txBody>
          <a:bodyPr>
            <a:normAutofit fontScale="92500" lnSpcReduction="10000"/>
          </a:bodyPr>
          <a:lstStyle/>
          <a:p>
            <a:r>
              <a:rPr lang="ar-IQ" sz="3600" dirty="0" smtClean="0"/>
              <a:t>أ.د هدى شهاب </a:t>
            </a:r>
            <a:r>
              <a:rPr lang="ar-IQ" sz="3600" dirty="0" smtClean="0"/>
              <a:t>جاري</a:t>
            </a:r>
          </a:p>
          <a:p>
            <a:r>
              <a:rPr lang="ar-IQ" sz="3600" smtClean="0"/>
              <a:t>أ.د.انتصار </a:t>
            </a:r>
            <a:r>
              <a:rPr lang="ar-IQ" sz="3600" smtClean="0"/>
              <a:t>كاظم</a:t>
            </a:r>
            <a:endParaRPr lang="ar-IQ" sz="3600" dirty="0" smtClean="0"/>
          </a:p>
          <a:p>
            <a:r>
              <a:rPr lang="ar-IQ" sz="3600" dirty="0" smtClean="0"/>
              <a:t>أ.م.د </a:t>
            </a:r>
            <a:r>
              <a:rPr lang="ar-IQ" sz="3600" dirty="0" smtClean="0"/>
              <a:t>زينة عبد </a:t>
            </a:r>
            <a:r>
              <a:rPr lang="ar-IQ" sz="3600" dirty="0" smtClean="0"/>
              <a:t>السلام</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الاجهزة</a:t>
            </a:r>
            <a:r>
              <a:rPr lang="ar-IQ" dirty="0" smtClean="0"/>
              <a:t> البديلة</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يقصد </a:t>
            </a:r>
            <a:r>
              <a:rPr lang="ar-IQ" dirty="0" err="1" smtClean="0"/>
              <a:t>بالاجهزة</a:t>
            </a:r>
            <a:r>
              <a:rPr lang="ar-IQ" dirty="0" smtClean="0"/>
              <a:t> البديلة هي تلك </a:t>
            </a:r>
            <a:r>
              <a:rPr lang="ar-IQ" dirty="0" err="1" smtClean="0"/>
              <a:t>الاجهزة</a:t>
            </a:r>
            <a:r>
              <a:rPr lang="ar-IQ" dirty="0" smtClean="0"/>
              <a:t> التي تصنع بشكل </a:t>
            </a:r>
            <a:r>
              <a:rPr lang="ar-IQ" dirty="0" err="1" smtClean="0"/>
              <a:t>همدسي</a:t>
            </a:r>
            <a:r>
              <a:rPr lang="ar-IQ" dirty="0" smtClean="0"/>
              <a:t> يتشابه مع </a:t>
            </a:r>
            <a:r>
              <a:rPr lang="ar-IQ" dirty="0" err="1" smtClean="0"/>
              <a:t>الاجهزة</a:t>
            </a:r>
            <a:r>
              <a:rPr lang="ar-IQ" dirty="0" smtClean="0"/>
              <a:t> </a:t>
            </a:r>
            <a:r>
              <a:rPr lang="ar-IQ" dirty="0" err="1" smtClean="0"/>
              <a:t>الاساسية</a:t>
            </a:r>
            <a:r>
              <a:rPr lang="ar-IQ" dirty="0" smtClean="0"/>
              <a:t> مع </a:t>
            </a:r>
            <a:r>
              <a:rPr lang="ar-IQ" dirty="0" err="1" smtClean="0"/>
              <a:t>اضافة</a:t>
            </a:r>
            <a:r>
              <a:rPr lang="ar-IQ" dirty="0" smtClean="0"/>
              <a:t> </a:t>
            </a:r>
            <a:r>
              <a:rPr lang="ar-IQ" dirty="0" err="1" smtClean="0"/>
              <a:t>او</a:t>
            </a:r>
            <a:r>
              <a:rPr lang="ar-IQ" dirty="0" smtClean="0"/>
              <a:t> حذف بعضاً من </a:t>
            </a:r>
            <a:r>
              <a:rPr lang="ar-IQ" dirty="0" err="1" smtClean="0"/>
              <a:t>اجزائها</a:t>
            </a:r>
            <a:r>
              <a:rPr lang="ar-IQ" dirty="0" smtClean="0"/>
              <a:t> بما لا تفقدها الشكل الهندسي العام وتسمح </a:t>
            </a:r>
            <a:r>
              <a:rPr lang="ar-IQ" dirty="0" err="1" smtClean="0"/>
              <a:t>بالاداء</a:t>
            </a:r>
            <a:r>
              <a:rPr lang="ar-IQ" dirty="0" smtClean="0"/>
              <a:t> عليها لنفس المهارات التي تؤدى على الجهاز </a:t>
            </a:r>
            <a:r>
              <a:rPr lang="ar-IQ" dirty="0" err="1" smtClean="0"/>
              <a:t>الاساسي</a:t>
            </a:r>
            <a:r>
              <a:rPr lang="ar-IQ" dirty="0" smtClean="0"/>
              <a:t> ، وهي تستخدم في بداية عملية التدريب في بداية التعلم للمهارات ، فمنها ما يسمح بتركيب اجهزة سند عليها واخرى مزودة بحوامل لوقوف المدرب عليها للقيام بالمساعدة ، ومن هذه الاجهزة :</a:t>
            </a:r>
          </a:p>
          <a:p>
            <a:r>
              <a:rPr lang="ar-IQ" dirty="0" smtClean="0"/>
              <a:t>الحلق المنخفض المزود </a:t>
            </a:r>
            <a:r>
              <a:rPr lang="ar-IQ" dirty="0" err="1" smtClean="0"/>
              <a:t>باحزمة</a:t>
            </a:r>
            <a:r>
              <a:rPr lang="ar-IQ" dirty="0" smtClean="0"/>
              <a:t> السند وحوامل لوقوف المدرب  .</a:t>
            </a:r>
          </a:p>
          <a:p>
            <a:r>
              <a:rPr lang="ar-IQ" dirty="0" smtClean="0"/>
              <a:t>العقلة </a:t>
            </a:r>
            <a:r>
              <a:rPr lang="ar-IQ" dirty="0" err="1" smtClean="0"/>
              <a:t>المنخغضة</a:t>
            </a:r>
            <a:r>
              <a:rPr lang="ar-IQ" dirty="0" smtClean="0"/>
              <a:t> ، المتوازي المنخفض ، حصان الحلق المنخفض  وغيرها من الاجهزة .</a:t>
            </a:r>
          </a:p>
          <a:p>
            <a:r>
              <a:rPr lang="ar-IQ" dirty="0" smtClean="0"/>
              <a:t>وهذه </a:t>
            </a:r>
            <a:r>
              <a:rPr lang="ar-IQ" dirty="0" err="1" smtClean="0"/>
              <a:t>الاجهزة</a:t>
            </a:r>
            <a:r>
              <a:rPr lang="ar-IQ" dirty="0" smtClean="0"/>
              <a:t> المساعدة تم تصنيعها من خلال التحليل </a:t>
            </a:r>
            <a:r>
              <a:rPr lang="ar-IQ" dirty="0" err="1" smtClean="0"/>
              <a:t>البيوميكانيكي</a:t>
            </a:r>
            <a:r>
              <a:rPr lang="ar-IQ" dirty="0" smtClean="0"/>
              <a:t> للمهارات التي تؤدى على </a:t>
            </a:r>
            <a:r>
              <a:rPr lang="ar-IQ" dirty="0" err="1" smtClean="0"/>
              <a:t>الاجهزة</a:t>
            </a:r>
            <a:r>
              <a:rPr lang="ar-IQ" dirty="0" smtClean="0"/>
              <a:t> الرئيسية ومن ثم تم تصنيعها وفق متغيرات </a:t>
            </a:r>
            <a:r>
              <a:rPr lang="ar-IQ" dirty="0" err="1" smtClean="0"/>
              <a:t>بيوميكانيكية</a:t>
            </a:r>
            <a:r>
              <a:rPr lang="ar-IQ" dirty="0" smtClean="0"/>
              <a:t> دقيقة حتى تحقق الهدف منها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ادوات</a:t>
            </a:r>
            <a:r>
              <a:rPr lang="ar-IQ" dirty="0" smtClean="0"/>
              <a:t> اللاعب</a:t>
            </a:r>
            <a:endParaRPr lang="ar-IQ" dirty="0"/>
          </a:p>
        </p:txBody>
      </p:sp>
      <p:sp>
        <p:nvSpPr>
          <p:cNvPr id="3" name="عنصر نائب للمحتوى 2"/>
          <p:cNvSpPr>
            <a:spLocks noGrp="1"/>
          </p:cNvSpPr>
          <p:nvPr>
            <p:ph idx="1"/>
          </p:nvPr>
        </p:nvSpPr>
        <p:spPr/>
        <p:txBody>
          <a:bodyPr/>
          <a:lstStyle/>
          <a:p>
            <a:r>
              <a:rPr lang="ar-IQ" dirty="0" smtClean="0"/>
              <a:t>الجلد ( واقي اليدين ) : ويستخدم بشكل اساسي على جهازي العقلة والحلق والمتوزي مختلف الارتفاع  وتصنيع هذه الجلود ليس بالامر البسيط ولكنها مصممة بشكل هندسي مدروس . وهدفها </a:t>
            </a:r>
            <a:r>
              <a:rPr lang="ar-IQ" dirty="0" err="1" smtClean="0"/>
              <a:t>الاساسي</a:t>
            </a:r>
            <a:r>
              <a:rPr lang="ar-IQ" dirty="0" smtClean="0"/>
              <a:t> هو المحافظة على استمرارية اللاعب على اتصال اللاعب بالجهاز خلال </a:t>
            </a:r>
            <a:r>
              <a:rPr lang="ar-IQ" dirty="0" err="1" smtClean="0"/>
              <a:t>اداء</a:t>
            </a:r>
            <a:r>
              <a:rPr lang="ar-IQ" dirty="0" smtClean="0"/>
              <a:t> المهارات التي تتطلب سرعات </a:t>
            </a:r>
            <a:r>
              <a:rPr lang="ar-IQ" dirty="0" err="1" smtClean="0"/>
              <a:t>دورانية</a:t>
            </a:r>
            <a:r>
              <a:rPr lang="ar-IQ" dirty="0" smtClean="0"/>
              <a:t> عالية .</a:t>
            </a:r>
          </a:p>
          <a:p>
            <a:r>
              <a:rPr lang="ar-IQ" dirty="0" err="1" smtClean="0"/>
              <a:t>الاحذية</a:t>
            </a:r>
            <a:r>
              <a:rPr lang="ar-IQ" dirty="0" smtClean="0"/>
              <a:t> : وهي مهمة </a:t>
            </a:r>
            <a:r>
              <a:rPr lang="ar-IQ" dirty="0" err="1" smtClean="0"/>
              <a:t>كاهمية</a:t>
            </a:r>
            <a:r>
              <a:rPr lang="ar-IQ" dirty="0" smtClean="0"/>
              <a:t> الجلود من حيث مساهمتها في زيادة معدل الاحتكاك خلال الركض والارتقاء على جهازي الحركات </a:t>
            </a:r>
            <a:r>
              <a:rPr lang="ar-IQ" dirty="0" err="1" smtClean="0"/>
              <a:t>الارضية</a:t>
            </a:r>
            <a:r>
              <a:rPr lang="ar-IQ" dirty="0" smtClean="0"/>
              <a:t> وحصان القفز وهي تصنع بمواصفات تتناسب مع طبيعة </a:t>
            </a:r>
            <a:r>
              <a:rPr lang="ar-IQ" dirty="0" err="1" smtClean="0"/>
              <a:t>الاداء</a:t>
            </a:r>
            <a:r>
              <a:rPr lang="ar-IQ" dirty="0" smtClean="0"/>
              <a:t> الحركي في الجمناستك .</a:t>
            </a: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الاجهزة</a:t>
            </a:r>
            <a:r>
              <a:rPr lang="ar-IQ" dirty="0" smtClean="0"/>
              <a:t> المساعدة </a:t>
            </a:r>
            <a:endParaRPr lang="ar-IQ" dirty="0"/>
          </a:p>
        </p:txBody>
      </p:sp>
      <p:sp>
        <p:nvSpPr>
          <p:cNvPr id="3" name="عنصر نائب للمحتوى 2"/>
          <p:cNvSpPr>
            <a:spLocks noGrp="1"/>
          </p:cNvSpPr>
          <p:nvPr>
            <p:ph idx="1"/>
          </p:nvPr>
        </p:nvSpPr>
        <p:spPr/>
        <p:txBody>
          <a:bodyPr/>
          <a:lstStyle/>
          <a:p>
            <a:r>
              <a:rPr lang="ar-IQ" dirty="0" smtClean="0"/>
              <a:t>وهي </a:t>
            </a:r>
            <a:r>
              <a:rPr lang="ar-IQ" dirty="0" err="1" smtClean="0"/>
              <a:t>الاجهزة</a:t>
            </a:r>
            <a:r>
              <a:rPr lang="ar-IQ" dirty="0" smtClean="0"/>
              <a:t> التي تصمم بشكل هندسي وديناميكي يجبر اللاعب على </a:t>
            </a:r>
            <a:r>
              <a:rPr lang="ar-IQ" dirty="0" err="1" smtClean="0"/>
              <a:t>اداء</a:t>
            </a:r>
            <a:r>
              <a:rPr lang="ar-IQ" dirty="0" smtClean="0"/>
              <a:t> المهارة </a:t>
            </a:r>
            <a:r>
              <a:rPr lang="ar-IQ" dirty="0" err="1" smtClean="0"/>
              <a:t>او</a:t>
            </a:r>
            <a:r>
              <a:rPr lang="ar-IQ" dirty="0" smtClean="0"/>
              <a:t> جزء منها في مسارها الصحيح ، وتلعب تلك الاجهزة دورا اساسياً في تدريب الجمناستك ، اذ اصبحت البديل عن عملية المساعدة التي يقوم بها المدرب خلال تعليم المهارات ، ونظراً لتعدد مهارات الجمناستك وتعقد تركيباتها الفنية حالياً الامر الذي استوجب ظهور تلك الاجهزة المساعدة وهذه الاجهزة لا تستخدم فقط في تعليم المهارات ولكنها تستخدم ايضاً في تصحيح اخطاء التكنيك ، وتعد الاجهزة المساعدة من اهم النواتج التطبيقية لاستخدامات البايوميكانيك في الجمناستك .</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المساهمات المباشرة</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ويقصد </a:t>
            </a:r>
            <a:r>
              <a:rPr lang="ar-IQ" dirty="0" err="1" smtClean="0"/>
              <a:t>بها</a:t>
            </a:r>
            <a:r>
              <a:rPr lang="ar-IQ" dirty="0" smtClean="0"/>
              <a:t> ذلك النوع من التحليل الذي يهدف بالدرجة </a:t>
            </a:r>
            <a:r>
              <a:rPr lang="ar-IQ" dirty="0" err="1" smtClean="0"/>
              <a:t>الاولى</a:t>
            </a:r>
            <a:r>
              <a:rPr lang="ar-IQ" dirty="0" smtClean="0"/>
              <a:t> </a:t>
            </a:r>
            <a:r>
              <a:rPr lang="ar-IQ" dirty="0" err="1" smtClean="0"/>
              <a:t>الى</a:t>
            </a:r>
            <a:r>
              <a:rPr lang="ar-IQ" dirty="0" smtClean="0"/>
              <a:t> التعرف على الخصائص </a:t>
            </a:r>
            <a:r>
              <a:rPr lang="ar-IQ" dirty="0" err="1" smtClean="0"/>
              <a:t>البايوميكانيكية</a:t>
            </a:r>
            <a:r>
              <a:rPr lang="ar-IQ" dirty="0" smtClean="0"/>
              <a:t> المميزة </a:t>
            </a:r>
            <a:r>
              <a:rPr lang="ar-IQ" dirty="0" err="1" smtClean="0"/>
              <a:t>للاداءات</a:t>
            </a:r>
            <a:r>
              <a:rPr lang="ar-IQ" dirty="0" smtClean="0"/>
              <a:t> المختلفة من ناحية العلاقات الديناميكية التي تحكم التركيب الفني للمهارات من ناحية </a:t>
            </a:r>
            <a:r>
              <a:rPr lang="ar-IQ" dirty="0" err="1" smtClean="0"/>
              <a:t>اخرى</a:t>
            </a:r>
            <a:r>
              <a:rPr lang="ar-IQ" dirty="0" smtClean="0"/>
              <a:t> وتوظيفها </a:t>
            </a:r>
            <a:r>
              <a:rPr lang="ar-IQ" dirty="0" err="1" smtClean="0"/>
              <a:t>باسلوب</a:t>
            </a:r>
            <a:r>
              <a:rPr lang="ar-IQ" dirty="0" smtClean="0"/>
              <a:t> علمي تطبيقي خلال التدريب يتمثل في صياغة  الخطوات التعليمية والتدريبات </a:t>
            </a:r>
            <a:r>
              <a:rPr lang="ar-IQ" dirty="0" err="1" smtClean="0"/>
              <a:t>الاساسية</a:t>
            </a:r>
            <a:r>
              <a:rPr lang="ar-IQ" dirty="0" smtClean="0"/>
              <a:t> لهذه المهارات بشكل يضمن تحقيق </a:t>
            </a:r>
            <a:r>
              <a:rPr lang="ar-IQ" dirty="0" err="1" smtClean="0"/>
              <a:t>اعلى</a:t>
            </a:r>
            <a:r>
              <a:rPr lang="ar-IQ" dirty="0" smtClean="0"/>
              <a:t> مستويات </a:t>
            </a:r>
            <a:r>
              <a:rPr lang="ar-IQ" dirty="0" err="1" smtClean="0"/>
              <a:t>الاداء</a:t>
            </a:r>
            <a:r>
              <a:rPr lang="ar-IQ" dirty="0" smtClean="0"/>
              <a:t> ، ومع التطور الذي السريع الذي حصل في كافة </a:t>
            </a:r>
            <a:r>
              <a:rPr lang="ar-IQ" dirty="0" err="1" smtClean="0"/>
              <a:t>الانشطة</a:t>
            </a:r>
            <a:r>
              <a:rPr lang="ar-IQ" dirty="0" smtClean="0"/>
              <a:t> الرياضية عامة </a:t>
            </a:r>
            <a:r>
              <a:rPr lang="ar-IQ" dirty="0" err="1" smtClean="0"/>
              <a:t>والجمناستك</a:t>
            </a:r>
            <a:r>
              <a:rPr lang="ar-IQ" dirty="0" smtClean="0"/>
              <a:t> الفني بشكل خاص من حيث مكوناته </a:t>
            </a:r>
            <a:r>
              <a:rPr lang="ar-IQ" dirty="0" err="1" smtClean="0"/>
              <a:t>المهارية</a:t>
            </a:r>
            <a:r>
              <a:rPr lang="ar-IQ" dirty="0" smtClean="0"/>
              <a:t> الصعبة </a:t>
            </a:r>
            <a:r>
              <a:rPr lang="ar-IQ" dirty="0" err="1" smtClean="0"/>
              <a:t>اصبح</a:t>
            </a:r>
            <a:r>
              <a:rPr lang="ar-IQ" dirty="0" smtClean="0"/>
              <a:t> من الصعب على العاملين في مجال الجمناستك متابعة كل  ما يحدث ، ولقد اظهرت المنافسة اهمية دراسة المكونات المهارية باسلوب اكثر تفصيلاً للتعرف على خصائصها الدقيقة ، ووضع اساليب التنمية  المناسبة بهدف الوصول الى مثالية الاداء .</a:t>
            </a:r>
          </a:p>
          <a:p>
            <a:r>
              <a:rPr lang="ar-IQ" dirty="0" smtClean="0"/>
              <a:t>ولهذا النوع من التحليل استخدامات مختلفة ومستويات متباينة وتلعب </a:t>
            </a:r>
            <a:r>
              <a:rPr lang="ar-IQ" dirty="0" err="1" smtClean="0"/>
              <a:t>اهمية</a:t>
            </a:r>
            <a:r>
              <a:rPr lang="ar-IQ" dirty="0" smtClean="0"/>
              <a:t> المهارة المدروسة والمستوى </a:t>
            </a:r>
            <a:r>
              <a:rPr lang="ar-IQ" dirty="0" err="1" smtClean="0"/>
              <a:t>المهاري</a:t>
            </a:r>
            <a:r>
              <a:rPr lang="ar-IQ" dirty="0" smtClean="0"/>
              <a:t> لمؤديها الدور </a:t>
            </a:r>
            <a:r>
              <a:rPr lang="ar-IQ" dirty="0" err="1" smtClean="0"/>
              <a:t>الاساسي</a:t>
            </a:r>
            <a:r>
              <a:rPr lang="ar-IQ" dirty="0" smtClean="0"/>
              <a:t> في اختيار </a:t>
            </a:r>
            <a:r>
              <a:rPr lang="ar-IQ" dirty="0" err="1" smtClean="0"/>
              <a:t>اي</a:t>
            </a:r>
            <a:r>
              <a:rPr lang="ar-IQ" dirty="0" smtClean="0"/>
              <a:t> من مستويات التحليل </a:t>
            </a:r>
            <a:r>
              <a:rPr lang="ar-IQ" dirty="0" err="1" smtClean="0"/>
              <a:t>اكثر</a:t>
            </a:r>
            <a:r>
              <a:rPr lang="ar-IQ" dirty="0" smtClean="0"/>
              <a:t> ارتباطاً .</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التحليل الحركي</a:t>
            </a:r>
            <a:endParaRPr lang="ar-IQ" dirty="0"/>
          </a:p>
        </p:txBody>
      </p:sp>
      <p:sp>
        <p:nvSpPr>
          <p:cNvPr id="3" name="عنصر نائب للمحتوى 2"/>
          <p:cNvSpPr>
            <a:spLocks noGrp="1"/>
          </p:cNvSpPr>
          <p:nvPr>
            <p:ph idx="1"/>
          </p:nvPr>
        </p:nvSpPr>
        <p:spPr/>
        <p:txBody>
          <a:bodyPr>
            <a:normAutofit fontScale="92500"/>
          </a:bodyPr>
          <a:lstStyle/>
          <a:p>
            <a:r>
              <a:rPr lang="ar-IQ" dirty="0" smtClean="0"/>
              <a:t>التحليل بغرض التعرف على الخصائص التكنيكية .</a:t>
            </a:r>
          </a:p>
          <a:p>
            <a:pPr>
              <a:buNone/>
            </a:pPr>
            <a:r>
              <a:rPr lang="ar-IQ" dirty="0" smtClean="0"/>
              <a:t>ويعد </a:t>
            </a:r>
            <a:r>
              <a:rPr lang="ar-IQ" dirty="0" err="1" smtClean="0"/>
              <a:t>اكثر</a:t>
            </a:r>
            <a:r>
              <a:rPr lang="ar-IQ" dirty="0" smtClean="0"/>
              <a:t> </a:t>
            </a:r>
            <a:r>
              <a:rPr lang="ar-IQ" dirty="0" err="1" smtClean="0"/>
              <a:t>انواع</a:t>
            </a:r>
            <a:r>
              <a:rPr lang="ar-IQ" dirty="0" smtClean="0"/>
              <a:t> التحليل انتشاراً ، اذ تتم دراسة المسارات الحركية للمهارة للتعرف على شكل خط سير مركز ثقل الجسم واجزاؤه خلال مراحل اداء المهارة والمتغيرات الكينماتيكية التي تميزها .</a:t>
            </a:r>
          </a:p>
          <a:p>
            <a:r>
              <a:rPr lang="ar-IQ" dirty="0" smtClean="0"/>
              <a:t>التحليل بغرض الكشف عن عيوب </a:t>
            </a:r>
            <a:r>
              <a:rPr lang="ar-IQ" dirty="0" err="1" smtClean="0"/>
              <a:t>الاداء</a:t>
            </a:r>
            <a:r>
              <a:rPr lang="ar-IQ" dirty="0" smtClean="0"/>
              <a:t> التكنيكي .</a:t>
            </a:r>
          </a:p>
          <a:p>
            <a:pPr>
              <a:buNone/>
            </a:pPr>
            <a:r>
              <a:rPr lang="ar-IQ" dirty="0" smtClean="0"/>
              <a:t>وهذا النوع من التحليل يتميز بمعرفة </a:t>
            </a:r>
            <a:r>
              <a:rPr lang="ar-IQ" dirty="0" err="1" smtClean="0"/>
              <a:t>اهم</a:t>
            </a:r>
            <a:r>
              <a:rPr lang="ar-IQ" dirty="0" smtClean="0"/>
              <a:t> المنحنيات </a:t>
            </a:r>
            <a:r>
              <a:rPr lang="ar-IQ" dirty="0" err="1" smtClean="0"/>
              <a:t>الخصائصية</a:t>
            </a:r>
            <a:r>
              <a:rPr lang="ar-IQ" dirty="0" smtClean="0"/>
              <a:t> التكنيكية المميزة للمهارة المدروسة وقيم الخصائص والعلاقات </a:t>
            </a:r>
            <a:r>
              <a:rPr lang="ar-IQ" dirty="0" err="1" smtClean="0"/>
              <a:t>الكينماتيكية</a:t>
            </a:r>
            <a:r>
              <a:rPr lang="ar-IQ" dirty="0" smtClean="0"/>
              <a:t> لمراحل </a:t>
            </a:r>
            <a:r>
              <a:rPr lang="ar-IQ" dirty="0" err="1" smtClean="0"/>
              <a:t>الاداء</a:t>
            </a:r>
            <a:r>
              <a:rPr lang="ar-IQ" dirty="0" smtClean="0"/>
              <a:t> والتي يتم الحصول عليها من خلال تحليل نموذجي ويقصد </a:t>
            </a:r>
            <a:r>
              <a:rPr lang="ar-IQ" dirty="0" err="1" smtClean="0"/>
              <a:t>به</a:t>
            </a:r>
            <a:r>
              <a:rPr lang="ar-IQ" dirty="0" smtClean="0"/>
              <a:t> </a:t>
            </a:r>
            <a:r>
              <a:rPr lang="ar-IQ" dirty="0" err="1" smtClean="0"/>
              <a:t>اداء</a:t>
            </a:r>
            <a:r>
              <a:rPr lang="ar-IQ" dirty="0" smtClean="0"/>
              <a:t> لاعب متميز ومقارنتها مع بنتائج تحليل </a:t>
            </a:r>
            <a:r>
              <a:rPr lang="ar-IQ" dirty="0" err="1" smtClean="0"/>
              <a:t>الاداء</a:t>
            </a:r>
            <a:r>
              <a:rPr lang="ar-IQ" dirty="0" smtClean="0"/>
              <a:t> المراد قياسه للتعرف على </a:t>
            </a:r>
            <a:r>
              <a:rPr lang="ar-IQ" dirty="0" err="1" smtClean="0"/>
              <a:t>اوجه</a:t>
            </a:r>
            <a:r>
              <a:rPr lang="ar-IQ" dirty="0" smtClean="0"/>
              <a:t> القصور </a:t>
            </a:r>
            <a:r>
              <a:rPr lang="ar-IQ" dirty="0" err="1" smtClean="0"/>
              <a:t>ن</a:t>
            </a:r>
            <a:r>
              <a:rPr lang="ar-IQ" dirty="0" smtClean="0"/>
              <a:t> ومن ثم وضع الحلول في شكل مجمعة من التدريبات النوعية تساهم في تحسين </a:t>
            </a:r>
            <a:r>
              <a:rPr lang="ar-IQ" dirty="0" err="1" smtClean="0"/>
              <a:t>اداء</a:t>
            </a:r>
            <a:r>
              <a:rPr lang="ar-IQ" dirty="0" smtClean="0"/>
              <a:t> المهارة .</a:t>
            </a:r>
          </a:p>
          <a:p>
            <a:pPr>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r>
              <a:rPr lang="ar-IQ" dirty="0" smtClean="0"/>
              <a:t>التحليل بغرض مقارنة </a:t>
            </a:r>
            <a:r>
              <a:rPr lang="ar-IQ" dirty="0" err="1" smtClean="0"/>
              <a:t>الاداء</a:t>
            </a:r>
            <a:r>
              <a:rPr lang="ar-IQ" dirty="0" smtClean="0"/>
              <a:t> بالمنحنيات النظرية :</a:t>
            </a:r>
          </a:p>
          <a:p>
            <a:pPr>
              <a:buNone/>
            </a:pPr>
            <a:r>
              <a:rPr lang="ar-IQ" dirty="0" smtClean="0"/>
              <a:t>تحتاج المقارنة </a:t>
            </a:r>
            <a:r>
              <a:rPr lang="ar-IQ" dirty="0" err="1" smtClean="0"/>
              <a:t>الى</a:t>
            </a:r>
            <a:r>
              <a:rPr lang="ar-IQ" dirty="0" smtClean="0"/>
              <a:t> دقة كبيرة في هذا النوع من التحليل وذلك في استنتاج المنحنيات النظرية للخصائص المراد مقارنة  </a:t>
            </a:r>
            <a:r>
              <a:rPr lang="ar-IQ" dirty="0" err="1" smtClean="0"/>
              <a:t>اداء</a:t>
            </a:r>
            <a:r>
              <a:rPr lang="ar-IQ" dirty="0" smtClean="0"/>
              <a:t> اللاعبين </a:t>
            </a:r>
            <a:r>
              <a:rPr lang="ar-IQ" dirty="0" err="1" smtClean="0"/>
              <a:t>بها</a:t>
            </a:r>
            <a:r>
              <a:rPr lang="ar-IQ" dirty="0" smtClean="0"/>
              <a:t> ومدى ما يمكن اقتراحه من تطوير في </a:t>
            </a:r>
            <a:r>
              <a:rPr lang="ar-IQ" dirty="0" err="1" smtClean="0"/>
              <a:t>اسلوب</a:t>
            </a:r>
            <a:r>
              <a:rPr lang="ar-IQ" dirty="0" smtClean="0"/>
              <a:t> </a:t>
            </a:r>
            <a:r>
              <a:rPr lang="ar-IQ" dirty="0" err="1" smtClean="0"/>
              <a:t>الاداء</a:t>
            </a:r>
            <a:r>
              <a:rPr lang="ar-IQ" dirty="0" smtClean="0"/>
              <a:t> بهدف محاولة الوصول بقيم المتغيرات المدروسة </a:t>
            </a:r>
            <a:r>
              <a:rPr lang="ar-IQ" dirty="0" err="1" smtClean="0"/>
              <a:t>الى</a:t>
            </a:r>
            <a:r>
              <a:rPr lang="ar-IQ" dirty="0" smtClean="0"/>
              <a:t> الحدود القصوى التي تشير </a:t>
            </a:r>
            <a:r>
              <a:rPr lang="ar-IQ" dirty="0" err="1" smtClean="0"/>
              <a:t>اليها</a:t>
            </a:r>
            <a:r>
              <a:rPr lang="ar-IQ" dirty="0" smtClean="0"/>
              <a:t> المنحنيات النظرية ، وهذا النوع من التحليل محدود الاستخدام .</a:t>
            </a:r>
          </a:p>
          <a:p>
            <a:r>
              <a:rPr lang="ar-IQ" dirty="0" smtClean="0"/>
              <a:t>التحليل بغرض الدراسة النظرية لحركات النماذج .</a:t>
            </a:r>
          </a:p>
          <a:p>
            <a:pPr>
              <a:buNone/>
            </a:pPr>
            <a:r>
              <a:rPr lang="ar-IQ" dirty="0" smtClean="0"/>
              <a:t>وهو </a:t>
            </a:r>
            <a:r>
              <a:rPr lang="ar-IQ" dirty="0" err="1" smtClean="0"/>
              <a:t>اصعب</a:t>
            </a:r>
            <a:r>
              <a:rPr lang="ar-IQ" dirty="0" smtClean="0"/>
              <a:t> </a:t>
            </a:r>
            <a:r>
              <a:rPr lang="ar-IQ" dirty="0" err="1" smtClean="0"/>
              <a:t>انواع</a:t>
            </a:r>
            <a:r>
              <a:rPr lang="ar-IQ" dirty="0" smtClean="0"/>
              <a:t> التحليل </a:t>
            </a:r>
            <a:r>
              <a:rPr lang="ar-IQ" dirty="0" err="1" smtClean="0"/>
              <a:t>واكثرها</a:t>
            </a:r>
            <a:r>
              <a:rPr lang="ar-IQ" dirty="0" smtClean="0"/>
              <a:t> تقدماً ، اذ يتم دراسة مسارات بعض المهارات على نماذج مصنعة بهدف دراسة امكانية ظهور احتمالات حركية جديدة على هذه النماذج من ناحية وامكانية تطبيقها على الجسم البشري من ناحية اخرى ، وهنا تظهر اهمية هذا النوع من التحليل ، ويعتمد هذا النوع من التحليل على تغذية الحاسوب المزود بنظام للتحليل الحركي بمجمعة من المتغيرات الخاصة بحدود حركات الجسم البشري وكذلك مجموعة  القياسات المرفولوجية بجانب المعدلات الرياضية المساهمة في استخراج النتائج التي تحدد امكانية اداء تلك المهارة وذلك بعد تجريبها نظرياً . ثم تطبيقها على احد اللاعبين في ضوء مجموعة من الخطوات </a:t>
            </a:r>
            <a:r>
              <a:rPr lang="ar-IQ" dirty="0" err="1" smtClean="0"/>
              <a:t>النعليمية</a:t>
            </a:r>
            <a:r>
              <a:rPr lang="ar-IQ" dirty="0" smtClean="0"/>
              <a:t> المتدرجة  باستخدام </a:t>
            </a:r>
            <a:r>
              <a:rPr lang="ar-IQ" dirty="0" err="1" smtClean="0"/>
              <a:t>الاجهزة</a:t>
            </a:r>
            <a:r>
              <a:rPr lang="ar-IQ" smtClean="0"/>
              <a:t> المساعدة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قانون الجمناستك وعلاقته بالأداء الفني ومتطلباته .</a:t>
            </a:r>
            <a:endParaRPr lang="ar-IQ" dirty="0"/>
          </a:p>
        </p:txBody>
      </p:sp>
      <p:sp>
        <p:nvSpPr>
          <p:cNvPr id="3" name="عنصر نائب للمحتوى 2"/>
          <p:cNvSpPr>
            <a:spLocks noGrp="1"/>
          </p:cNvSpPr>
          <p:nvPr>
            <p:ph idx="1"/>
          </p:nvPr>
        </p:nvSpPr>
        <p:spPr/>
        <p:txBody>
          <a:bodyPr/>
          <a:lstStyle/>
          <a:p>
            <a:r>
              <a:rPr lang="ar-SA" dirty="0" err="1" smtClean="0"/>
              <a:t>ان</a:t>
            </a:r>
            <a:r>
              <a:rPr lang="ar-SA" dirty="0" smtClean="0"/>
              <a:t> قانون الجمناستك يعد هو الحكم على ما يصل </a:t>
            </a:r>
            <a:r>
              <a:rPr lang="ar-SA" dirty="0" err="1" smtClean="0"/>
              <a:t>اليه</a:t>
            </a:r>
            <a:r>
              <a:rPr lang="ar-SA" dirty="0" smtClean="0"/>
              <a:t> الأداء في الجمناستك في ضوء مجموعة من المحددات التي يفرضها القانون تحت مسمى عناصر تقييم الأداء وتتمحور حولها فنيات المهارات بأشكالها المختلفة وتنوع صعوباتها ، وعلى ذلك فان الفكرة الأساسية لقانون الجمناستك تعتمد على وضع مجموعة من القواعد التي تحقق اكبر قدر ممكن من العدالة في التقويم مع مواكبة ما يحدث من تطور في المستوى الفني وظهور أعداد كبيرة من المهارات بصفة عامة والمبتكرة منها بصفة خاصة والناتجة عن العديد من الامور منها الدراسات العلمية المستمرة في مجال الجمناستك . </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785794"/>
            <a:ext cx="8229600" cy="4709160"/>
          </a:xfrm>
        </p:spPr>
        <p:txBody>
          <a:bodyPr>
            <a:normAutofit fontScale="85000" lnSpcReduction="20000"/>
          </a:bodyPr>
          <a:lstStyle/>
          <a:p>
            <a:r>
              <a:rPr lang="ar-SA" dirty="0" smtClean="0"/>
              <a:t> وقانون الجمناستك يتغير على مر السنوات بناء على التطور الحاصل فيه من خلال الدراسات العلمية المستمرة </a:t>
            </a:r>
            <a:r>
              <a:rPr lang="ar-SA" dirty="0" err="1" smtClean="0"/>
              <a:t>بالاضافة</a:t>
            </a:r>
            <a:r>
              <a:rPr lang="ar-SA" dirty="0" smtClean="0"/>
              <a:t> </a:t>
            </a:r>
            <a:r>
              <a:rPr lang="ar-SA" dirty="0" err="1" smtClean="0"/>
              <a:t>الى</a:t>
            </a:r>
            <a:r>
              <a:rPr lang="ar-SA" dirty="0" smtClean="0"/>
              <a:t> التنافس القوي بين اللاعبات خلال الدورات الاولمبية وبطولات العالم </a:t>
            </a:r>
            <a:r>
              <a:rPr lang="ar-SA" dirty="0" err="1" smtClean="0"/>
              <a:t>الاخيرة</a:t>
            </a:r>
            <a:r>
              <a:rPr lang="ar-SA" dirty="0" smtClean="0"/>
              <a:t> ، وظهور حركات ذات صعوبات كبيرة وحصول </a:t>
            </a:r>
            <a:r>
              <a:rPr lang="ar-SA" dirty="0" err="1" smtClean="0"/>
              <a:t>اكثر</a:t>
            </a:r>
            <a:r>
              <a:rPr lang="ar-SA" dirty="0" smtClean="0"/>
              <a:t> من لاعب ولاعبة على الدرجات </a:t>
            </a:r>
            <a:r>
              <a:rPr lang="ar-IQ" dirty="0" smtClean="0"/>
              <a:t>عالية </a:t>
            </a:r>
            <a:r>
              <a:rPr lang="ar-SA" dirty="0" smtClean="0"/>
              <a:t>في </a:t>
            </a:r>
            <a:r>
              <a:rPr lang="ar-SA" dirty="0" err="1" smtClean="0"/>
              <a:t>اكثر</a:t>
            </a:r>
            <a:r>
              <a:rPr lang="ar-SA" dirty="0" smtClean="0"/>
              <a:t> من جهاز ، مما دفع اللجنة الفنية في الاتحاد الدولي للجمناستك الى تغيير القانون بعد كل دورة اولمبية واخرى وارسال تعديلات بين الحين والاخر تتضمن تغيير جداول الصعوبة فتحذف منها مجموعة من المهارات ؛ لكونها لا تمثل مستوى صعوبة يرقى لضمها الى مجموعة الجمل الحركية للاعبين . ويُخفض مستوى صعوبة مجموعة كبيرة من المهارات فمثلا" بعض المهارات كانت صعوبتها ( </a:t>
            </a:r>
            <a:r>
              <a:rPr lang="en-US" dirty="0" smtClean="0"/>
              <a:t>E</a:t>
            </a:r>
            <a:r>
              <a:rPr lang="ar-SA" dirty="0" smtClean="0"/>
              <a:t> ) تم تخفيضها </a:t>
            </a:r>
            <a:r>
              <a:rPr lang="ar-SA" dirty="0" err="1" smtClean="0"/>
              <a:t>الى</a:t>
            </a:r>
            <a:r>
              <a:rPr lang="ar-SA" dirty="0" smtClean="0"/>
              <a:t> صعوبة ( </a:t>
            </a:r>
            <a:r>
              <a:rPr lang="en-US" dirty="0" smtClean="0"/>
              <a:t>D</a:t>
            </a:r>
            <a:r>
              <a:rPr lang="ar-SA" dirty="0" smtClean="0"/>
              <a:t> ) وهكذا .بالاضافة الى زيادة النقاط التشجيعية .</a:t>
            </a:r>
            <a:r>
              <a:rPr lang="ar-IQ" dirty="0" smtClean="0"/>
              <a:t> </a:t>
            </a:r>
          </a:p>
          <a:p>
            <a:r>
              <a:rPr lang="ar-SA" dirty="0" smtClean="0"/>
              <a:t>وبهذا يتضح حجم العبء الذي تتحمله العملية التدريبية في رياضة الجمناستك الأمر الذي يستوجب الاعتماد على الأسلوب العلمي في التدريب مع الاستعانة بالعلوم </a:t>
            </a:r>
            <a:r>
              <a:rPr lang="ar-SA" dirty="0" err="1" smtClean="0"/>
              <a:t>الاخرى</a:t>
            </a:r>
            <a:r>
              <a:rPr lang="ar-SA" dirty="0" smtClean="0"/>
              <a:t> وفي مقدمتها علم </a:t>
            </a:r>
            <a:r>
              <a:rPr lang="ar-SA" dirty="0" err="1" smtClean="0"/>
              <a:t>البيوميكانيك</a:t>
            </a:r>
            <a:r>
              <a:rPr lang="ar-SA" dirty="0" smtClean="0"/>
              <a:t> والذي يلعب دورا" أساسيا" في تطوير رياضة الجمناستك </a:t>
            </a:r>
            <a:r>
              <a:rPr lang="ar-IQ" dirty="0" smtClean="0"/>
              <a:t>.</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err="1" smtClean="0"/>
              <a:t>اهمية</a:t>
            </a:r>
            <a:r>
              <a:rPr lang="ar-SA" dirty="0" smtClean="0"/>
              <a:t> الأداء </a:t>
            </a:r>
            <a:r>
              <a:rPr lang="ar-SA" dirty="0" err="1" smtClean="0"/>
              <a:t>المهاري</a:t>
            </a:r>
            <a:r>
              <a:rPr lang="ar-SA" dirty="0" smtClean="0"/>
              <a:t> في الجمناستك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يقصد </a:t>
            </a:r>
            <a:r>
              <a:rPr lang="ar-IQ" dirty="0" err="1" smtClean="0"/>
              <a:t>بالاداء</a:t>
            </a:r>
            <a:r>
              <a:rPr lang="ar-IQ" dirty="0" smtClean="0"/>
              <a:t> : الالتزام بشكل الجسم وفق التركيب الفني للمهارة كما نص عليها القانون الدولي ، والاخلال بهذا يعرض اللاعبة لخصم يتراوح بين ( 0,1 – 1,00 ) حسب حجم الخطا . </a:t>
            </a:r>
          </a:p>
          <a:p>
            <a:r>
              <a:rPr lang="ar-SA" dirty="0" err="1" smtClean="0"/>
              <a:t>ان</a:t>
            </a:r>
            <a:r>
              <a:rPr lang="ar-SA" dirty="0" smtClean="0"/>
              <a:t> الأداء </a:t>
            </a:r>
            <a:r>
              <a:rPr lang="ar-SA" dirty="0" err="1" smtClean="0"/>
              <a:t>المهاري</a:t>
            </a:r>
            <a:r>
              <a:rPr lang="ar-SA" dirty="0" smtClean="0"/>
              <a:t> هو العامل الرئيس الذي يرتكز عليه </a:t>
            </a:r>
            <a:r>
              <a:rPr lang="ar-SA" dirty="0" err="1" smtClean="0"/>
              <a:t>الأنجاز</a:t>
            </a:r>
            <a:r>
              <a:rPr lang="ar-SA" dirty="0" smtClean="0"/>
              <a:t> في رياضة الجمناستك ، اذ يعطى له الحصة الاكبر من درجة التقييم فنلاحظ ان درجة </a:t>
            </a:r>
            <a:r>
              <a:rPr lang="ar-IQ" dirty="0" err="1" smtClean="0"/>
              <a:t>الاداء</a:t>
            </a:r>
            <a:r>
              <a:rPr lang="ar-IQ" dirty="0" smtClean="0"/>
              <a:t> الفني هي ( 10 ) درجات </a:t>
            </a:r>
            <a:r>
              <a:rPr lang="ar-SA" dirty="0" smtClean="0"/>
              <a:t>. لذلك يولي المدربون اهتماما</a:t>
            </a:r>
            <a:r>
              <a:rPr lang="ar-IQ" dirty="0" smtClean="0"/>
              <a:t>ً</a:t>
            </a:r>
            <a:r>
              <a:rPr lang="ar-SA" dirty="0" smtClean="0"/>
              <a:t> كبيرا</a:t>
            </a:r>
            <a:r>
              <a:rPr lang="ar-IQ" dirty="0" smtClean="0"/>
              <a:t>ً </a:t>
            </a:r>
            <a:r>
              <a:rPr lang="ar-SA" dirty="0" smtClean="0"/>
              <a:t>لطرائق </a:t>
            </a:r>
            <a:r>
              <a:rPr lang="ar-SA" dirty="0" err="1" smtClean="0"/>
              <a:t>واساليب</a:t>
            </a:r>
            <a:r>
              <a:rPr lang="ar-SA" dirty="0" smtClean="0"/>
              <a:t> التعليم والتدريب للرفع من مستوى الأداء </a:t>
            </a:r>
            <a:r>
              <a:rPr lang="ar-SA" dirty="0" err="1" smtClean="0"/>
              <a:t>المهاري</a:t>
            </a:r>
            <a:r>
              <a:rPr lang="ar-SA" dirty="0" smtClean="0"/>
              <a:t> ؛ لتلافي أخطاء الأداء ومحاولة </a:t>
            </a:r>
            <a:r>
              <a:rPr lang="ar-SA" dirty="0" err="1" smtClean="0"/>
              <a:t>انهاء</a:t>
            </a:r>
            <a:r>
              <a:rPr lang="ar-SA" dirty="0" smtClean="0"/>
              <a:t> السلاسل بأقل قدر ممكن من </a:t>
            </a:r>
            <a:r>
              <a:rPr lang="ar-SA" dirty="0" err="1" smtClean="0"/>
              <a:t>حسومات</a:t>
            </a:r>
            <a:r>
              <a:rPr lang="ar-SA" dirty="0" smtClean="0"/>
              <a:t> الأداء .</a:t>
            </a:r>
            <a:endParaRPr lang="en-US" dirty="0" smtClean="0"/>
          </a:p>
          <a:p>
            <a:r>
              <a:rPr lang="ar-IQ" dirty="0" smtClean="0"/>
              <a:t> </a:t>
            </a:r>
            <a:r>
              <a:rPr lang="ar-SA" dirty="0" err="1" smtClean="0"/>
              <a:t>ان</a:t>
            </a:r>
            <a:r>
              <a:rPr lang="ar-SA" dirty="0" smtClean="0"/>
              <a:t> الهدف المشترك للمهارات التي تؤدى في جميع </a:t>
            </a:r>
            <a:r>
              <a:rPr lang="ar-SA" dirty="0" err="1" smtClean="0"/>
              <a:t>اجهزة</a:t>
            </a:r>
            <a:r>
              <a:rPr lang="ar-SA" dirty="0" smtClean="0"/>
              <a:t> الجمناستك على الرغم من اختلاف هذه </a:t>
            </a:r>
            <a:r>
              <a:rPr lang="ar-SA" dirty="0" err="1" smtClean="0"/>
              <a:t>الاجهزة</a:t>
            </a:r>
            <a:r>
              <a:rPr lang="ar-SA" dirty="0" smtClean="0"/>
              <a:t> وكثرة ، واختلاف المهارات المؤداة عليها هو تحقيق الاداء الامثل للمهارات او الحركات من دون اخطاء فنية . ولتحقيق هذا الهدف وجب على اللاعب التحلي بأداء فني عالي</a:t>
            </a:r>
            <a:r>
              <a:rPr lang="ar-IQ" dirty="0" smtClean="0"/>
              <a:t>  ، وعليه </a:t>
            </a:r>
          </a:p>
          <a:p>
            <a:r>
              <a:rPr lang="ar-IQ" dirty="0" smtClean="0"/>
              <a:t>وجب زيادة التركيز في الاعتماد على </a:t>
            </a:r>
            <a:r>
              <a:rPr lang="ar-IQ" dirty="0" err="1" smtClean="0"/>
              <a:t>البايوميكانيك</a:t>
            </a:r>
            <a:r>
              <a:rPr lang="ar-IQ" dirty="0" smtClean="0"/>
              <a:t> بمساهماته المتعددة </a:t>
            </a:r>
            <a:r>
              <a:rPr lang="ar-IQ" dirty="0" err="1" smtClean="0"/>
              <a:t>اذ</a:t>
            </a:r>
            <a:r>
              <a:rPr lang="ar-IQ" dirty="0" smtClean="0"/>
              <a:t> يكشف هذا العلم عن خبايا جديدة في فنيات المهارات في الجمناستك الفني وتقديم المزيد من المعلومات العلمية </a:t>
            </a:r>
            <a:r>
              <a:rPr lang="ar-IQ" dirty="0" err="1" smtClean="0"/>
              <a:t>الاكثر</a:t>
            </a:r>
            <a:r>
              <a:rPr lang="ar-IQ" dirty="0" smtClean="0"/>
              <a:t> دقة وتوظيفها للارتقاء بالعملية التدريبية وبذلك تتمكن اللاعبة من تحقيق متطلبات القانون الحالي دون التعرض </a:t>
            </a:r>
            <a:r>
              <a:rPr lang="ar-IQ" dirty="0" err="1" smtClean="0"/>
              <a:t>لاي</a:t>
            </a:r>
            <a:r>
              <a:rPr lang="ar-IQ" dirty="0" smtClean="0"/>
              <a:t> </a:t>
            </a:r>
            <a:r>
              <a:rPr lang="ar-IQ" dirty="0" err="1" smtClean="0"/>
              <a:t>حسومات</a:t>
            </a:r>
            <a:r>
              <a:rPr lang="ar-IQ" dirty="0" smtClean="0"/>
              <a:t> والحصول على </a:t>
            </a:r>
            <a:r>
              <a:rPr lang="ar-IQ" dirty="0" err="1" smtClean="0"/>
              <a:t>افضل</a:t>
            </a:r>
            <a:r>
              <a:rPr lang="ar-IQ" dirty="0" smtClean="0"/>
              <a:t> الدرجات  .</a:t>
            </a:r>
          </a:p>
          <a:p>
            <a:r>
              <a:rPr lang="ar-IQ" dirty="0" smtClean="0"/>
              <a:t>وهكذا يستمر الصراع بين قانون الجمناستك والعملية التدريبية ويحسمه علم </a:t>
            </a:r>
            <a:r>
              <a:rPr lang="ar-IQ" dirty="0" err="1" smtClean="0"/>
              <a:t>البايوميكانيك</a:t>
            </a:r>
            <a:r>
              <a:rPr lang="ar-IQ" dirty="0" smtClean="0"/>
              <a:t> لصالح </a:t>
            </a:r>
            <a:r>
              <a:rPr lang="ar-IQ" dirty="0" err="1" smtClean="0"/>
              <a:t>الاداء</a:t>
            </a:r>
            <a:r>
              <a:rPr lang="ar-IQ" dirty="0" smtClean="0"/>
              <a:t>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مساهمات </a:t>
            </a:r>
            <a:r>
              <a:rPr lang="ar-IQ" dirty="0" err="1" smtClean="0"/>
              <a:t>البايوميكانيك</a:t>
            </a:r>
            <a:r>
              <a:rPr lang="ar-IQ" dirty="0" smtClean="0"/>
              <a:t> للارتقاء </a:t>
            </a:r>
            <a:r>
              <a:rPr lang="ar-IQ" dirty="0" err="1" smtClean="0"/>
              <a:t>بالاداء</a:t>
            </a:r>
            <a:r>
              <a:rPr lang="ar-IQ" dirty="0" smtClean="0"/>
              <a:t> </a:t>
            </a:r>
            <a:r>
              <a:rPr lang="ar-IQ" dirty="0" err="1" smtClean="0"/>
              <a:t>المهاري</a:t>
            </a:r>
            <a:r>
              <a:rPr lang="ar-IQ" dirty="0" smtClean="0"/>
              <a:t> في الجمناستك الفني </a:t>
            </a:r>
            <a:endParaRPr lang="ar-IQ" dirty="0"/>
          </a:p>
        </p:txBody>
      </p:sp>
      <p:sp>
        <p:nvSpPr>
          <p:cNvPr id="3" name="عنصر نائب للمحتوى 2"/>
          <p:cNvSpPr>
            <a:spLocks noGrp="1"/>
          </p:cNvSpPr>
          <p:nvPr>
            <p:ph idx="1"/>
          </p:nvPr>
        </p:nvSpPr>
        <p:spPr/>
        <p:txBody>
          <a:bodyPr/>
          <a:lstStyle/>
          <a:p>
            <a:r>
              <a:rPr lang="ar-IQ" dirty="0" err="1" smtClean="0"/>
              <a:t>ان</a:t>
            </a:r>
            <a:r>
              <a:rPr lang="ar-IQ" dirty="0" smtClean="0"/>
              <a:t> عملية التدريب </a:t>
            </a:r>
            <a:r>
              <a:rPr lang="ar-IQ" dirty="0" err="1" smtClean="0"/>
              <a:t>بالجمناستك</a:t>
            </a:r>
            <a:r>
              <a:rPr lang="ar-IQ" dirty="0" smtClean="0"/>
              <a:t> الفني تهدف بالدرجة </a:t>
            </a:r>
            <a:r>
              <a:rPr lang="ar-IQ" dirty="0" err="1" smtClean="0"/>
              <a:t>الاولى</a:t>
            </a:r>
            <a:r>
              <a:rPr lang="ar-IQ" dirty="0" smtClean="0"/>
              <a:t> </a:t>
            </a:r>
            <a:r>
              <a:rPr lang="ar-IQ" dirty="0" err="1" smtClean="0"/>
              <a:t>الى</a:t>
            </a:r>
            <a:r>
              <a:rPr lang="ar-IQ" dirty="0" smtClean="0"/>
              <a:t> الوصول </a:t>
            </a:r>
            <a:r>
              <a:rPr lang="ar-IQ" dirty="0" err="1" smtClean="0"/>
              <a:t>بالاداء</a:t>
            </a:r>
            <a:r>
              <a:rPr lang="ar-IQ" dirty="0" smtClean="0"/>
              <a:t> </a:t>
            </a:r>
            <a:r>
              <a:rPr lang="ar-IQ" dirty="0" err="1" smtClean="0"/>
              <a:t>لاعلى</a:t>
            </a:r>
            <a:r>
              <a:rPr lang="ar-IQ" dirty="0" smtClean="0"/>
              <a:t> مستوى ، ولما كان تقييم الاداء يتم من خلال لجنة من المحكمات للحكم على ما تم انجازه من متطلبات نص عليها القانون الدولي للجمناستك ، الامر الذي استدعى توضيح مساهمات البايوميكانيك بتقنياته الحديثة في جميع الجوانب المرتبطة بالعملية التدريبية والتي تسعة الى استيفاء متطلبات القانون الفنية ومن ثم الارتقاء بمستوى الاداء في الجمناستك الفني.</a:t>
            </a:r>
          </a:p>
          <a:p>
            <a:r>
              <a:rPr lang="ar-IQ" dirty="0" smtClean="0"/>
              <a:t>والشكل التالي يوضح المساهمات </a:t>
            </a:r>
            <a:r>
              <a:rPr lang="ar-IQ" dirty="0" err="1" smtClean="0"/>
              <a:t>البايوميكانيكية</a:t>
            </a:r>
            <a:r>
              <a:rPr lang="ar-IQ" dirty="0" smtClean="0"/>
              <a:t> للارتقاء </a:t>
            </a:r>
            <a:r>
              <a:rPr lang="ar-IQ" dirty="0" err="1" smtClean="0"/>
              <a:t>بالاداء</a:t>
            </a:r>
            <a:r>
              <a:rPr lang="ar-IQ" dirty="0" smtClean="0"/>
              <a:t> </a:t>
            </a:r>
            <a:r>
              <a:rPr lang="ar-IQ" dirty="0" err="1" smtClean="0"/>
              <a:t>المهاري</a:t>
            </a:r>
            <a:r>
              <a:rPr lang="ar-IQ" dirty="0" smtClean="0"/>
              <a:t> </a:t>
            </a:r>
            <a:r>
              <a:rPr lang="ar-IQ" dirty="0" err="1" smtClean="0"/>
              <a:t>بالجمناستك</a:t>
            </a:r>
            <a:r>
              <a:rPr lang="ar-IQ" dirty="0" smtClean="0"/>
              <a:t> الفني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5" name="Group 211"/>
          <p:cNvGrpSpPr>
            <a:grpSpLocks/>
          </p:cNvGrpSpPr>
          <p:nvPr/>
        </p:nvGrpSpPr>
        <p:grpSpPr bwMode="auto">
          <a:xfrm>
            <a:off x="1495425" y="85725"/>
            <a:ext cx="5275263" cy="6778625"/>
            <a:chOff x="2355" y="1035"/>
            <a:chExt cx="8307" cy="10675"/>
          </a:xfrm>
        </p:grpSpPr>
        <p:sp>
          <p:nvSpPr>
            <p:cNvPr id="1236" name="Text Box 212"/>
            <p:cNvSpPr txBox="1">
              <a:spLocks noChangeArrowheads="1"/>
            </p:cNvSpPr>
            <p:nvPr/>
          </p:nvSpPr>
          <p:spPr bwMode="auto">
            <a:xfrm>
              <a:off x="4855" y="2401"/>
              <a:ext cx="2847" cy="12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smtClean="0">
                <a:ln>
                  <a:noFill/>
                </a:ln>
                <a:solidFill>
                  <a:schemeClr val="tx1"/>
                </a:solidFill>
                <a:effectLst/>
                <a:latin typeface="Simplified Arabic" pitchFamily="18" charset="-78"/>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237" name="Line 213"/>
            <p:cNvSpPr>
              <a:spLocks noChangeShapeType="1"/>
            </p:cNvSpPr>
            <p:nvPr/>
          </p:nvSpPr>
          <p:spPr bwMode="auto">
            <a:xfrm>
              <a:off x="3423" y="8252"/>
              <a:ext cx="1929" cy="79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38" name="Line 214"/>
            <p:cNvSpPr>
              <a:spLocks noChangeShapeType="1"/>
            </p:cNvSpPr>
            <p:nvPr/>
          </p:nvSpPr>
          <p:spPr bwMode="auto">
            <a:xfrm flipH="1">
              <a:off x="3423" y="7720"/>
              <a:ext cx="1780" cy="133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39" name="Line 215"/>
            <p:cNvSpPr>
              <a:spLocks noChangeShapeType="1"/>
            </p:cNvSpPr>
            <p:nvPr/>
          </p:nvSpPr>
          <p:spPr bwMode="auto">
            <a:xfrm>
              <a:off x="4164" y="7853"/>
              <a:ext cx="1633" cy="119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40" name="Line 216"/>
            <p:cNvSpPr>
              <a:spLocks noChangeShapeType="1"/>
            </p:cNvSpPr>
            <p:nvPr/>
          </p:nvSpPr>
          <p:spPr bwMode="auto">
            <a:xfrm flipH="1">
              <a:off x="2829" y="8252"/>
              <a:ext cx="594" cy="79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41" name="Line 217"/>
            <p:cNvSpPr>
              <a:spLocks noChangeShapeType="1"/>
            </p:cNvSpPr>
            <p:nvPr/>
          </p:nvSpPr>
          <p:spPr bwMode="auto">
            <a:xfrm>
              <a:off x="3423" y="8252"/>
              <a:ext cx="2522" cy="79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42" name="AutoShape 218"/>
            <p:cNvSpPr>
              <a:spLocks noChangeArrowheads="1"/>
            </p:cNvSpPr>
            <p:nvPr/>
          </p:nvSpPr>
          <p:spPr bwMode="auto">
            <a:xfrm>
              <a:off x="7813" y="10220"/>
              <a:ext cx="2256" cy="1490"/>
            </a:xfrm>
            <a:prstGeom prst="hexagon">
              <a:avLst>
                <a:gd name="adj" fmla="val 37852"/>
                <a:gd name="vf" fmla="val 115470"/>
              </a:avLst>
            </a:prstGeom>
            <a:solidFill>
              <a:srgbClr val="DDDDD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43" name="Oval 219"/>
            <p:cNvSpPr>
              <a:spLocks noChangeArrowheads="1"/>
            </p:cNvSpPr>
            <p:nvPr/>
          </p:nvSpPr>
          <p:spPr bwMode="auto">
            <a:xfrm>
              <a:off x="2593" y="4793"/>
              <a:ext cx="2373" cy="957"/>
            </a:xfrm>
            <a:prstGeom prst="ellipse">
              <a:avLst/>
            </a:prstGeom>
            <a:solidFill>
              <a:srgbClr val="EAEAEA"/>
            </a:solidFill>
            <a:ln w="3810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ar-IQ"/>
            </a:p>
          </p:txBody>
        </p:sp>
        <p:sp>
          <p:nvSpPr>
            <p:cNvPr id="1244" name="Text Box 220"/>
            <p:cNvSpPr txBox="1">
              <a:spLocks noChangeArrowheads="1"/>
            </p:cNvSpPr>
            <p:nvPr/>
          </p:nvSpPr>
          <p:spPr bwMode="auto">
            <a:xfrm>
              <a:off x="2710" y="5006"/>
              <a:ext cx="1899" cy="5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مستويات التحليل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45" name="Rectangle 221"/>
            <p:cNvSpPr>
              <a:spLocks noChangeArrowheads="1"/>
            </p:cNvSpPr>
            <p:nvPr/>
          </p:nvSpPr>
          <p:spPr bwMode="auto">
            <a:xfrm>
              <a:off x="4612" y="5962"/>
              <a:ext cx="595" cy="18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46" name="Line 222"/>
            <p:cNvSpPr>
              <a:spLocks noChangeShapeType="1"/>
            </p:cNvSpPr>
            <p:nvPr/>
          </p:nvSpPr>
          <p:spPr bwMode="auto">
            <a:xfrm>
              <a:off x="4847" y="5537"/>
              <a:ext cx="0" cy="42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47" name="Rectangle 223"/>
            <p:cNvSpPr>
              <a:spLocks noChangeArrowheads="1"/>
            </p:cNvSpPr>
            <p:nvPr/>
          </p:nvSpPr>
          <p:spPr bwMode="auto">
            <a:xfrm>
              <a:off x="3898" y="5962"/>
              <a:ext cx="593" cy="19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48" name="Rectangle 224"/>
            <p:cNvSpPr>
              <a:spLocks noChangeArrowheads="1"/>
            </p:cNvSpPr>
            <p:nvPr/>
          </p:nvSpPr>
          <p:spPr bwMode="auto">
            <a:xfrm>
              <a:off x="3067" y="5962"/>
              <a:ext cx="593" cy="22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49" name="Rectangle 225"/>
            <p:cNvSpPr>
              <a:spLocks noChangeArrowheads="1"/>
            </p:cNvSpPr>
            <p:nvPr/>
          </p:nvSpPr>
          <p:spPr bwMode="auto">
            <a:xfrm>
              <a:off x="2355" y="5962"/>
              <a:ext cx="593" cy="22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50" name="Line 226"/>
            <p:cNvSpPr>
              <a:spLocks noChangeShapeType="1"/>
            </p:cNvSpPr>
            <p:nvPr/>
          </p:nvSpPr>
          <p:spPr bwMode="auto">
            <a:xfrm>
              <a:off x="4254" y="5750"/>
              <a:ext cx="0" cy="21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51" name="Line 227"/>
            <p:cNvSpPr>
              <a:spLocks noChangeShapeType="1"/>
            </p:cNvSpPr>
            <p:nvPr/>
          </p:nvSpPr>
          <p:spPr bwMode="auto">
            <a:xfrm>
              <a:off x="3423" y="5750"/>
              <a:ext cx="0" cy="21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52" name="Line 228"/>
            <p:cNvSpPr>
              <a:spLocks noChangeShapeType="1"/>
            </p:cNvSpPr>
            <p:nvPr/>
          </p:nvSpPr>
          <p:spPr bwMode="auto">
            <a:xfrm>
              <a:off x="2710" y="5537"/>
              <a:ext cx="0" cy="42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53" name="Text Box 229"/>
            <p:cNvSpPr txBox="1">
              <a:spLocks noChangeArrowheads="1"/>
            </p:cNvSpPr>
            <p:nvPr/>
          </p:nvSpPr>
          <p:spPr bwMode="auto">
            <a:xfrm>
              <a:off x="2355" y="5928"/>
              <a:ext cx="712" cy="2270"/>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التعرف على الخصائص التكنيكية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54" name="Text Box 230"/>
            <p:cNvSpPr txBox="1">
              <a:spLocks noChangeArrowheads="1"/>
            </p:cNvSpPr>
            <p:nvPr/>
          </p:nvSpPr>
          <p:spPr bwMode="auto">
            <a:xfrm>
              <a:off x="3067" y="5953"/>
              <a:ext cx="712" cy="2492"/>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0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الكشف عن عيوب الأداء التكنيكية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55" name="Text Box 231"/>
            <p:cNvSpPr txBox="1">
              <a:spLocks noChangeArrowheads="1"/>
            </p:cNvSpPr>
            <p:nvPr/>
          </p:nvSpPr>
          <p:spPr bwMode="auto">
            <a:xfrm>
              <a:off x="3898" y="5962"/>
              <a:ext cx="593" cy="2577"/>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0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المقارنة النظرية بالمنحنيات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56" name="Text Box 232"/>
            <p:cNvSpPr txBox="1">
              <a:spLocks noChangeArrowheads="1"/>
            </p:cNvSpPr>
            <p:nvPr/>
          </p:nvSpPr>
          <p:spPr bwMode="auto">
            <a:xfrm>
              <a:off x="4609" y="6283"/>
              <a:ext cx="712" cy="1277"/>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دراسة النماذج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57" name="Rectangle 233"/>
            <p:cNvSpPr>
              <a:spLocks noChangeArrowheads="1"/>
            </p:cNvSpPr>
            <p:nvPr/>
          </p:nvSpPr>
          <p:spPr bwMode="auto">
            <a:xfrm>
              <a:off x="2355" y="9049"/>
              <a:ext cx="593" cy="19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58" name="Rectangle 234"/>
            <p:cNvSpPr>
              <a:spLocks noChangeArrowheads="1"/>
            </p:cNvSpPr>
            <p:nvPr/>
          </p:nvSpPr>
          <p:spPr bwMode="auto">
            <a:xfrm>
              <a:off x="4016" y="9049"/>
              <a:ext cx="593" cy="18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59" name="Rectangle 235"/>
            <p:cNvSpPr>
              <a:spLocks noChangeArrowheads="1"/>
            </p:cNvSpPr>
            <p:nvPr/>
          </p:nvSpPr>
          <p:spPr bwMode="auto">
            <a:xfrm>
              <a:off x="4847" y="9049"/>
              <a:ext cx="593" cy="18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60" name="Rectangle 236"/>
            <p:cNvSpPr>
              <a:spLocks noChangeArrowheads="1"/>
            </p:cNvSpPr>
            <p:nvPr/>
          </p:nvSpPr>
          <p:spPr bwMode="auto">
            <a:xfrm>
              <a:off x="5678" y="9049"/>
              <a:ext cx="593" cy="18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61" name="Rectangle 237"/>
            <p:cNvSpPr>
              <a:spLocks noChangeArrowheads="1"/>
            </p:cNvSpPr>
            <p:nvPr/>
          </p:nvSpPr>
          <p:spPr bwMode="auto">
            <a:xfrm>
              <a:off x="3186" y="9049"/>
              <a:ext cx="593" cy="18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62" name="Line 238"/>
            <p:cNvSpPr>
              <a:spLocks noChangeShapeType="1"/>
            </p:cNvSpPr>
            <p:nvPr/>
          </p:nvSpPr>
          <p:spPr bwMode="auto">
            <a:xfrm flipH="1">
              <a:off x="2829" y="7772"/>
              <a:ext cx="2256" cy="127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63" name="Line 239"/>
            <p:cNvSpPr>
              <a:spLocks noChangeShapeType="1"/>
            </p:cNvSpPr>
            <p:nvPr/>
          </p:nvSpPr>
          <p:spPr bwMode="auto">
            <a:xfrm>
              <a:off x="2593" y="8198"/>
              <a:ext cx="3322" cy="85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64" name="Line 240"/>
            <p:cNvSpPr>
              <a:spLocks noChangeShapeType="1"/>
            </p:cNvSpPr>
            <p:nvPr/>
          </p:nvSpPr>
          <p:spPr bwMode="auto">
            <a:xfrm flipH="1">
              <a:off x="3423" y="7879"/>
              <a:ext cx="831" cy="117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65" name="Line 241"/>
            <p:cNvSpPr>
              <a:spLocks noChangeShapeType="1"/>
            </p:cNvSpPr>
            <p:nvPr/>
          </p:nvSpPr>
          <p:spPr bwMode="auto">
            <a:xfrm>
              <a:off x="3423" y="8198"/>
              <a:ext cx="950" cy="85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66" name="Line 242"/>
            <p:cNvSpPr>
              <a:spLocks noChangeShapeType="1"/>
            </p:cNvSpPr>
            <p:nvPr/>
          </p:nvSpPr>
          <p:spPr bwMode="auto">
            <a:xfrm>
              <a:off x="2829" y="8198"/>
              <a:ext cx="2492" cy="85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67" name="Text Box 243"/>
            <p:cNvSpPr txBox="1">
              <a:spLocks noChangeArrowheads="1"/>
            </p:cNvSpPr>
            <p:nvPr/>
          </p:nvSpPr>
          <p:spPr bwMode="auto">
            <a:xfrm>
              <a:off x="2355" y="9049"/>
              <a:ext cx="593" cy="2341"/>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تعديل محتوى خطط</a:t>
              </a:r>
              <a:r>
                <a:rPr kumimoji="0" lang="ar-SA" sz="1400" b="0"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a:t>
              </a:r>
              <a:r>
                <a:rPr kumimoji="0" lang="ar-SA" sz="11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التدريب</a:t>
              </a:r>
              <a:r>
                <a:rPr kumimoji="0" lang="ar-SA" sz="1400" b="0"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68" name="Text Box 244"/>
            <p:cNvSpPr txBox="1">
              <a:spLocks noChangeArrowheads="1"/>
            </p:cNvSpPr>
            <p:nvPr/>
          </p:nvSpPr>
          <p:spPr bwMode="auto">
            <a:xfrm>
              <a:off x="3186" y="9369"/>
              <a:ext cx="593" cy="1383"/>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ابتكارات حركية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69" name="Text Box 245"/>
            <p:cNvSpPr txBox="1">
              <a:spLocks noChangeArrowheads="1"/>
            </p:cNvSpPr>
            <p:nvPr/>
          </p:nvSpPr>
          <p:spPr bwMode="auto">
            <a:xfrm>
              <a:off x="4016" y="9262"/>
              <a:ext cx="593" cy="1702"/>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طرق وخطوات </a:t>
              </a:r>
              <a:r>
                <a:rPr kumimoji="0" lang="ar-SA" sz="11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تعليم</a:t>
              </a:r>
              <a:r>
                <a:rPr kumimoji="0" lang="ar-SA" sz="1400" b="0"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0" name="Text Box 246"/>
            <p:cNvSpPr txBox="1">
              <a:spLocks noChangeArrowheads="1"/>
            </p:cNvSpPr>
            <p:nvPr/>
          </p:nvSpPr>
          <p:spPr bwMode="auto">
            <a:xfrm>
              <a:off x="4847" y="9156"/>
              <a:ext cx="593" cy="1808"/>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تمرينات بدنية خاصة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71" name="Text Box 247"/>
            <p:cNvSpPr txBox="1">
              <a:spLocks noChangeArrowheads="1"/>
            </p:cNvSpPr>
            <p:nvPr/>
          </p:nvSpPr>
          <p:spPr bwMode="auto">
            <a:xfrm>
              <a:off x="5678" y="9262"/>
              <a:ext cx="712" cy="1597"/>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   </a:t>
              </a: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تدريبات نوعية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72" name="Text Box 248"/>
            <p:cNvSpPr txBox="1">
              <a:spLocks noChangeArrowheads="1"/>
            </p:cNvSpPr>
            <p:nvPr/>
          </p:nvSpPr>
          <p:spPr bwMode="auto">
            <a:xfrm>
              <a:off x="7813" y="10433"/>
              <a:ext cx="2256" cy="12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تطوير مستوى</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الأداء </a:t>
              </a:r>
              <a:r>
                <a:rPr kumimoji="0" lang="ar-SA" sz="11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المهاري</a:t>
              </a: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في الجمناستك</a:t>
              </a:r>
              <a:endParaRPr kumimoji="0" lang="ar-SA" sz="12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 الجمناستك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3" name="Line 249"/>
            <p:cNvSpPr>
              <a:spLocks noChangeShapeType="1"/>
            </p:cNvSpPr>
            <p:nvPr/>
          </p:nvSpPr>
          <p:spPr bwMode="auto">
            <a:xfrm>
              <a:off x="6034" y="10859"/>
              <a:ext cx="2017" cy="42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74" name="Line 250"/>
            <p:cNvSpPr>
              <a:spLocks noChangeShapeType="1"/>
            </p:cNvSpPr>
            <p:nvPr/>
          </p:nvSpPr>
          <p:spPr bwMode="auto">
            <a:xfrm>
              <a:off x="5085" y="10859"/>
              <a:ext cx="2966" cy="42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75" name="Line 251"/>
            <p:cNvSpPr>
              <a:spLocks noChangeShapeType="1"/>
            </p:cNvSpPr>
            <p:nvPr/>
          </p:nvSpPr>
          <p:spPr bwMode="auto">
            <a:xfrm>
              <a:off x="4254" y="10859"/>
              <a:ext cx="3797" cy="42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76" name="Line 252"/>
            <p:cNvSpPr>
              <a:spLocks noChangeShapeType="1"/>
            </p:cNvSpPr>
            <p:nvPr/>
          </p:nvSpPr>
          <p:spPr bwMode="auto">
            <a:xfrm>
              <a:off x="3423" y="10859"/>
              <a:ext cx="4628" cy="42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77" name="Line 253"/>
            <p:cNvSpPr>
              <a:spLocks noChangeShapeType="1"/>
            </p:cNvSpPr>
            <p:nvPr/>
          </p:nvSpPr>
          <p:spPr bwMode="auto">
            <a:xfrm>
              <a:off x="2710" y="10964"/>
              <a:ext cx="5341" cy="3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78" name="Rectangle 254"/>
            <p:cNvSpPr>
              <a:spLocks noChangeArrowheads="1"/>
            </p:cNvSpPr>
            <p:nvPr/>
          </p:nvSpPr>
          <p:spPr bwMode="auto">
            <a:xfrm>
              <a:off x="4847" y="2664"/>
              <a:ext cx="2611" cy="852"/>
            </a:xfrm>
            <a:prstGeom prst="rect">
              <a:avLst/>
            </a:prstGeom>
            <a:solidFill>
              <a:srgbClr val="DDDDDD"/>
            </a:solidFill>
            <a:ln w="38100" cmpd="dbl">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79" name="Text Box 255"/>
            <p:cNvSpPr txBox="1">
              <a:spLocks noChangeArrowheads="1"/>
            </p:cNvSpPr>
            <p:nvPr/>
          </p:nvSpPr>
          <p:spPr bwMode="auto">
            <a:xfrm>
              <a:off x="4966" y="2664"/>
              <a:ext cx="2373" cy="8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التحليل الحركي </a:t>
              </a:r>
              <a:r>
                <a:rPr kumimoji="0" lang="ar-SA" sz="11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وبيوميكانيكية</a:t>
              </a: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الأداء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80" name="AutoShape 256"/>
            <p:cNvSpPr>
              <a:spLocks noChangeArrowheads="1"/>
            </p:cNvSpPr>
            <p:nvPr/>
          </p:nvSpPr>
          <p:spPr bwMode="auto">
            <a:xfrm rot="5427790">
              <a:off x="8243" y="2478"/>
              <a:ext cx="609" cy="2077"/>
            </a:xfrm>
            <a:custGeom>
              <a:avLst/>
              <a:gdLst>
                <a:gd name="G0" fmla="+- 15657 0 0"/>
                <a:gd name="G1" fmla="+- 2094 0 0"/>
                <a:gd name="G2" fmla="+- 12158 0 2094"/>
                <a:gd name="G3" fmla="+- G2 0 2094"/>
                <a:gd name="G4" fmla="*/ G3 32768 32059"/>
                <a:gd name="G5" fmla="*/ G4 1 2"/>
                <a:gd name="G6" fmla="+- 21600 0 15657"/>
                <a:gd name="G7" fmla="*/ G6 2094 6079"/>
                <a:gd name="G8" fmla="+- G7 15657 0"/>
                <a:gd name="T0" fmla="*/ 15657 w 21600"/>
                <a:gd name="T1" fmla="*/ 0 h 21600"/>
                <a:gd name="T2" fmla="*/ 15657 w 21600"/>
                <a:gd name="T3" fmla="*/ 12158 h 21600"/>
                <a:gd name="T4" fmla="*/ 4073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657" y="0"/>
                  </a:lnTo>
                  <a:lnTo>
                    <a:pt x="15657" y="2094"/>
                  </a:lnTo>
                  <a:lnTo>
                    <a:pt x="12427" y="2094"/>
                  </a:lnTo>
                  <a:cubicBezTo>
                    <a:pt x="5564" y="2094"/>
                    <a:pt x="0" y="6600"/>
                    <a:pt x="0" y="12158"/>
                  </a:cubicBezTo>
                  <a:lnTo>
                    <a:pt x="0" y="21600"/>
                  </a:lnTo>
                  <a:lnTo>
                    <a:pt x="8146" y="21600"/>
                  </a:lnTo>
                  <a:lnTo>
                    <a:pt x="8146" y="12158"/>
                  </a:lnTo>
                  <a:cubicBezTo>
                    <a:pt x="8146" y="11002"/>
                    <a:pt x="10063" y="10064"/>
                    <a:pt x="12427" y="10064"/>
                  </a:cubicBezTo>
                  <a:lnTo>
                    <a:pt x="15657" y="10064"/>
                  </a:lnTo>
                  <a:lnTo>
                    <a:pt x="15657" y="12158"/>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81" name="AutoShape 257"/>
            <p:cNvSpPr>
              <a:spLocks noChangeArrowheads="1"/>
            </p:cNvSpPr>
            <p:nvPr/>
          </p:nvSpPr>
          <p:spPr bwMode="auto">
            <a:xfrm rot="16223631" flipH="1">
              <a:off x="3467" y="2509"/>
              <a:ext cx="669" cy="2077"/>
            </a:xfrm>
            <a:custGeom>
              <a:avLst/>
              <a:gdLst>
                <a:gd name="G0" fmla="+- 12991 0 0"/>
                <a:gd name="G1" fmla="+- 1897 0 0"/>
                <a:gd name="G2" fmla="+- 12158 0 1897"/>
                <a:gd name="G3" fmla="+- G2 0 1897"/>
                <a:gd name="G4" fmla="*/ G3 32768 32059"/>
                <a:gd name="G5" fmla="*/ G4 1 2"/>
                <a:gd name="G6" fmla="+- 21600 0 12991"/>
                <a:gd name="G7" fmla="*/ G6 1897 6079"/>
                <a:gd name="G8" fmla="+- G7 12991 0"/>
                <a:gd name="T0" fmla="*/ 12991 w 21600"/>
                <a:gd name="T1" fmla="*/ 0 h 21600"/>
                <a:gd name="T2" fmla="*/ 12991 w 21600"/>
                <a:gd name="T3" fmla="*/ 12158 h 21600"/>
                <a:gd name="T4" fmla="*/ 4275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2991" y="0"/>
                  </a:lnTo>
                  <a:lnTo>
                    <a:pt x="12991" y="1897"/>
                  </a:lnTo>
                  <a:lnTo>
                    <a:pt x="12427" y="1897"/>
                  </a:lnTo>
                  <a:cubicBezTo>
                    <a:pt x="5564" y="1897"/>
                    <a:pt x="0" y="6491"/>
                    <a:pt x="0" y="12158"/>
                  </a:cubicBezTo>
                  <a:lnTo>
                    <a:pt x="0" y="21600"/>
                  </a:lnTo>
                  <a:lnTo>
                    <a:pt x="8549" y="21600"/>
                  </a:lnTo>
                  <a:lnTo>
                    <a:pt x="8549" y="12158"/>
                  </a:lnTo>
                  <a:cubicBezTo>
                    <a:pt x="8549" y="11110"/>
                    <a:pt x="10285" y="10261"/>
                    <a:pt x="12427" y="10261"/>
                  </a:cubicBezTo>
                  <a:lnTo>
                    <a:pt x="12991" y="10261"/>
                  </a:lnTo>
                  <a:lnTo>
                    <a:pt x="12991" y="12158"/>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82" name="Rectangle 258"/>
            <p:cNvSpPr>
              <a:spLocks noChangeArrowheads="1"/>
            </p:cNvSpPr>
            <p:nvPr/>
          </p:nvSpPr>
          <p:spPr bwMode="auto">
            <a:xfrm>
              <a:off x="8103" y="3821"/>
              <a:ext cx="2225" cy="799"/>
            </a:xfrm>
            <a:prstGeom prst="rect">
              <a:avLst/>
            </a:prstGeom>
            <a:solidFill>
              <a:srgbClr val="EAEAEA"/>
            </a:solidFill>
            <a:ln w="38100" cap="rnd">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83" name="Rectangle 259"/>
            <p:cNvSpPr>
              <a:spLocks noChangeArrowheads="1"/>
            </p:cNvSpPr>
            <p:nvPr/>
          </p:nvSpPr>
          <p:spPr bwMode="auto">
            <a:xfrm>
              <a:off x="2466" y="3878"/>
              <a:ext cx="2381" cy="702"/>
            </a:xfrm>
            <a:prstGeom prst="rect">
              <a:avLst/>
            </a:prstGeom>
            <a:solidFill>
              <a:srgbClr val="EAEAEA"/>
            </a:solidFill>
            <a:ln w="38100" cap="rnd">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84" name="Text Box 260"/>
            <p:cNvSpPr txBox="1">
              <a:spLocks noChangeArrowheads="1"/>
            </p:cNvSpPr>
            <p:nvPr/>
          </p:nvSpPr>
          <p:spPr bwMode="auto">
            <a:xfrm>
              <a:off x="8103" y="3821"/>
              <a:ext cx="2225" cy="6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4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مساهمات غير مباشرة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85" name="Text Box 261"/>
            <p:cNvSpPr txBox="1">
              <a:spLocks noChangeArrowheads="1"/>
            </p:cNvSpPr>
            <p:nvPr/>
          </p:nvSpPr>
          <p:spPr bwMode="auto">
            <a:xfrm>
              <a:off x="2466" y="3942"/>
              <a:ext cx="2165" cy="6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sz="1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مساهمات مباشرة</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86" name="AutoShape 262"/>
            <p:cNvSpPr>
              <a:spLocks noChangeArrowheads="1"/>
            </p:cNvSpPr>
            <p:nvPr/>
          </p:nvSpPr>
          <p:spPr bwMode="auto">
            <a:xfrm>
              <a:off x="3542" y="4580"/>
              <a:ext cx="474" cy="213"/>
            </a:xfrm>
            <a:prstGeom prst="down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grpSp>
          <p:nvGrpSpPr>
            <p:cNvPr id="1287" name="Group 263"/>
            <p:cNvGrpSpPr>
              <a:grpSpLocks/>
            </p:cNvGrpSpPr>
            <p:nvPr/>
          </p:nvGrpSpPr>
          <p:grpSpPr bwMode="auto">
            <a:xfrm>
              <a:off x="7955" y="4888"/>
              <a:ext cx="2611" cy="1074"/>
              <a:chOff x="7641" y="5268"/>
              <a:chExt cx="2769" cy="1180"/>
            </a:xfrm>
          </p:grpSpPr>
          <p:sp>
            <p:nvSpPr>
              <p:cNvPr id="1288" name="Oval 264"/>
              <p:cNvSpPr>
                <a:spLocks noChangeArrowheads="1"/>
              </p:cNvSpPr>
              <p:nvPr/>
            </p:nvSpPr>
            <p:spPr bwMode="auto">
              <a:xfrm>
                <a:off x="7641" y="5268"/>
                <a:ext cx="2769" cy="1180"/>
              </a:xfrm>
              <a:prstGeom prst="ellipse">
                <a:avLst/>
              </a:prstGeom>
              <a:solidFill>
                <a:srgbClr val="EAEAEA"/>
              </a:solidFill>
              <a:ln w="3810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ar-IQ"/>
              </a:p>
            </p:txBody>
          </p:sp>
          <p:sp>
            <p:nvSpPr>
              <p:cNvPr id="1289" name="Text Box 265"/>
              <p:cNvSpPr txBox="1">
                <a:spLocks noChangeArrowheads="1"/>
              </p:cNvSpPr>
              <p:nvPr/>
            </p:nvSpPr>
            <p:spPr bwMode="auto">
              <a:xfrm>
                <a:off x="7641" y="5268"/>
                <a:ext cx="2667" cy="11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تصنيع وتطوير </a:t>
                </a:r>
                <a:r>
                  <a:rPr kumimoji="0" lang="ar-SA" sz="14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الاجهزة</a:t>
                </a:r>
                <a:r>
                  <a:rPr kumimoji="0" lang="ar-SA" sz="14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a:t>
                </a:r>
                <a:r>
                  <a:rPr kumimoji="0" lang="ar-SA" sz="14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والادوات</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290" name="AutoShape 266"/>
            <p:cNvSpPr>
              <a:spLocks noChangeArrowheads="1"/>
            </p:cNvSpPr>
            <p:nvPr/>
          </p:nvSpPr>
          <p:spPr bwMode="auto">
            <a:xfrm>
              <a:off x="9016" y="4614"/>
              <a:ext cx="474" cy="213"/>
            </a:xfrm>
            <a:prstGeom prst="down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91" name="Rectangle 267"/>
            <p:cNvSpPr>
              <a:spLocks noChangeArrowheads="1"/>
            </p:cNvSpPr>
            <p:nvPr/>
          </p:nvSpPr>
          <p:spPr bwMode="auto">
            <a:xfrm>
              <a:off x="7813" y="6069"/>
              <a:ext cx="594" cy="1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92" name="Text Box 268"/>
            <p:cNvSpPr txBox="1">
              <a:spLocks noChangeArrowheads="1"/>
            </p:cNvSpPr>
            <p:nvPr/>
          </p:nvSpPr>
          <p:spPr bwMode="auto">
            <a:xfrm>
              <a:off x="7702" y="6154"/>
              <a:ext cx="712" cy="1699"/>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تطوير </a:t>
              </a:r>
              <a:r>
                <a:rPr kumimoji="0" lang="ar-SA" sz="10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الاجهزة</a:t>
              </a:r>
              <a:r>
                <a:rPr kumimoji="0" lang="ar-SA" sz="10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الرئيسية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93" name="Rectangle 269"/>
            <p:cNvSpPr>
              <a:spLocks noChangeArrowheads="1"/>
            </p:cNvSpPr>
            <p:nvPr/>
          </p:nvSpPr>
          <p:spPr bwMode="auto">
            <a:xfrm>
              <a:off x="8558" y="6069"/>
              <a:ext cx="593" cy="1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94" name="Rectangle 270"/>
            <p:cNvSpPr>
              <a:spLocks noChangeArrowheads="1"/>
            </p:cNvSpPr>
            <p:nvPr/>
          </p:nvSpPr>
          <p:spPr bwMode="auto">
            <a:xfrm>
              <a:off x="9340" y="6069"/>
              <a:ext cx="593" cy="1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95" name="Rectangle 271"/>
            <p:cNvSpPr>
              <a:spLocks noChangeArrowheads="1"/>
            </p:cNvSpPr>
            <p:nvPr/>
          </p:nvSpPr>
          <p:spPr bwMode="auto">
            <a:xfrm>
              <a:off x="10069" y="6069"/>
              <a:ext cx="593" cy="1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296" name="Text Box 272"/>
            <p:cNvSpPr txBox="1">
              <a:spLocks noChangeArrowheads="1"/>
            </p:cNvSpPr>
            <p:nvPr/>
          </p:nvSpPr>
          <p:spPr bwMode="auto">
            <a:xfrm>
              <a:off x="8440" y="6283"/>
              <a:ext cx="711" cy="1784"/>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تصنيع </a:t>
              </a:r>
              <a:r>
                <a:rPr kumimoji="0" lang="ar-SA" sz="11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اجهزة</a:t>
              </a: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بديلة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97" name="Text Box 273"/>
            <p:cNvSpPr txBox="1">
              <a:spLocks noChangeArrowheads="1"/>
            </p:cNvSpPr>
            <p:nvPr/>
          </p:nvSpPr>
          <p:spPr bwMode="auto">
            <a:xfrm>
              <a:off x="9221" y="6154"/>
              <a:ext cx="712" cy="1913"/>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تطوير </a:t>
              </a:r>
              <a:r>
                <a:rPr kumimoji="0" lang="ar-SA" sz="11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الادوات</a:t>
              </a: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اللاعب</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98" name="Text Box 274"/>
            <p:cNvSpPr txBox="1">
              <a:spLocks noChangeArrowheads="1"/>
            </p:cNvSpPr>
            <p:nvPr/>
          </p:nvSpPr>
          <p:spPr bwMode="auto">
            <a:xfrm>
              <a:off x="9950" y="6154"/>
              <a:ext cx="712" cy="1725"/>
            </a:xfrm>
            <a:prstGeom prst="rect">
              <a:avLst/>
            </a:prstGeom>
            <a:noFill/>
            <a:ln w="9525">
              <a:no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تصنيع </a:t>
              </a:r>
              <a:r>
                <a:rPr kumimoji="0" lang="ar-SA" sz="11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اجهزة</a:t>
              </a: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مساعدة </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299" name="AutoShape 275"/>
            <p:cNvCxnSpPr>
              <a:cxnSpLocks noChangeShapeType="1"/>
            </p:cNvCxnSpPr>
            <p:nvPr/>
          </p:nvCxnSpPr>
          <p:spPr bwMode="auto">
            <a:xfrm flipH="1">
              <a:off x="9151" y="7971"/>
              <a:ext cx="1177" cy="2249"/>
            </a:xfrm>
            <a:prstGeom prst="straightConnector1">
              <a:avLst/>
            </a:prstGeom>
            <a:noFill/>
            <a:ln w="9525">
              <a:solidFill>
                <a:srgbClr val="000000"/>
              </a:solidFill>
              <a:round/>
              <a:headEnd/>
              <a:tailEnd type="triangle" w="med" len="med"/>
            </a:ln>
          </p:spPr>
        </p:cxnSp>
        <p:cxnSp>
          <p:nvCxnSpPr>
            <p:cNvPr id="1300" name="AutoShape 276"/>
            <p:cNvCxnSpPr>
              <a:cxnSpLocks noChangeShapeType="1"/>
            </p:cNvCxnSpPr>
            <p:nvPr/>
          </p:nvCxnSpPr>
          <p:spPr bwMode="auto">
            <a:xfrm flipH="1">
              <a:off x="9151" y="7971"/>
              <a:ext cx="584" cy="2196"/>
            </a:xfrm>
            <a:prstGeom prst="straightConnector1">
              <a:avLst/>
            </a:prstGeom>
            <a:noFill/>
            <a:ln w="9525">
              <a:solidFill>
                <a:srgbClr val="000000"/>
              </a:solidFill>
              <a:round/>
              <a:headEnd/>
              <a:tailEnd type="triangle" w="med" len="med"/>
            </a:ln>
          </p:spPr>
        </p:cxnSp>
        <p:cxnSp>
          <p:nvCxnSpPr>
            <p:cNvPr id="1301" name="AutoShape 277"/>
            <p:cNvCxnSpPr>
              <a:cxnSpLocks noChangeShapeType="1"/>
            </p:cNvCxnSpPr>
            <p:nvPr/>
          </p:nvCxnSpPr>
          <p:spPr bwMode="auto">
            <a:xfrm>
              <a:off x="8798" y="7971"/>
              <a:ext cx="353" cy="2196"/>
            </a:xfrm>
            <a:prstGeom prst="straightConnector1">
              <a:avLst/>
            </a:prstGeom>
            <a:noFill/>
            <a:ln w="9525">
              <a:solidFill>
                <a:srgbClr val="000000"/>
              </a:solidFill>
              <a:round/>
              <a:headEnd/>
              <a:tailEnd type="triangle" w="med" len="med"/>
            </a:ln>
          </p:spPr>
        </p:cxnSp>
        <p:cxnSp>
          <p:nvCxnSpPr>
            <p:cNvPr id="1302" name="AutoShape 278"/>
            <p:cNvCxnSpPr>
              <a:cxnSpLocks noChangeShapeType="1"/>
            </p:cNvCxnSpPr>
            <p:nvPr/>
          </p:nvCxnSpPr>
          <p:spPr bwMode="auto">
            <a:xfrm>
              <a:off x="8257" y="7971"/>
              <a:ext cx="894" cy="2249"/>
            </a:xfrm>
            <a:prstGeom prst="straightConnector1">
              <a:avLst/>
            </a:prstGeom>
            <a:noFill/>
            <a:ln w="9525">
              <a:solidFill>
                <a:srgbClr val="000000"/>
              </a:solidFill>
              <a:round/>
              <a:headEnd/>
              <a:tailEnd type="triangle" w="med" len="med"/>
            </a:ln>
          </p:spPr>
        </p:cxnSp>
        <p:cxnSp>
          <p:nvCxnSpPr>
            <p:cNvPr id="1303" name="AutoShape 279"/>
            <p:cNvCxnSpPr>
              <a:cxnSpLocks noChangeShapeType="1"/>
            </p:cNvCxnSpPr>
            <p:nvPr/>
          </p:nvCxnSpPr>
          <p:spPr bwMode="auto">
            <a:xfrm>
              <a:off x="10328" y="5750"/>
              <a:ext cx="0" cy="319"/>
            </a:xfrm>
            <a:prstGeom prst="straightConnector1">
              <a:avLst/>
            </a:prstGeom>
            <a:noFill/>
            <a:ln w="9525">
              <a:solidFill>
                <a:srgbClr val="000000"/>
              </a:solidFill>
              <a:round/>
              <a:headEnd/>
              <a:tailEnd type="triangle" w="med" len="med"/>
            </a:ln>
          </p:spPr>
        </p:cxnSp>
        <p:cxnSp>
          <p:nvCxnSpPr>
            <p:cNvPr id="1304" name="AutoShape 280"/>
            <p:cNvCxnSpPr>
              <a:cxnSpLocks noChangeShapeType="1"/>
            </p:cNvCxnSpPr>
            <p:nvPr/>
          </p:nvCxnSpPr>
          <p:spPr bwMode="auto">
            <a:xfrm>
              <a:off x="9735" y="5962"/>
              <a:ext cx="0" cy="107"/>
            </a:xfrm>
            <a:prstGeom prst="straightConnector1">
              <a:avLst/>
            </a:prstGeom>
            <a:noFill/>
            <a:ln w="9525">
              <a:solidFill>
                <a:srgbClr val="000000"/>
              </a:solidFill>
              <a:round/>
              <a:headEnd/>
              <a:tailEnd type="triangle" w="med" len="med"/>
            </a:ln>
          </p:spPr>
        </p:cxnSp>
        <p:cxnSp>
          <p:nvCxnSpPr>
            <p:cNvPr id="1305" name="AutoShape 281"/>
            <p:cNvCxnSpPr>
              <a:cxnSpLocks noChangeShapeType="1"/>
            </p:cNvCxnSpPr>
            <p:nvPr/>
          </p:nvCxnSpPr>
          <p:spPr bwMode="auto">
            <a:xfrm>
              <a:off x="8798" y="5962"/>
              <a:ext cx="0" cy="107"/>
            </a:xfrm>
            <a:prstGeom prst="straightConnector1">
              <a:avLst/>
            </a:prstGeom>
            <a:noFill/>
            <a:ln w="9525">
              <a:solidFill>
                <a:srgbClr val="000000"/>
              </a:solidFill>
              <a:round/>
              <a:headEnd/>
              <a:tailEnd type="triangle" w="med" len="med"/>
            </a:ln>
          </p:spPr>
        </p:cxnSp>
        <p:cxnSp>
          <p:nvCxnSpPr>
            <p:cNvPr id="1306" name="AutoShape 282"/>
            <p:cNvCxnSpPr>
              <a:cxnSpLocks noChangeShapeType="1"/>
            </p:cNvCxnSpPr>
            <p:nvPr/>
          </p:nvCxnSpPr>
          <p:spPr bwMode="auto">
            <a:xfrm>
              <a:off x="8103" y="5750"/>
              <a:ext cx="0" cy="319"/>
            </a:xfrm>
            <a:prstGeom prst="straightConnector1">
              <a:avLst/>
            </a:prstGeom>
            <a:noFill/>
            <a:ln w="9525">
              <a:solidFill>
                <a:srgbClr val="000000"/>
              </a:solidFill>
              <a:round/>
              <a:headEnd/>
              <a:tailEnd type="triangle" w="med" len="med"/>
            </a:ln>
          </p:spPr>
        </p:cxnSp>
        <p:grpSp>
          <p:nvGrpSpPr>
            <p:cNvPr id="1307" name="Group 283"/>
            <p:cNvGrpSpPr>
              <a:grpSpLocks/>
            </p:cNvGrpSpPr>
            <p:nvPr/>
          </p:nvGrpSpPr>
          <p:grpSpPr bwMode="auto">
            <a:xfrm>
              <a:off x="4631" y="1035"/>
              <a:ext cx="2827" cy="1517"/>
              <a:chOff x="4266" y="1035"/>
              <a:chExt cx="2998" cy="1666"/>
            </a:xfrm>
          </p:grpSpPr>
          <p:sp>
            <p:nvSpPr>
              <p:cNvPr id="1308" name="AutoShape 284"/>
              <p:cNvSpPr>
                <a:spLocks noChangeArrowheads="1"/>
              </p:cNvSpPr>
              <p:nvPr/>
            </p:nvSpPr>
            <p:spPr bwMode="auto">
              <a:xfrm>
                <a:off x="4337" y="1035"/>
                <a:ext cx="2927" cy="1666"/>
              </a:xfrm>
              <a:prstGeom prst="downArrowCallout">
                <a:avLst>
                  <a:gd name="adj1" fmla="val 43923"/>
                  <a:gd name="adj2" fmla="val 43923"/>
                  <a:gd name="adj3" fmla="val 16667"/>
                  <a:gd name="adj4" fmla="val 66667"/>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IQ"/>
              </a:p>
            </p:txBody>
          </p:sp>
          <p:sp>
            <p:nvSpPr>
              <p:cNvPr id="1309" name="Text Box 285"/>
              <p:cNvSpPr txBox="1">
                <a:spLocks noChangeArrowheads="1"/>
              </p:cNvSpPr>
              <p:nvPr/>
            </p:nvSpPr>
            <p:spPr bwMode="auto">
              <a:xfrm>
                <a:off x="4266" y="1110"/>
                <a:ext cx="2998" cy="8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المساهمات </a:t>
                </a:r>
                <a:r>
                  <a:rPr kumimoji="0" lang="ar-SA" sz="11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البايوميكانيكية</a:t>
                </a: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الارتقاء </a:t>
                </a:r>
                <a:r>
                  <a:rPr kumimoji="0" lang="ar-SA" sz="11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بالاداء</a:t>
                </a: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a:t>
                </a:r>
                <a:r>
                  <a:rPr kumimoji="0" lang="ar-SA" sz="11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المهاري</a:t>
                </a:r>
                <a:r>
                  <a:rPr kumimoji="0" lang="ar-SA" sz="1100" b="1" i="0" u="none" strike="noStrike" cap="none" normalizeH="0" baseline="0" dirty="0" smtClean="0">
                    <a:ln>
                      <a:noFill/>
                    </a:ln>
                    <a:solidFill>
                      <a:schemeClr val="bg1"/>
                    </a:solidFill>
                    <a:effectLst/>
                    <a:latin typeface="Simplified Arabic" pitchFamily="18" charset="-78"/>
                    <a:ea typeface="Arial" pitchFamily="34" charset="0"/>
                    <a:cs typeface="Simplified Arabic" pitchFamily="18" charset="-78"/>
                  </a:rPr>
                  <a:t> </a:t>
                </a:r>
                <a:r>
                  <a:rPr kumimoji="0" lang="ar-SA" sz="1100" b="1" i="0" u="none" strike="noStrike" cap="none" normalizeH="0" baseline="0" dirty="0" err="1" smtClean="0">
                    <a:ln>
                      <a:noFill/>
                    </a:ln>
                    <a:solidFill>
                      <a:schemeClr val="bg1"/>
                    </a:solidFill>
                    <a:effectLst/>
                    <a:latin typeface="Simplified Arabic" pitchFamily="18" charset="-78"/>
                    <a:ea typeface="Arial" pitchFamily="34" charset="0"/>
                    <a:cs typeface="Simplified Arabic" pitchFamily="18" charset="-78"/>
                  </a:rPr>
                  <a:t>بالجمناستك</a:t>
                </a:r>
                <a:endParaRPr kumimoji="0" lang="ar-IQ" sz="1800" b="0" i="0" u="none" strike="noStrike" cap="none" normalizeH="0" baseline="0" dirty="0" smtClean="0">
                  <a:ln>
                    <a:noFill/>
                  </a:ln>
                  <a:solidFill>
                    <a:schemeClr val="bg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IQ" dirty="0" smtClean="0"/>
              <a:t>يتضح من الشكل السابق ، تعدد مساهمات البايوميكانيك المباشرة والغير مباشرة في تطوير مستوى الاداء الفني وفيما يلي عرض ملخص لتلك المساهمات .</a:t>
            </a:r>
          </a:p>
          <a:p>
            <a:r>
              <a:rPr lang="ar-IQ" dirty="0" err="1" smtClean="0"/>
              <a:t>اولاً</a:t>
            </a:r>
            <a:r>
              <a:rPr lang="ar-IQ" dirty="0" smtClean="0"/>
              <a:t> : المساهمات غير المباشرة .\</a:t>
            </a:r>
          </a:p>
          <a:p>
            <a:r>
              <a:rPr lang="ar-IQ" dirty="0" smtClean="0"/>
              <a:t>ويقصد </a:t>
            </a:r>
            <a:r>
              <a:rPr lang="ar-IQ" dirty="0" err="1" smtClean="0"/>
              <a:t>بها</a:t>
            </a:r>
            <a:r>
              <a:rPr lang="ar-IQ" dirty="0" smtClean="0"/>
              <a:t> الدور الذي يلعبه </a:t>
            </a:r>
            <a:r>
              <a:rPr lang="ar-IQ" dirty="0" err="1" smtClean="0"/>
              <a:t>البايوميكانيك</a:t>
            </a:r>
            <a:r>
              <a:rPr lang="ar-IQ" dirty="0" smtClean="0"/>
              <a:t> في عملية التدريب ، اذ ساهم علم البايوميكانيك في تصنيع وتعديل العديد من الاجهزة والادوات المستخدمة في عملية التدريب سواء الاساسية منها او المساعدة وذلك من خلال التحليل البيوميكانيكي للمهارات وفي ضوء المتطلبات الفنية التي تحكم الاداء على كل جهاز من اجهزة الجمناستك الفني ، اذ يتم التعديل في التصميم الهندسي للجهاز وكذلك مواصفاته الفنية ، وفي كل الاحوال ارتبط ذلك بمجموعة من العوامل منها المحافظة على امن وسلامة اللاعبين وايضا زيادة التاثير الايجابي للعوامل البايوميكينيكية التي يتيحها سطح الاتصال على جسم اللاعب للاستفادة منها في تطوير الاداء وتوجيهه نحو المسار الحركي الصحيح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الاجهزة</a:t>
            </a:r>
            <a:r>
              <a:rPr lang="ar-IQ" dirty="0" smtClean="0"/>
              <a:t> الرئيسية</a:t>
            </a:r>
            <a:endParaRPr lang="ar-IQ" dirty="0"/>
          </a:p>
        </p:txBody>
      </p:sp>
      <p:sp>
        <p:nvSpPr>
          <p:cNvPr id="3" name="عنصر نائب للمحتوى 2"/>
          <p:cNvSpPr>
            <a:spLocks noGrp="1"/>
          </p:cNvSpPr>
          <p:nvPr>
            <p:ph idx="1"/>
          </p:nvPr>
        </p:nvSpPr>
        <p:spPr/>
        <p:txBody>
          <a:bodyPr/>
          <a:lstStyle/>
          <a:p>
            <a:r>
              <a:rPr lang="ar-IQ" dirty="0" smtClean="0"/>
              <a:t>تحدد طبيعة </a:t>
            </a:r>
            <a:r>
              <a:rPr lang="ar-IQ" dirty="0" err="1" smtClean="0"/>
              <a:t>الاداء</a:t>
            </a:r>
            <a:r>
              <a:rPr lang="ar-IQ" dirty="0" smtClean="0"/>
              <a:t> على بساط الحركات </a:t>
            </a:r>
            <a:r>
              <a:rPr lang="ar-IQ" dirty="0" err="1" smtClean="0"/>
              <a:t>الارضية</a:t>
            </a:r>
            <a:r>
              <a:rPr lang="ar-IQ" dirty="0" smtClean="0"/>
              <a:t> من خلال العلاقة المتبادلة بين متغيرات كل من القوة الداخلية والخارجية المؤثرة على جسم اللاعب . ويعد نظام الدفع على هذا الجهاز سواء بالرجلين </a:t>
            </a:r>
            <a:r>
              <a:rPr lang="ar-IQ" dirty="0" err="1" smtClean="0"/>
              <a:t>او</a:t>
            </a:r>
            <a:r>
              <a:rPr lang="ar-IQ" dirty="0" smtClean="0"/>
              <a:t> اليدين التي تبرز في </a:t>
            </a:r>
            <a:r>
              <a:rPr lang="ar-IQ" dirty="0" err="1" smtClean="0"/>
              <a:t>اهمية</a:t>
            </a:r>
            <a:r>
              <a:rPr lang="ar-IQ" dirty="0" smtClean="0"/>
              <a:t> </a:t>
            </a:r>
            <a:r>
              <a:rPr lang="ar-IQ" dirty="0" err="1" smtClean="0"/>
              <a:t>التاثير</a:t>
            </a:r>
            <a:r>
              <a:rPr lang="ar-IQ" dirty="0" smtClean="0"/>
              <a:t> الميكانيكي المتبادل بين جسم اللاعب وسطح </a:t>
            </a:r>
            <a:r>
              <a:rPr lang="ar-IQ" dirty="0" err="1" smtClean="0"/>
              <a:t>الارض</a:t>
            </a:r>
            <a:r>
              <a:rPr lang="ar-IQ" dirty="0" smtClean="0"/>
              <a:t> واستغلال رد فعل </a:t>
            </a:r>
            <a:r>
              <a:rPr lang="ar-IQ" dirty="0" err="1" smtClean="0"/>
              <a:t>الارض</a:t>
            </a:r>
            <a:r>
              <a:rPr lang="ar-IQ" dirty="0" smtClean="0"/>
              <a:t> للحصول على </a:t>
            </a:r>
            <a:r>
              <a:rPr lang="ar-IQ" dirty="0" err="1" smtClean="0"/>
              <a:t>اقصى</a:t>
            </a:r>
            <a:r>
              <a:rPr lang="ar-IQ" dirty="0" smtClean="0"/>
              <a:t> دفع يحقق </a:t>
            </a:r>
            <a:r>
              <a:rPr lang="ar-IQ" dirty="0" err="1" smtClean="0"/>
              <a:t>اعلى</a:t>
            </a:r>
            <a:r>
              <a:rPr lang="ar-IQ" dirty="0" smtClean="0"/>
              <a:t> ارتفاع لمركز ثقل الجسم لانجاز الواجب الحركي لمهارات </a:t>
            </a:r>
            <a:r>
              <a:rPr lang="ar-IQ" dirty="0" err="1" smtClean="0"/>
              <a:t>الدورانات</a:t>
            </a:r>
            <a:r>
              <a:rPr lang="ar-IQ" dirty="0" smtClean="0"/>
              <a:t> الهوائية ذات الصعوبة العالية والمعقدة التركيب . لذا كان من الضروري تعديل المواصفات الفنية للجهاز عن طريق زيادة مرونة سطح الجهاز وذلك وفق مجموعة من الضوابط </a:t>
            </a:r>
            <a:r>
              <a:rPr lang="ar-IQ" dirty="0" err="1" smtClean="0"/>
              <a:t>البايوميكانيكية</a:t>
            </a:r>
            <a:r>
              <a:rPr lang="ar-IQ" dirty="0" smtClean="0"/>
              <a:t> والمعتمدة من الاتحاد الدولي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IQ" dirty="0" err="1" smtClean="0"/>
              <a:t>وايضا</a:t>
            </a:r>
            <a:r>
              <a:rPr lang="ar-IQ" dirty="0" smtClean="0"/>
              <a:t> </a:t>
            </a:r>
            <a:r>
              <a:rPr lang="ar-IQ" dirty="0" err="1" smtClean="0"/>
              <a:t>اعادة</a:t>
            </a:r>
            <a:r>
              <a:rPr lang="ar-IQ" dirty="0" smtClean="0"/>
              <a:t> تصنيع جهاز العقلة للرجال بدرجة معامل مرونة يسمح للاعب باستغلال قوة ارتداد العارضة والتي تساعده في انجاز الواجبات الحركية المتنوعة حول محور الدوران </a:t>
            </a:r>
            <a:r>
              <a:rPr lang="ar-IQ" dirty="0" err="1" smtClean="0"/>
              <a:t>باشكالها</a:t>
            </a:r>
            <a:r>
              <a:rPr lang="ar-IQ" dirty="0" smtClean="0"/>
              <a:t> المتنوعة خاصة حركات الترك والمسك .</a:t>
            </a:r>
          </a:p>
          <a:p>
            <a:r>
              <a:rPr lang="ar-IQ" dirty="0" smtClean="0"/>
              <a:t>ولقد ساهمت التعديلات التي تمت على جهاز المتوازي مختلف الارتفاع للنساء من حيث زيادة المسافة بين العارضتان وكذلك زيادة معامل المرونة لهما </a:t>
            </a:r>
            <a:r>
              <a:rPr lang="ar-IQ" dirty="0" err="1" smtClean="0"/>
              <a:t>لاتاحة</a:t>
            </a:r>
            <a:r>
              <a:rPr lang="ar-IQ" dirty="0" smtClean="0"/>
              <a:t> الفرصة </a:t>
            </a:r>
            <a:r>
              <a:rPr lang="ar-IQ" dirty="0" err="1" smtClean="0"/>
              <a:t>لاداء</a:t>
            </a:r>
            <a:r>
              <a:rPr lang="ar-IQ" dirty="0" smtClean="0"/>
              <a:t> المهارات بمدى حركي واسع مع تعديل في طرق </a:t>
            </a:r>
            <a:r>
              <a:rPr lang="ar-IQ" dirty="0" err="1" smtClean="0"/>
              <a:t>الاداء</a:t>
            </a:r>
            <a:r>
              <a:rPr lang="ar-IQ" dirty="0" smtClean="0"/>
              <a:t> تتناسب مع طبيعة الجهاز </a:t>
            </a:r>
            <a:r>
              <a:rPr lang="ar-IQ" dirty="0" err="1" smtClean="0"/>
              <a:t>واضافة</a:t>
            </a:r>
            <a:r>
              <a:rPr lang="ar-IQ" dirty="0" smtClean="0"/>
              <a:t> ابتكارات حركية جديدة تتشابه مع حركات الرجال على العقلة .</a:t>
            </a:r>
          </a:p>
          <a:p>
            <a:r>
              <a:rPr lang="ar-IQ" dirty="0" smtClean="0"/>
              <a:t>كما </a:t>
            </a:r>
            <a:r>
              <a:rPr lang="ar-IQ" dirty="0" err="1" smtClean="0"/>
              <a:t>ان</a:t>
            </a:r>
            <a:r>
              <a:rPr lang="ar-IQ" dirty="0" smtClean="0"/>
              <a:t> تعديل الشكل الهندسي لسطح جهاز حصان القفز الذي جاء من خلال دراسة قامت </a:t>
            </a:r>
            <a:r>
              <a:rPr lang="ar-IQ" dirty="0" err="1" smtClean="0"/>
              <a:t>بها</a:t>
            </a:r>
            <a:r>
              <a:rPr lang="ar-IQ" dirty="0" smtClean="0"/>
              <a:t> اللجنة الفنية بالاتحاد الدولي حيث قررت زيادة مساحة سطح الجهاز استنادا على نتائج التحليل </a:t>
            </a:r>
            <a:r>
              <a:rPr lang="ar-IQ" dirty="0" err="1" smtClean="0"/>
              <a:t>البيوميكانيكي</a:t>
            </a:r>
            <a:r>
              <a:rPr lang="ar-IQ" dirty="0" smtClean="0"/>
              <a:t> لطبيعة الارتكاز باليدين ، اذ اثبتت الدراسة انه كلما كانت المسافة بين اليدين خلال مرحلة الارتكاز مساوية للمسافة بين الكتفين ادى ذلك الى زيادة الاتزان الديناميكي للجسم ومن ثم الاستفادة القصوى من العضلات العاملة خلال مرحلة الدفع باليدين لاكتساب مسافة عمودية عالية خلال مرحلة الطيران الثاني تساعد على اداء مهارات ذات صعوبات عالية .</a:t>
            </a:r>
          </a:p>
          <a:p>
            <a:r>
              <a:rPr lang="ar-IQ" dirty="0" smtClean="0"/>
              <a:t>كما يشكل الهبوط  </a:t>
            </a:r>
            <a:r>
              <a:rPr lang="ar-IQ" dirty="0" err="1" smtClean="0"/>
              <a:t>اهمية</a:t>
            </a:r>
            <a:r>
              <a:rPr lang="ar-IQ" dirty="0" smtClean="0"/>
              <a:t> كبيرة كمرحلة نهائية للجمل الحركية على جميع </a:t>
            </a:r>
            <a:r>
              <a:rPr lang="ar-IQ" dirty="0" err="1" smtClean="0"/>
              <a:t>اجهزة</a:t>
            </a:r>
            <a:r>
              <a:rPr lang="ar-IQ" dirty="0" smtClean="0"/>
              <a:t> الجمناستك  ، تتمثل في اعادة الجسم الى حالته الاولية من الاتزان بعد اتمام الواجب الحركي ، ولاهمية الهبوط اهتم الاتحاد الدولي في تحديد مواصفات  مراتب الهبوط من حيث كثافتها ومساحتها . وقاموا بعدة دراسات على </a:t>
            </a:r>
            <a:r>
              <a:rPr lang="ar-IQ" dirty="0" err="1" smtClean="0"/>
              <a:t>اسطح</a:t>
            </a:r>
            <a:r>
              <a:rPr lang="ar-IQ" dirty="0" smtClean="0"/>
              <a:t> مختلفة من المراتب للتوصل  </a:t>
            </a:r>
            <a:r>
              <a:rPr lang="ar-IQ" dirty="0" err="1" smtClean="0"/>
              <a:t>الى</a:t>
            </a:r>
            <a:r>
              <a:rPr lang="ar-IQ" dirty="0" smtClean="0"/>
              <a:t> انسب سمك وكثافة للمراتب التي تستخدم في الهبوط  حتى يتمكن اللاعبين من </a:t>
            </a:r>
            <a:r>
              <a:rPr lang="ar-IQ" dirty="0" err="1" smtClean="0"/>
              <a:t>اداء</a:t>
            </a:r>
            <a:r>
              <a:rPr lang="ar-IQ" dirty="0" smtClean="0"/>
              <a:t> هبوط امن وثابت باعتباره مرحلة </a:t>
            </a:r>
            <a:r>
              <a:rPr lang="ar-IQ" dirty="0" err="1" smtClean="0"/>
              <a:t>اساسية</a:t>
            </a:r>
            <a:r>
              <a:rPr lang="ar-IQ" dirty="0" smtClean="0"/>
              <a:t> من مراحل </a:t>
            </a:r>
            <a:r>
              <a:rPr lang="ar-IQ" dirty="0" err="1" smtClean="0"/>
              <a:t>الاداء</a:t>
            </a:r>
            <a:r>
              <a:rPr lang="ar-IQ"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393</TotalTime>
  <Words>1822</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ذروة</vt:lpstr>
      <vt:lpstr>اثر المساهمات العلمية الميكانيكية في الاداء المهاري للجمناستك الفني</vt:lpstr>
      <vt:lpstr>قانون الجمناستك وعلاقته بالأداء الفني ومتطلباته .</vt:lpstr>
      <vt:lpstr>Slide 3</vt:lpstr>
      <vt:lpstr>اهمية الأداء المهاري في الجمناستك .</vt:lpstr>
      <vt:lpstr>مساهمات البايوميكانيك للارتقاء بالاداء المهاري في الجمناستك الفني </vt:lpstr>
      <vt:lpstr>Slide 6</vt:lpstr>
      <vt:lpstr>Slide 7</vt:lpstr>
      <vt:lpstr>الاجهزة الرئيسية</vt:lpstr>
      <vt:lpstr>Slide 9</vt:lpstr>
      <vt:lpstr>الاجهزة البديلة</vt:lpstr>
      <vt:lpstr>ادوات اللاعب</vt:lpstr>
      <vt:lpstr>الاجهزة المساعدة </vt:lpstr>
      <vt:lpstr>المساهمات المباشرة</vt:lpstr>
      <vt:lpstr>التحليل الحركي</vt:lpstr>
      <vt:lpstr>Slide 15</vt:lpstr>
    </vt:vector>
  </TitlesOfParts>
  <Company>2009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المساهمات العلمية الميكانيكية في الاداء المهاري للجمناستك الفني</dc:title>
  <dc:creator>ALHAMMAMI</dc:creator>
  <cp:lastModifiedBy>HP</cp:lastModifiedBy>
  <cp:revision>37</cp:revision>
  <dcterms:created xsi:type="dcterms:W3CDTF">2016-01-30T13:57:56Z</dcterms:created>
  <dcterms:modified xsi:type="dcterms:W3CDTF">2017-01-02T08:16:52Z</dcterms:modified>
</cp:coreProperties>
</file>