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sldIdLst>
    <p:sldId id="269" r:id="rId2"/>
    <p:sldId id="294" r:id="rId3"/>
    <p:sldId id="295" r:id="rId4"/>
    <p:sldId id="328"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9" r:id="rId18"/>
    <p:sldId id="308" r:id="rId19"/>
    <p:sldId id="290" r:id="rId20"/>
    <p:sldId id="312" r:id="rId21"/>
    <p:sldId id="293" r:id="rId22"/>
    <p:sldId id="291" r:id="rId23"/>
    <p:sldId id="313" r:id="rId24"/>
    <p:sldId id="292" r:id="rId25"/>
    <p:sldId id="310" r:id="rId26"/>
    <p:sldId id="256" r:id="rId27"/>
    <p:sldId id="311" r:id="rId28"/>
    <p:sldId id="270" r:id="rId29"/>
    <p:sldId id="316" r:id="rId30"/>
    <p:sldId id="317" r:id="rId31"/>
    <p:sldId id="315" r:id="rId32"/>
    <p:sldId id="318" r:id="rId33"/>
    <p:sldId id="271" r:id="rId34"/>
    <p:sldId id="320" r:id="rId35"/>
    <p:sldId id="319" r:id="rId36"/>
    <p:sldId id="314" r:id="rId37"/>
    <p:sldId id="321" r:id="rId38"/>
    <p:sldId id="322" r:id="rId39"/>
    <p:sldId id="323" r:id="rId40"/>
    <p:sldId id="326" r:id="rId41"/>
    <p:sldId id="325" r:id="rId42"/>
    <p:sldId id="32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59" autoAdjust="0"/>
    <p:restoredTop sz="94660"/>
  </p:normalViewPr>
  <p:slideViewPr>
    <p:cSldViewPr snapToGrid="0">
      <p:cViewPr varScale="1">
        <p:scale>
          <a:sx n="73" d="100"/>
          <a:sy n="73" d="100"/>
        </p:scale>
        <p:origin x="-46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2F75774-D5A9-4642-945C-E092E94BEA7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78274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424441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205374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98358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67245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2F75774-D5A9-4642-945C-E092E94BEA7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412452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2F75774-D5A9-4642-945C-E092E94BEA7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4043428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2F75774-D5A9-4642-945C-E092E94BEA7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407002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2F75774-D5A9-4642-945C-E092E94BEA7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238594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2F75774-D5A9-4642-945C-E092E94BEA7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338631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2F75774-D5A9-4642-945C-E092E94BEA7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104776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375652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2F75774-D5A9-4642-945C-E092E94BEA79}"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387001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2F75774-D5A9-4642-945C-E092E94BEA7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410978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2F75774-D5A9-4642-945C-E092E94BEA79}"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16831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270355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2F75774-D5A9-4642-945C-E092E94BEA7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324318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2F75774-D5A9-4642-945C-E092E94BEA79}" type="datetimeFigureOut">
              <a:rPr lang="en-US" smtClean="0"/>
              <a:pPr/>
              <a:t>4/3/2023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AA1081B-E2F3-412D-842F-EC6BFA451D1C}" type="slidenum">
              <a:rPr lang="en-US" smtClean="0"/>
              <a:pPr/>
              <a:t>‹#›</a:t>
            </a:fld>
            <a:endParaRPr lang="en-US"/>
          </a:p>
        </p:txBody>
      </p:sp>
    </p:spTree>
    <p:extLst>
      <p:ext uri="{BB962C8B-B14F-4D97-AF65-F5344CB8AC3E}">
        <p14:creationId xmlns:p14="http://schemas.microsoft.com/office/powerpoint/2010/main" xmlns="" val="27163890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ستطيل مستدير الزوايا 2"/>
          <p:cNvSpPr/>
          <p:nvPr/>
        </p:nvSpPr>
        <p:spPr>
          <a:xfrm>
            <a:off x="2041301" y="103031"/>
            <a:ext cx="6581104" cy="409548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IQ" sz="4800" b="1" dirty="0" smtClean="0">
                <a:solidFill>
                  <a:srgbClr val="FF0000"/>
                </a:solidFill>
              </a:rPr>
              <a:t>الأبداع </a:t>
            </a:r>
          </a:p>
          <a:p>
            <a:pPr algn="ctr"/>
            <a:r>
              <a:rPr lang="ar-IQ" sz="4800" b="1" dirty="0" smtClean="0">
                <a:solidFill>
                  <a:srgbClr val="FF0000"/>
                </a:solidFill>
              </a:rPr>
              <a:t>في </a:t>
            </a:r>
            <a:r>
              <a:rPr lang="ar-IQ" sz="4800" b="1" dirty="0">
                <a:solidFill>
                  <a:srgbClr val="FF0000"/>
                </a:solidFill>
              </a:rPr>
              <a:t>التعلم والتعليم والتدريس </a:t>
            </a:r>
          </a:p>
        </p:txBody>
      </p:sp>
      <p:sp>
        <p:nvSpPr>
          <p:cNvPr id="4" name="مستطيل مستدير الزوايا 3"/>
          <p:cNvSpPr/>
          <p:nvPr/>
        </p:nvSpPr>
        <p:spPr>
          <a:xfrm>
            <a:off x="8392731" y="77273"/>
            <a:ext cx="3786389" cy="1922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400" b="1" dirty="0"/>
              <a:t> </a:t>
            </a:r>
          </a:p>
          <a:p>
            <a:pPr algn="ctr"/>
            <a:r>
              <a:rPr lang="ar-IQ" b="1" dirty="0">
                <a:solidFill>
                  <a:srgbClr val="FF0000"/>
                </a:solidFill>
              </a:rPr>
              <a:t>وزارة التعليم العالي والبحث العلمي </a:t>
            </a:r>
          </a:p>
          <a:p>
            <a:pPr algn="ctr"/>
            <a:r>
              <a:rPr lang="ar-IQ" b="1" dirty="0">
                <a:solidFill>
                  <a:srgbClr val="FF0000"/>
                </a:solidFill>
              </a:rPr>
              <a:t>         جامعة بغداد                                                                           </a:t>
            </a:r>
            <a:r>
              <a:rPr lang="ar-IQ" b="1" dirty="0" smtClean="0">
                <a:solidFill>
                  <a:srgbClr val="FF0000"/>
                </a:solidFill>
              </a:rPr>
              <a:t>كلية </a:t>
            </a:r>
            <a:r>
              <a:rPr lang="ar-IQ" b="1" dirty="0">
                <a:solidFill>
                  <a:srgbClr val="FF0000"/>
                </a:solidFill>
              </a:rPr>
              <a:t>التربية البدنية وعلوم الرياضة للبنات </a:t>
            </a:r>
          </a:p>
          <a:p>
            <a:pPr algn="ctr"/>
            <a:r>
              <a:rPr lang="ar-IQ" b="1" dirty="0">
                <a:solidFill>
                  <a:srgbClr val="FF0000"/>
                </a:solidFill>
              </a:rPr>
              <a:t>قسم الدراسات العليا- الماجستير </a:t>
            </a:r>
          </a:p>
          <a:p>
            <a:pPr algn="ctr"/>
            <a:r>
              <a:rPr lang="ar-IQ" b="1" dirty="0">
                <a:solidFill>
                  <a:srgbClr val="FF0000"/>
                </a:solidFill>
              </a:rPr>
              <a:t>للعام الدراسي 2023-2022 </a:t>
            </a:r>
          </a:p>
        </p:txBody>
      </p:sp>
      <p:sp>
        <p:nvSpPr>
          <p:cNvPr id="5" name="مستطيل مستدير الزوايا 4"/>
          <p:cNvSpPr/>
          <p:nvPr/>
        </p:nvSpPr>
        <p:spPr>
          <a:xfrm>
            <a:off x="19318" y="143278"/>
            <a:ext cx="1384480" cy="1209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 </a:t>
            </a:r>
            <a:endParaRPr lang="ar-IQ" dirty="0"/>
          </a:p>
        </p:txBody>
      </p:sp>
      <p:sp>
        <p:nvSpPr>
          <p:cNvPr id="6" name="مستطيل مستدير الزوايا 5"/>
          <p:cNvSpPr/>
          <p:nvPr/>
        </p:nvSpPr>
        <p:spPr>
          <a:xfrm>
            <a:off x="2041301" y="4221051"/>
            <a:ext cx="6709893" cy="2636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FF0000"/>
                </a:solidFill>
              </a:rPr>
              <a:t>محاضرة</a:t>
            </a:r>
          </a:p>
          <a:p>
            <a:pPr algn="ctr"/>
            <a:r>
              <a:rPr lang="ar-IQ" sz="3200" b="1" dirty="0" smtClean="0">
                <a:solidFill>
                  <a:srgbClr val="FF0000"/>
                </a:solidFill>
              </a:rPr>
              <a:t>أ. د   إقبال عبد الحسين </a:t>
            </a:r>
          </a:p>
          <a:p>
            <a:pPr algn="ctr"/>
            <a:r>
              <a:rPr lang="ar-IQ" sz="3200" b="1" dirty="0" smtClean="0">
                <a:solidFill>
                  <a:srgbClr val="FF0000"/>
                </a:solidFill>
              </a:rPr>
              <a:t> </a:t>
            </a:r>
            <a:endParaRPr lang="ar-IQ" sz="3200" b="1" dirty="0">
              <a:solidFill>
                <a:srgbClr val="FF0000"/>
              </a:solidFill>
            </a:endParaRPr>
          </a:p>
        </p:txBody>
      </p:sp>
      <p:sp>
        <p:nvSpPr>
          <p:cNvPr id="7" name="مستطيل مستدير الزوايا 6"/>
          <p:cNvSpPr/>
          <p:nvPr/>
        </p:nvSpPr>
        <p:spPr>
          <a:xfrm>
            <a:off x="10882648" y="5921062"/>
            <a:ext cx="13093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t> 1444</a:t>
            </a:r>
            <a:r>
              <a:rPr lang="ar-IQ" sz="2400" b="1" dirty="0" smtClean="0">
                <a:latin typeface="Arial" panose="020B0604020202020204" pitchFamily="34" charset="0"/>
                <a:cs typeface="Arial" panose="020B0604020202020204" pitchFamily="34" charset="0"/>
              </a:rPr>
              <a:t>ﮬ</a:t>
            </a:r>
            <a:endParaRPr lang="ar-IQ" sz="2400" b="1" dirty="0"/>
          </a:p>
        </p:txBody>
      </p:sp>
      <p:sp>
        <p:nvSpPr>
          <p:cNvPr id="8" name="مستطيل مستدير الزوايا 7"/>
          <p:cNvSpPr/>
          <p:nvPr/>
        </p:nvSpPr>
        <p:spPr>
          <a:xfrm>
            <a:off x="0" y="5921062"/>
            <a:ext cx="14037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t> 2023م</a:t>
            </a:r>
            <a:endParaRPr lang="ar-IQ" sz="2400" b="1" dirty="0"/>
          </a:p>
        </p:txBody>
      </p:sp>
      <p:pic>
        <p:nvPicPr>
          <p:cNvPr id="9" name="صورة 8"/>
          <p:cNvPicPr>
            <a:picLocks noChangeAspect="1"/>
          </p:cNvPicPr>
          <p:nvPr/>
        </p:nvPicPr>
        <p:blipFill>
          <a:blip r:embed="rId3"/>
          <a:stretch>
            <a:fillRect/>
          </a:stretch>
        </p:blipFill>
        <p:spPr>
          <a:xfrm>
            <a:off x="19318" y="103031"/>
            <a:ext cx="1403798" cy="1249251"/>
          </a:xfrm>
          <a:prstGeom prst="rect">
            <a:avLst/>
          </a:prstGeom>
        </p:spPr>
      </p:pic>
    </p:spTree>
    <p:extLst>
      <p:ext uri="{BB962C8B-B14F-4D97-AF65-F5344CB8AC3E}">
        <p14:creationId xmlns:p14="http://schemas.microsoft.com/office/powerpoint/2010/main" xmlns="" val="3512003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ذو زاويتين مستديرتين في نفس الجانب 4"/>
          <p:cNvSpPr/>
          <p:nvPr/>
        </p:nvSpPr>
        <p:spPr>
          <a:xfrm>
            <a:off x="1043188" y="154546"/>
            <a:ext cx="10393251" cy="66197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FF00"/>
                </a:solidFill>
              </a:rPr>
              <a:t>4ـ الحساسية </a:t>
            </a:r>
            <a:r>
              <a:rPr lang="ar-IQ" sz="2800" b="1" dirty="0" smtClean="0">
                <a:solidFill>
                  <a:srgbClr val="FFFF00"/>
                </a:solidFill>
              </a:rPr>
              <a:t>للمشكلات</a:t>
            </a:r>
            <a:endParaRPr lang="en-US" sz="2800" b="1" dirty="0"/>
          </a:p>
          <a:p>
            <a:pPr algn="ctr"/>
            <a:r>
              <a:rPr lang="ar-IQ" sz="2800" b="1" dirty="0">
                <a:solidFill>
                  <a:srgbClr val="FF0000"/>
                </a:solidFill>
              </a:rPr>
              <a:t>وهي القدرة على ادراك موقف الضعف في الموقف المثير , فالرياضي المبدع يمكنه معرفة العديد من المشكلات في الموقف الرياضي الواحد فهو يعرف نواحي الضعف فلديه إحساس اكثر بالمشكلة </a:t>
            </a:r>
            <a:r>
              <a:rPr lang="ar-IQ" sz="2800" b="1" dirty="0" err="1">
                <a:solidFill>
                  <a:srgbClr val="FF0000"/>
                </a:solidFill>
              </a:rPr>
              <a:t>او</a:t>
            </a:r>
            <a:r>
              <a:rPr lang="ar-IQ" sz="2800" b="1" dirty="0">
                <a:solidFill>
                  <a:srgbClr val="FF0000"/>
                </a:solidFill>
              </a:rPr>
              <a:t> الموقف عادةً .وان الإحساس بالمشكلة بالنسبة للطلاب له أهمية في استعمال قنوات تعلم مختلفة وتغيير أساليب التعلم المرتبطة بالحفظ وان نجاحهم يتطلب التجريب وذلك بالنظر للمشكلة من الداخل ومن ثم الخروج بأشياء جديدة عن باقي الزملاء</a:t>
            </a:r>
          </a:p>
          <a:p>
            <a:pPr algn="ctr"/>
            <a:r>
              <a:rPr lang="ar-IQ" sz="2800" b="1" dirty="0">
                <a:solidFill>
                  <a:srgbClr val="FFFF00"/>
                </a:solidFill>
              </a:rPr>
              <a:t>5-ادراك التفاصيل :</a:t>
            </a:r>
          </a:p>
          <a:p>
            <a:pPr algn="ctr"/>
            <a:r>
              <a:rPr lang="ar-IQ" sz="2800" b="1" dirty="0"/>
              <a:t> </a:t>
            </a:r>
            <a:r>
              <a:rPr lang="ar-IQ" sz="2800" b="1" dirty="0">
                <a:solidFill>
                  <a:srgbClr val="FF0000"/>
                </a:solidFill>
              </a:rPr>
              <a:t>يقصد بها القيام بإضافة مكونات للمهارات الرياضية الأولية وتوسيع الأفكار الموجودة ووضع اكثر عدد من النتائج التي باستطاعة كل لاعب رياضي تخيلها .</a:t>
            </a:r>
          </a:p>
        </p:txBody>
      </p:sp>
    </p:spTree>
    <p:extLst>
      <p:ext uri="{BB962C8B-B14F-4D97-AF65-F5344CB8AC3E}">
        <p14:creationId xmlns:p14="http://schemas.microsoft.com/office/powerpoint/2010/main" xmlns="" val="21500586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218"/>
            <a:ext cx="12192000" cy="6864218"/>
          </a:xfrm>
          <a:prstGeom prst="rect">
            <a:avLst/>
          </a:prstGeom>
        </p:spPr>
      </p:pic>
      <p:sp>
        <p:nvSpPr>
          <p:cNvPr id="5" name="مستطيل مستدير الزوايا 4"/>
          <p:cNvSpPr/>
          <p:nvPr/>
        </p:nvSpPr>
        <p:spPr>
          <a:xfrm>
            <a:off x="360608" y="1268567"/>
            <a:ext cx="9311425" cy="558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3600" b="1" dirty="0" err="1">
                <a:solidFill>
                  <a:srgbClr val="FFFF00"/>
                </a:solidFill>
              </a:rPr>
              <a:t>اساسيات</a:t>
            </a:r>
            <a:r>
              <a:rPr lang="ar-IQ" sz="3600" b="1" dirty="0">
                <a:solidFill>
                  <a:srgbClr val="FFFF00"/>
                </a:solidFill>
              </a:rPr>
              <a:t> الأبداع </a:t>
            </a:r>
          </a:p>
          <a:p>
            <a:pPr algn="just" rtl="1"/>
            <a:r>
              <a:rPr lang="ar-IQ" sz="3600" b="1" dirty="0"/>
              <a:t> 	</a:t>
            </a:r>
            <a:r>
              <a:rPr lang="ar-IQ" sz="3600" b="1" dirty="0">
                <a:solidFill>
                  <a:srgbClr val="FF0000"/>
                </a:solidFill>
              </a:rPr>
              <a:t>وجود الثقة بالنفس والنقد الذاتي </a:t>
            </a:r>
            <a:r>
              <a:rPr lang="ar-IQ" sz="3600" b="1" dirty="0" smtClean="0">
                <a:solidFill>
                  <a:srgbClr val="FF0000"/>
                </a:solidFill>
              </a:rPr>
              <a:t>المحاولة </a:t>
            </a:r>
            <a:r>
              <a:rPr lang="ar-IQ" sz="3600" b="1" dirty="0">
                <a:solidFill>
                  <a:srgbClr val="FF0000"/>
                </a:solidFill>
              </a:rPr>
              <a:t>والتجريب والقدرة على التخيل والتوقع </a:t>
            </a:r>
            <a:r>
              <a:rPr lang="ar-IQ" sz="3600" b="1" dirty="0" smtClean="0">
                <a:solidFill>
                  <a:srgbClr val="FF0000"/>
                </a:solidFill>
              </a:rPr>
              <a:t>يقسم </a:t>
            </a:r>
            <a:r>
              <a:rPr lang="ar-IQ" sz="3600" b="1" dirty="0" err="1">
                <a:solidFill>
                  <a:srgbClr val="FF0000"/>
                </a:solidFill>
              </a:rPr>
              <a:t>الابداع</a:t>
            </a:r>
            <a:r>
              <a:rPr lang="ar-IQ" sz="3600" b="1" dirty="0">
                <a:solidFill>
                  <a:srgbClr val="FF0000"/>
                </a:solidFill>
              </a:rPr>
              <a:t> </a:t>
            </a:r>
            <a:r>
              <a:rPr lang="ar-IQ" sz="3600" b="1" dirty="0" err="1">
                <a:solidFill>
                  <a:srgbClr val="FF0000"/>
                </a:solidFill>
              </a:rPr>
              <a:t>الى</a:t>
            </a:r>
            <a:r>
              <a:rPr lang="ar-IQ" sz="3600" b="1" dirty="0">
                <a:solidFill>
                  <a:srgbClr val="FF0000"/>
                </a:solidFill>
              </a:rPr>
              <a:t> </a:t>
            </a:r>
            <a:endParaRPr lang="ar-IQ" sz="3600" b="1" dirty="0" smtClean="0">
              <a:solidFill>
                <a:srgbClr val="FF0000"/>
              </a:solidFill>
            </a:endParaRPr>
          </a:p>
          <a:p>
            <a:pPr algn="just" rtl="1"/>
            <a:r>
              <a:rPr lang="ar-IQ" sz="3600" b="1" dirty="0" smtClean="0"/>
              <a:t></a:t>
            </a:r>
            <a:r>
              <a:rPr lang="ar-IQ" sz="3600" b="1" dirty="0"/>
              <a:t>	</a:t>
            </a:r>
            <a:r>
              <a:rPr lang="ar-IQ" sz="3600" b="1" dirty="0" err="1">
                <a:solidFill>
                  <a:srgbClr val="FFFF00"/>
                </a:solidFill>
              </a:rPr>
              <a:t>الابداع</a:t>
            </a:r>
            <a:r>
              <a:rPr lang="ar-IQ" sz="3600" b="1" dirty="0">
                <a:solidFill>
                  <a:srgbClr val="FFFF00"/>
                </a:solidFill>
              </a:rPr>
              <a:t> الفردي </a:t>
            </a:r>
            <a:r>
              <a:rPr lang="ar-IQ" sz="3600" b="1" dirty="0">
                <a:solidFill>
                  <a:srgbClr val="FF0000"/>
                </a:solidFill>
              </a:rPr>
              <a:t>:ويعتمد على الخصائص الفطرية للإنسان </a:t>
            </a:r>
          </a:p>
          <a:p>
            <a:pPr algn="just" rtl="1"/>
            <a:r>
              <a:rPr lang="ar-IQ" sz="3600" b="1" dirty="0"/>
              <a:t>	</a:t>
            </a:r>
            <a:r>
              <a:rPr lang="ar-IQ" sz="3600" b="1" dirty="0" err="1">
                <a:solidFill>
                  <a:srgbClr val="FFFF00"/>
                </a:solidFill>
              </a:rPr>
              <a:t>الابداع</a:t>
            </a:r>
            <a:r>
              <a:rPr lang="ar-IQ" sz="3600" b="1" dirty="0">
                <a:solidFill>
                  <a:srgbClr val="FFFF00"/>
                </a:solidFill>
              </a:rPr>
              <a:t> الجماعي </a:t>
            </a:r>
            <a:r>
              <a:rPr lang="ar-IQ" sz="3600" b="1" dirty="0">
                <a:solidFill>
                  <a:srgbClr val="FF0000"/>
                </a:solidFill>
              </a:rPr>
              <a:t>: ويقوم على أساس التعاون لتطبيق الأفكار </a:t>
            </a:r>
          </a:p>
        </p:txBody>
      </p:sp>
    </p:spTree>
    <p:extLst>
      <p:ext uri="{BB962C8B-B14F-4D97-AF65-F5344CB8AC3E}">
        <p14:creationId xmlns:p14="http://schemas.microsoft.com/office/powerpoint/2010/main" xmlns="" val="116631855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ذو زاويتين مستديرتين في نفس الجانب 4"/>
          <p:cNvSpPr/>
          <p:nvPr/>
        </p:nvSpPr>
        <p:spPr>
          <a:xfrm>
            <a:off x="-1" y="154546"/>
            <a:ext cx="11977353" cy="670345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IQ" sz="2000" b="1" dirty="0"/>
          </a:p>
          <a:p>
            <a:pPr algn="just" rtl="1"/>
            <a:r>
              <a:rPr lang="ar-IQ" sz="2000" b="1" dirty="0">
                <a:solidFill>
                  <a:srgbClr val="FFFF00"/>
                </a:solidFill>
              </a:rPr>
              <a:t>العوامل المتعلقة بالبيئة </a:t>
            </a:r>
            <a:r>
              <a:rPr lang="ar-IQ" sz="2000" b="1" dirty="0" err="1">
                <a:solidFill>
                  <a:srgbClr val="FFFF00"/>
                </a:solidFill>
              </a:rPr>
              <a:t>الاسرية</a:t>
            </a:r>
            <a:r>
              <a:rPr lang="ar-IQ" sz="2000" b="1" dirty="0">
                <a:solidFill>
                  <a:srgbClr val="FFFF00"/>
                </a:solidFill>
              </a:rPr>
              <a:t> </a:t>
            </a:r>
            <a:endParaRPr lang="ar-IQ" sz="2000" b="1" dirty="0" smtClean="0">
              <a:solidFill>
                <a:srgbClr val="FFFF00"/>
              </a:solidFill>
            </a:endParaRPr>
          </a:p>
          <a:p>
            <a:pPr algn="just" rtl="1"/>
            <a:r>
              <a:rPr lang="ar-IQ" sz="2000" b="1" dirty="0" smtClean="0">
                <a:solidFill>
                  <a:srgbClr val="FF0000"/>
                </a:solidFill>
              </a:rPr>
              <a:t>وتشمل </a:t>
            </a:r>
            <a:r>
              <a:rPr lang="ar-IQ" sz="2000" b="1" dirty="0">
                <a:solidFill>
                  <a:srgbClr val="FF0000"/>
                </a:solidFill>
              </a:rPr>
              <a:t>عدم اهتمام الوالدين لمواهب أبنائهم وتفكيرهم وعدم الدعم لهم , اتباع طرق تربوية خاطئة في تعليم الأبناء و التفكك </a:t>
            </a:r>
            <a:r>
              <a:rPr lang="ar-IQ" sz="2000" b="1" dirty="0" err="1">
                <a:solidFill>
                  <a:srgbClr val="FF0000"/>
                </a:solidFill>
              </a:rPr>
              <a:t>الاسري</a:t>
            </a:r>
            <a:r>
              <a:rPr lang="ar-IQ" sz="2000" b="1" dirty="0">
                <a:solidFill>
                  <a:srgbClr val="FF0000"/>
                </a:solidFill>
              </a:rPr>
              <a:t> </a:t>
            </a:r>
          </a:p>
          <a:p>
            <a:pPr algn="just" rtl="1"/>
            <a:r>
              <a:rPr lang="ar-IQ" sz="2000" b="1" dirty="0">
                <a:solidFill>
                  <a:srgbClr val="FFFF00"/>
                </a:solidFill>
              </a:rPr>
              <a:t>العوامل المتعلقة بالمناهج : </a:t>
            </a:r>
          </a:p>
          <a:p>
            <a:pPr algn="just" rtl="1"/>
            <a:r>
              <a:rPr lang="ar-IQ" sz="2000" b="1" dirty="0">
                <a:solidFill>
                  <a:srgbClr val="FF0000"/>
                </a:solidFill>
              </a:rPr>
              <a:t>جمود المناهج والتكرار وعدم مراعاه حاجات وميول المتعلمين ومواهبهم واستخدام طرق غير فعالة في التدريس .</a:t>
            </a:r>
          </a:p>
          <a:p>
            <a:pPr algn="just" rtl="1"/>
            <a:r>
              <a:rPr lang="ar-IQ" sz="2000" b="1" dirty="0">
                <a:solidFill>
                  <a:srgbClr val="FFFF00"/>
                </a:solidFill>
              </a:rPr>
              <a:t>العوامل المتعلقة بالمجتمع :</a:t>
            </a:r>
          </a:p>
          <a:p>
            <a:pPr algn="just" rtl="1"/>
            <a:r>
              <a:rPr lang="ar-IQ" sz="2000" b="1" dirty="0"/>
              <a:t> </a:t>
            </a:r>
            <a:r>
              <a:rPr lang="ar-IQ" sz="2000" b="1" dirty="0">
                <a:solidFill>
                  <a:srgbClr val="FF0000"/>
                </a:solidFill>
              </a:rPr>
              <a:t>وتشمل عدم تقدير بعض الفئات للمبدعين وعدم احترام الآراء المخالفة وعدم توفير الإمكانيات اللازمة لرعاية الموهوبين </a:t>
            </a:r>
          </a:p>
          <a:p>
            <a:pPr algn="just" rtl="1"/>
            <a:r>
              <a:rPr lang="ar-IQ" sz="2000" b="1" dirty="0">
                <a:solidFill>
                  <a:srgbClr val="FFFF00"/>
                </a:solidFill>
              </a:rPr>
              <a:t>الخوف : </a:t>
            </a:r>
          </a:p>
          <a:p>
            <a:pPr algn="just" rtl="1"/>
            <a:r>
              <a:rPr lang="ar-IQ" sz="2000" b="1" dirty="0">
                <a:solidFill>
                  <a:srgbClr val="FF0000"/>
                </a:solidFill>
              </a:rPr>
              <a:t>يظهر الخوف كمعيق للأبداع عندما يتعلق بمشاعر الفشل والتفكير على المدى البسيط كذلك قلة التركيز وقلة الوقت  والحماس الزائد </a:t>
            </a:r>
          </a:p>
          <a:p>
            <a:pPr algn="just" rtl="1"/>
            <a:r>
              <a:rPr lang="ar-IQ" sz="2000" b="1" dirty="0">
                <a:solidFill>
                  <a:srgbClr val="FFFF00"/>
                </a:solidFill>
              </a:rPr>
              <a:t>نقص الموارد والقدرات : </a:t>
            </a:r>
          </a:p>
          <a:p>
            <a:pPr algn="just" rtl="1"/>
            <a:r>
              <a:rPr lang="ar-IQ" sz="2000" b="1" dirty="0">
                <a:solidFill>
                  <a:srgbClr val="FF0000"/>
                </a:solidFill>
              </a:rPr>
              <a:t>يتطلب تحقيق الأبداع موارد مالية وقدرات مخصصة للبحث والتطور</a:t>
            </a:r>
          </a:p>
          <a:p>
            <a:pPr algn="just" rtl="1"/>
            <a:r>
              <a:rPr lang="ar-IQ" sz="2000" b="1" dirty="0">
                <a:solidFill>
                  <a:srgbClr val="FF0000"/>
                </a:solidFill>
              </a:rPr>
              <a:t>إضافة </a:t>
            </a:r>
            <a:r>
              <a:rPr lang="ar-IQ" sz="2000" b="1" dirty="0" err="1">
                <a:solidFill>
                  <a:srgbClr val="FF0000"/>
                </a:solidFill>
              </a:rPr>
              <a:t>الى</a:t>
            </a:r>
            <a:r>
              <a:rPr lang="ar-IQ" sz="2000" b="1" dirty="0">
                <a:solidFill>
                  <a:srgbClr val="FF0000"/>
                </a:solidFill>
              </a:rPr>
              <a:t> الإصابات التي تحدث في الملاعب نتيجة اللعب العنيف والمتهور وير النظيف من بعض اللاعبين </a:t>
            </a:r>
            <a:r>
              <a:rPr lang="ar-IQ" sz="2000" b="1" dirty="0" err="1">
                <a:solidFill>
                  <a:srgbClr val="FF0000"/>
                </a:solidFill>
              </a:rPr>
              <a:t>او</a:t>
            </a:r>
            <a:r>
              <a:rPr lang="ar-IQ" sz="2000" b="1" dirty="0">
                <a:solidFill>
                  <a:srgbClr val="FF0000"/>
                </a:solidFill>
              </a:rPr>
              <a:t> وجود الإرهاق </a:t>
            </a:r>
            <a:r>
              <a:rPr lang="ar-IQ" sz="2000" b="1" dirty="0" err="1">
                <a:solidFill>
                  <a:srgbClr val="FF0000"/>
                </a:solidFill>
              </a:rPr>
              <a:t>او</a:t>
            </a:r>
            <a:r>
              <a:rPr lang="ar-IQ" sz="2000" b="1" dirty="0">
                <a:solidFill>
                  <a:srgbClr val="FF0000"/>
                </a:solidFill>
              </a:rPr>
              <a:t> تواي المباريات المحلية </a:t>
            </a:r>
            <a:r>
              <a:rPr lang="ar-IQ" sz="2000" b="1" dirty="0" err="1">
                <a:solidFill>
                  <a:srgbClr val="FF0000"/>
                </a:solidFill>
              </a:rPr>
              <a:t>او</a:t>
            </a:r>
            <a:r>
              <a:rPr lang="ar-IQ" sz="2000" b="1" dirty="0">
                <a:solidFill>
                  <a:srgbClr val="FF0000"/>
                </a:solidFill>
              </a:rPr>
              <a:t> الخارجية على اللاعبين والتي بدورها تسبب الإرهاق البدني والعقلي والنفسي فتؤثر على سلوك اللاعبين فتحدث الإصابات ومنها إصابات الرأس </a:t>
            </a:r>
            <a:r>
              <a:rPr lang="ar-IQ" sz="2000" b="1" dirty="0" err="1">
                <a:solidFill>
                  <a:srgbClr val="FF0000"/>
                </a:solidFill>
              </a:rPr>
              <a:t>او</a:t>
            </a:r>
            <a:r>
              <a:rPr lang="ar-IQ" sz="2000" b="1" dirty="0">
                <a:solidFill>
                  <a:srgbClr val="FF0000"/>
                </a:solidFill>
              </a:rPr>
              <a:t>  الذراع </a:t>
            </a:r>
            <a:r>
              <a:rPr lang="ar-IQ" sz="2000" b="1" dirty="0" err="1">
                <a:solidFill>
                  <a:srgbClr val="FF0000"/>
                </a:solidFill>
              </a:rPr>
              <a:t>او</a:t>
            </a:r>
            <a:r>
              <a:rPr lang="ar-IQ" sz="2000" b="1" dirty="0">
                <a:solidFill>
                  <a:srgbClr val="FF0000"/>
                </a:solidFill>
              </a:rPr>
              <a:t> الركبة فتكون </a:t>
            </a:r>
            <a:r>
              <a:rPr lang="ar-IQ" sz="2000" b="1" dirty="0" err="1">
                <a:solidFill>
                  <a:srgbClr val="FF0000"/>
                </a:solidFill>
              </a:rPr>
              <a:t>احياناً</a:t>
            </a:r>
            <a:r>
              <a:rPr lang="ar-IQ" sz="2000" b="1" dirty="0">
                <a:solidFill>
                  <a:srgbClr val="FF0000"/>
                </a:solidFill>
              </a:rPr>
              <a:t> سبباً في </a:t>
            </a:r>
            <a:r>
              <a:rPr lang="ar-IQ" sz="2000" b="1" dirty="0" err="1">
                <a:solidFill>
                  <a:srgbClr val="FF0000"/>
                </a:solidFill>
              </a:rPr>
              <a:t>ابعاد</a:t>
            </a:r>
            <a:r>
              <a:rPr lang="ar-IQ" sz="2000" b="1" dirty="0">
                <a:solidFill>
                  <a:srgbClr val="FF0000"/>
                </a:solidFill>
              </a:rPr>
              <a:t> اللاعبين عن الملاعب مما يؤثر على </a:t>
            </a:r>
            <a:r>
              <a:rPr lang="ar-IQ" sz="2000" b="1" dirty="0" err="1">
                <a:solidFill>
                  <a:srgbClr val="FF0000"/>
                </a:solidFill>
              </a:rPr>
              <a:t>الابداع</a:t>
            </a:r>
            <a:r>
              <a:rPr lang="ar-IQ" sz="2000" b="1" dirty="0">
                <a:solidFill>
                  <a:srgbClr val="FF0000"/>
                </a:solidFill>
              </a:rPr>
              <a:t> الرياضي</a:t>
            </a:r>
          </a:p>
        </p:txBody>
      </p:sp>
      <p:pic>
        <p:nvPicPr>
          <p:cNvPr id="6" name="صورة 5"/>
          <p:cNvPicPr>
            <a:picLocks noChangeAspect="1"/>
          </p:cNvPicPr>
          <p:nvPr/>
        </p:nvPicPr>
        <p:blipFill>
          <a:blip r:embed="rId3"/>
          <a:stretch>
            <a:fillRect/>
          </a:stretch>
        </p:blipFill>
        <p:spPr>
          <a:xfrm>
            <a:off x="3090930" y="309094"/>
            <a:ext cx="4395989" cy="1024864"/>
          </a:xfrm>
          <a:prstGeom prst="rect">
            <a:avLst/>
          </a:prstGeom>
        </p:spPr>
      </p:pic>
    </p:spTree>
    <p:extLst>
      <p:ext uri="{BB962C8B-B14F-4D97-AF65-F5344CB8AC3E}">
        <p14:creationId xmlns:p14="http://schemas.microsoft.com/office/powerpoint/2010/main" xmlns="" val="417787903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906"/>
            <a:ext cx="12192000" cy="6855093"/>
          </a:xfrm>
          <a:prstGeom prst="rect">
            <a:avLst/>
          </a:prstGeom>
        </p:spPr>
      </p:pic>
      <p:sp>
        <p:nvSpPr>
          <p:cNvPr id="5" name="مستطيل مستدير الزوايا 4"/>
          <p:cNvSpPr/>
          <p:nvPr/>
        </p:nvSpPr>
        <p:spPr>
          <a:xfrm>
            <a:off x="115910" y="218941"/>
            <a:ext cx="11977352" cy="6639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4000" b="1" dirty="0">
                <a:solidFill>
                  <a:srgbClr val="FFFF00"/>
                </a:solidFill>
              </a:rPr>
              <a:t>مراحل الأبداع </a:t>
            </a:r>
          </a:p>
          <a:p>
            <a:pPr algn="just" rtl="1"/>
            <a:r>
              <a:rPr lang="ar-IQ" sz="3200" b="1" dirty="0"/>
              <a:t> 	</a:t>
            </a:r>
            <a:r>
              <a:rPr lang="ar-IQ" sz="3200" b="1" dirty="0">
                <a:solidFill>
                  <a:srgbClr val="FFFF00"/>
                </a:solidFill>
              </a:rPr>
              <a:t>مرحلة التحضير : </a:t>
            </a:r>
            <a:r>
              <a:rPr lang="ar-IQ" sz="3200" b="1" dirty="0" smtClean="0">
                <a:solidFill>
                  <a:srgbClr val="FF0000"/>
                </a:solidFill>
              </a:rPr>
              <a:t>ويقصد </a:t>
            </a:r>
            <a:r>
              <a:rPr lang="ar-IQ" sz="3200" b="1" dirty="0">
                <a:solidFill>
                  <a:srgbClr val="FF0000"/>
                </a:solidFill>
              </a:rPr>
              <a:t>بها جمع المواد </a:t>
            </a:r>
            <a:r>
              <a:rPr lang="ar-IQ" sz="3200" b="1" dirty="0" err="1">
                <a:solidFill>
                  <a:srgbClr val="FF0000"/>
                </a:solidFill>
              </a:rPr>
              <a:t>واجراء</a:t>
            </a:r>
            <a:r>
              <a:rPr lang="ar-IQ" sz="3200" b="1" dirty="0">
                <a:solidFill>
                  <a:srgbClr val="FF0000"/>
                </a:solidFill>
              </a:rPr>
              <a:t> البحوث التي يمكن ان تثير فكرة ملهمة وفي هذه المرحلة يستخدم العقل والمعلومات المعرفية السابقة الموجودة في الذاكرة لتوليد أفكار </a:t>
            </a:r>
            <a:r>
              <a:rPr lang="ar-IQ" sz="3200" b="1" dirty="0" smtClean="0">
                <a:solidFill>
                  <a:srgbClr val="FF0000"/>
                </a:solidFill>
              </a:rPr>
              <a:t>جديدة</a:t>
            </a:r>
            <a:endParaRPr lang="ar-IQ" sz="3200" b="1" dirty="0">
              <a:solidFill>
                <a:srgbClr val="FF0000"/>
              </a:solidFill>
            </a:endParaRPr>
          </a:p>
          <a:p>
            <a:pPr algn="just" rtl="1"/>
            <a:r>
              <a:rPr lang="ar-IQ" sz="3200" b="1" dirty="0"/>
              <a:t> 	</a:t>
            </a:r>
            <a:r>
              <a:rPr lang="ar-IQ" sz="3200" b="1" dirty="0">
                <a:solidFill>
                  <a:srgbClr val="FFFF00"/>
                </a:solidFill>
              </a:rPr>
              <a:t>مرحلة الحضانة : </a:t>
            </a:r>
            <a:r>
              <a:rPr lang="ar-IQ" sz="3200" b="1" dirty="0" smtClean="0">
                <a:solidFill>
                  <a:srgbClr val="FF0000"/>
                </a:solidFill>
              </a:rPr>
              <a:t>هي </a:t>
            </a:r>
            <a:r>
              <a:rPr lang="ar-IQ" sz="3200" b="1" dirty="0">
                <a:solidFill>
                  <a:srgbClr val="FF0000"/>
                </a:solidFill>
              </a:rPr>
              <a:t>الابتعاد عن الفكرة وتركها لفترة قبل القيام بتجسيدها على ارض الواقع </a:t>
            </a:r>
          </a:p>
          <a:p>
            <a:pPr algn="just" rtl="1"/>
            <a:r>
              <a:rPr lang="ar-IQ" sz="3200" b="1" dirty="0"/>
              <a:t> 	</a:t>
            </a:r>
            <a:r>
              <a:rPr lang="ar-IQ" sz="3200" b="1" dirty="0">
                <a:solidFill>
                  <a:srgbClr val="FFFF00"/>
                </a:solidFill>
              </a:rPr>
              <a:t>مرحلة الإضاءة  </a:t>
            </a:r>
            <a:r>
              <a:rPr lang="ar-IQ" sz="3200" b="1" dirty="0" err="1">
                <a:solidFill>
                  <a:srgbClr val="FFFF00"/>
                </a:solidFill>
              </a:rPr>
              <a:t>او</a:t>
            </a:r>
            <a:r>
              <a:rPr lang="ar-IQ" sz="3200" b="1" dirty="0">
                <a:solidFill>
                  <a:srgbClr val="FFFF00"/>
                </a:solidFill>
              </a:rPr>
              <a:t> </a:t>
            </a:r>
            <a:r>
              <a:rPr lang="ar-IQ" sz="3200" b="1" dirty="0" err="1">
                <a:solidFill>
                  <a:srgbClr val="FFFF00"/>
                </a:solidFill>
              </a:rPr>
              <a:t>الالهام</a:t>
            </a:r>
            <a:r>
              <a:rPr lang="ar-IQ" sz="3200" b="1" dirty="0">
                <a:solidFill>
                  <a:srgbClr val="FFFF00"/>
                </a:solidFill>
              </a:rPr>
              <a:t> : </a:t>
            </a:r>
            <a:r>
              <a:rPr lang="ar-IQ" sz="3200" b="1" dirty="0" smtClean="0">
                <a:solidFill>
                  <a:srgbClr val="FF0000"/>
                </a:solidFill>
              </a:rPr>
              <a:t>هي </a:t>
            </a:r>
            <a:r>
              <a:rPr lang="ar-IQ" sz="3200" b="1" dirty="0">
                <a:solidFill>
                  <a:srgbClr val="FF0000"/>
                </a:solidFill>
              </a:rPr>
              <a:t>مرحلة التقاط الفكرة والوصول </a:t>
            </a:r>
            <a:r>
              <a:rPr lang="ar-IQ" sz="3200" b="1" dirty="0" err="1">
                <a:solidFill>
                  <a:srgbClr val="FF0000"/>
                </a:solidFill>
              </a:rPr>
              <a:t>الى</a:t>
            </a:r>
            <a:r>
              <a:rPr lang="ar-IQ" sz="3200" b="1" dirty="0">
                <a:solidFill>
                  <a:srgbClr val="FF0000"/>
                </a:solidFill>
              </a:rPr>
              <a:t> نتيجة يمكن تطبيقها</a:t>
            </a:r>
            <a:r>
              <a:rPr lang="ar-IQ" sz="3200" b="1" dirty="0"/>
              <a:t> </a:t>
            </a:r>
          </a:p>
          <a:p>
            <a:pPr algn="just" rtl="1"/>
            <a:r>
              <a:rPr lang="ar-IQ" sz="3200" b="1" dirty="0"/>
              <a:t> 	</a:t>
            </a:r>
            <a:r>
              <a:rPr lang="ar-IQ" sz="3200" b="1" dirty="0">
                <a:solidFill>
                  <a:srgbClr val="FFFF00"/>
                </a:solidFill>
              </a:rPr>
              <a:t>مرحلة إعادة النظر </a:t>
            </a:r>
            <a:r>
              <a:rPr lang="ar-IQ" sz="3200" b="1" dirty="0" smtClean="0">
                <a:solidFill>
                  <a:srgbClr val="FFFF00"/>
                </a:solidFill>
              </a:rPr>
              <a:t>:</a:t>
            </a:r>
            <a:endParaRPr lang="en-US" sz="3200" b="1" dirty="0">
              <a:solidFill>
                <a:srgbClr val="FFFF00"/>
              </a:solidFill>
            </a:endParaRPr>
          </a:p>
          <a:p>
            <a:pPr algn="just" rtl="1"/>
            <a:r>
              <a:rPr lang="en-US" sz="3200" b="1" dirty="0"/>
              <a:t>  </a:t>
            </a:r>
            <a:r>
              <a:rPr lang="ar-IQ" sz="3200" b="1" dirty="0">
                <a:solidFill>
                  <a:srgbClr val="FF0000"/>
                </a:solidFill>
              </a:rPr>
              <a:t>في هذه المرحلة يتعين على المتعلم المبدع ان يختبر الفكرة المبدعة ويعيد النظر فيها ليرى هل هي فكرة مكتملة ومفيدة </a:t>
            </a:r>
            <a:r>
              <a:rPr lang="ar-IQ" sz="3200" b="1" dirty="0" err="1">
                <a:solidFill>
                  <a:srgbClr val="FF0000"/>
                </a:solidFill>
              </a:rPr>
              <a:t>او</a:t>
            </a:r>
            <a:r>
              <a:rPr lang="ar-IQ" sz="3200" b="1" dirty="0">
                <a:solidFill>
                  <a:srgbClr val="FF0000"/>
                </a:solidFill>
              </a:rPr>
              <a:t> تتطلب شيء من التهذيب والصقل</a:t>
            </a:r>
          </a:p>
        </p:txBody>
      </p:sp>
    </p:spTree>
    <p:extLst>
      <p:ext uri="{BB962C8B-B14F-4D97-AF65-F5344CB8AC3E}">
        <p14:creationId xmlns:p14="http://schemas.microsoft.com/office/powerpoint/2010/main" xmlns="" val="207222085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مستدير الزوايا 4"/>
          <p:cNvSpPr/>
          <p:nvPr/>
        </p:nvSpPr>
        <p:spPr>
          <a:xfrm>
            <a:off x="538766" y="875763"/>
            <a:ext cx="11114467" cy="5293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IQ" sz="3600" b="1" dirty="0">
              <a:solidFill>
                <a:srgbClr val="FF0000"/>
              </a:solidFill>
            </a:endParaRPr>
          </a:p>
          <a:p>
            <a:pPr algn="ctr" rtl="1"/>
            <a:r>
              <a:rPr lang="ar-IQ" sz="4000" b="1" dirty="0">
                <a:solidFill>
                  <a:srgbClr val="FFFF00"/>
                </a:solidFill>
              </a:rPr>
              <a:t>تنمية التفكير الإبداعي </a:t>
            </a:r>
          </a:p>
          <a:p>
            <a:pPr algn="just" rtl="1"/>
            <a:r>
              <a:rPr lang="ar-IQ" sz="3600" b="1" dirty="0">
                <a:solidFill>
                  <a:srgbClr val="FF0000"/>
                </a:solidFill>
              </a:rPr>
              <a:t>	الاعتماد على النفس وزيادة الثقة بالقرارات الشخصية وقبول الذات دون القلق بشأن رأي </a:t>
            </a:r>
            <a:r>
              <a:rPr lang="ar-IQ" sz="3600" b="1" dirty="0" err="1">
                <a:solidFill>
                  <a:srgbClr val="FF0000"/>
                </a:solidFill>
              </a:rPr>
              <a:t>الاخرين</a:t>
            </a:r>
            <a:r>
              <a:rPr lang="ar-IQ" sz="3600" b="1" dirty="0">
                <a:solidFill>
                  <a:srgbClr val="FF0000"/>
                </a:solidFill>
              </a:rPr>
              <a:t> ,</a:t>
            </a:r>
          </a:p>
          <a:p>
            <a:pPr algn="just" rtl="1"/>
            <a:r>
              <a:rPr lang="ar-IQ" sz="3600" b="1" dirty="0">
                <a:solidFill>
                  <a:srgbClr val="FF0000"/>
                </a:solidFill>
              </a:rPr>
              <a:t>	 التفكير دون مساعدة . </a:t>
            </a:r>
          </a:p>
          <a:p>
            <a:pPr algn="just" rtl="1"/>
            <a:r>
              <a:rPr lang="ar-IQ" sz="3600" b="1" dirty="0">
                <a:solidFill>
                  <a:srgbClr val="FF0000"/>
                </a:solidFill>
              </a:rPr>
              <a:t>استكشاف تحديات جديدة للقيام بها ,</a:t>
            </a:r>
          </a:p>
          <a:p>
            <a:pPr algn="just" rtl="1"/>
            <a:r>
              <a:rPr lang="ar-IQ" sz="3600" b="1" dirty="0" smtClean="0">
                <a:solidFill>
                  <a:srgbClr val="FF0000"/>
                </a:solidFill>
              </a:rPr>
              <a:t></a:t>
            </a:r>
            <a:r>
              <a:rPr lang="ar-IQ" sz="3600" b="1" dirty="0">
                <a:solidFill>
                  <a:srgbClr val="FF0000"/>
                </a:solidFill>
              </a:rPr>
              <a:t>	القراءة , الفضول والتحرر من التفكير التقليدي </a:t>
            </a:r>
          </a:p>
        </p:txBody>
      </p:sp>
    </p:spTree>
    <p:extLst>
      <p:ext uri="{BB962C8B-B14F-4D97-AF65-F5344CB8AC3E}">
        <p14:creationId xmlns:p14="http://schemas.microsoft.com/office/powerpoint/2010/main" xmlns="" val="37928293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مستدير الزوايا 4"/>
          <p:cNvSpPr/>
          <p:nvPr/>
        </p:nvSpPr>
        <p:spPr>
          <a:xfrm>
            <a:off x="231819" y="141668"/>
            <a:ext cx="11732654" cy="3915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800" b="1" dirty="0">
                <a:solidFill>
                  <a:srgbClr val="FFFF00"/>
                </a:solidFill>
              </a:rPr>
              <a:t>خصائص المبدعين</a:t>
            </a:r>
          </a:p>
          <a:p>
            <a:pPr algn="just" rtl="1"/>
            <a:r>
              <a:rPr lang="ar-IQ" sz="2400" b="1" dirty="0"/>
              <a:t>	حب الاستطلاع والاكتشاف وتفضيل المهمات العلمية والرياضية الصعبة </a:t>
            </a:r>
          </a:p>
          <a:p>
            <a:pPr algn="just" rtl="1"/>
            <a:r>
              <a:rPr lang="ar-IQ" sz="2400" b="1" dirty="0"/>
              <a:t>	البراعة وسعة الحيلة وسرعة البديهية وتعدد الأفكار والقدرة على التحليل وتركيب الأفكار </a:t>
            </a:r>
          </a:p>
          <a:p>
            <a:pPr algn="just" rtl="1"/>
            <a:r>
              <a:rPr lang="ar-IQ" sz="2400" b="1" dirty="0"/>
              <a:t>	تكريس النفس للعمل الجاد بدافعية </a:t>
            </a:r>
          </a:p>
          <a:p>
            <a:pPr algn="just" rtl="1"/>
            <a:r>
              <a:rPr lang="ar-IQ" sz="2400" b="1" dirty="0"/>
              <a:t>	المتعلم المبدع يسأل أسئلة إبداعية اعلى من المستوى العقلي واكثر عدداً من غير المبدع </a:t>
            </a:r>
          </a:p>
          <a:p>
            <a:pPr algn="just" rtl="1"/>
            <a:r>
              <a:rPr lang="ar-IQ" sz="2400" b="1" dirty="0"/>
              <a:t>	انخفاض سمات العدوانية معارضون وبشدة للأخرين عند شعورهم بالصواب</a:t>
            </a:r>
          </a:p>
        </p:txBody>
      </p:sp>
      <p:sp>
        <p:nvSpPr>
          <p:cNvPr id="6" name="مستطيل مستدير الزوايا 5"/>
          <p:cNvSpPr/>
          <p:nvPr/>
        </p:nvSpPr>
        <p:spPr>
          <a:xfrm>
            <a:off x="553791" y="4456089"/>
            <a:ext cx="11526591" cy="2253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err="1">
                <a:solidFill>
                  <a:srgbClr val="FFFF00"/>
                </a:solidFill>
              </a:rPr>
              <a:t>الابداع</a:t>
            </a:r>
            <a:r>
              <a:rPr lang="ar-IQ" sz="2800" b="1" dirty="0">
                <a:solidFill>
                  <a:srgbClr val="FFFF00"/>
                </a:solidFill>
              </a:rPr>
              <a:t> والمعلم </a:t>
            </a:r>
          </a:p>
          <a:p>
            <a:pPr algn="ctr"/>
            <a:r>
              <a:rPr lang="ar-IQ" sz="3200" b="1" dirty="0"/>
              <a:t>لكي يحدد المعلم معامل </a:t>
            </a:r>
            <a:r>
              <a:rPr lang="ar-IQ" sz="3200" b="1" dirty="0" err="1"/>
              <a:t>الابداع</a:t>
            </a:r>
            <a:r>
              <a:rPr lang="ar-IQ" sz="3200" b="1" dirty="0"/>
              <a:t> لديه فأن عليه ان يحدد مدى </a:t>
            </a:r>
            <a:r>
              <a:rPr lang="ar-IQ" sz="3200" b="1" dirty="0" err="1"/>
              <a:t>ابداعه</a:t>
            </a:r>
            <a:r>
              <a:rPr lang="ar-IQ" sz="3200" b="1" dirty="0"/>
              <a:t> في النشاطات التدريسية التالية </a:t>
            </a:r>
          </a:p>
        </p:txBody>
      </p:sp>
    </p:spTree>
    <p:extLst>
      <p:ext uri="{BB962C8B-B14F-4D97-AF65-F5344CB8AC3E}">
        <p14:creationId xmlns:p14="http://schemas.microsoft.com/office/powerpoint/2010/main" xmlns="" val="21663364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018"/>
            <a:ext cx="12192000" cy="6858000"/>
          </a:xfrm>
          <a:prstGeom prst="rect">
            <a:avLst/>
          </a:prstGeom>
        </p:spPr>
      </p:pic>
      <p:sp>
        <p:nvSpPr>
          <p:cNvPr id="5" name="مخطط انسيابي: معالجة متعاقبة 4"/>
          <p:cNvSpPr/>
          <p:nvPr/>
        </p:nvSpPr>
        <p:spPr>
          <a:xfrm>
            <a:off x="4409942" y="4518548"/>
            <a:ext cx="7637171" cy="961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IQ" sz="3600" b="1" dirty="0">
                <a:solidFill>
                  <a:srgbClr val="FFFF00"/>
                </a:solidFill>
              </a:rPr>
              <a:t>خامساً : </a:t>
            </a:r>
            <a:r>
              <a:rPr lang="ar-IQ" sz="3600" b="1" dirty="0" err="1">
                <a:solidFill>
                  <a:srgbClr val="FFFF00"/>
                </a:solidFill>
              </a:rPr>
              <a:t>الابداع</a:t>
            </a:r>
            <a:r>
              <a:rPr lang="ar-IQ" sz="3600" b="1" dirty="0">
                <a:solidFill>
                  <a:srgbClr val="FFFF00"/>
                </a:solidFill>
              </a:rPr>
              <a:t> في النشاطات المختبرية </a:t>
            </a:r>
          </a:p>
        </p:txBody>
      </p:sp>
      <p:sp>
        <p:nvSpPr>
          <p:cNvPr id="6" name="مخطط انسيابي: معالجة متعاقبة 5"/>
          <p:cNvSpPr/>
          <p:nvPr/>
        </p:nvSpPr>
        <p:spPr>
          <a:xfrm>
            <a:off x="5460642" y="5661464"/>
            <a:ext cx="6669111" cy="98865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FFFF00"/>
                </a:solidFill>
              </a:rPr>
              <a:t>سادساً </a:t>
            </a:r>
            <a:r>
              <a:rPr lang="ar-IQ" sz="3200" b="1" dirty="0">
                <a:solidFill>
                  <a:srgbClr val="FFFF00"/>
                </a:solidFill>
              </a:rPr>
              <a:t>: </a:t>
            </a:r>
            <a:r>
              <a:rPr lang="ar-IQ" sz="3200" b="1" dirty="0" err="1">
                <a:solidFill>
                  <a:srgbClr val="FFFF00"/>
                </a:solidFill>
              </a:rPr>
              <a:t>الابداع</a:t>
            </a:r>
            <a:r>
              <a:rPr lang="ar-IQ" sz="3200" b="1" dirty="0">
                <a:solidFill>
                  <a:srgbClr val="FFFF00"/>
                </a:solidFill>
              </a:rPr>
              <a:t> في </a:t>
            </a:r>
            <a:r>
              <a:rPr lang="ar-IQ" sz="3200" b="1" dirty="0" smtClean="0">
                <a:solidFill>
                  <a:srgbClr val="FFFF00"/>
                </a:solidFill>
              </a:rPr>
              <a:t>استراتيجية </a:t>
            </a:r>
            <a:r>
              <a:rPr lang="ar-IQ" sz="3200" b="1" dirty="0">
                <a:solidFill>
                  <a:srgbClr val="FFFF00"/>
                </a:solidFill>
              </a:rPr>
              <a:t>توجيه الأسئلة </a:t>
            </a:r>
          </a:p>
          <a:p>
            <a:pPr algn="ctr"/>
            <a:r>
              <a:rPr lang="ar-IQ" sz="3200" b="1" dirty="0" smtClean="0">
                <a:solidFill>
                  <a:srgbClr val="FFFF00"/>
                </a:solidFill>
              </a:rPr>
              <a:t> </a:t>
            </a:r>
            <a:endParaRPr lang="ar-IQ" sz="3200" b="1" dirty="0">
              <a:solidFill>
                <a:srgbClr val="FFFF00"/>
              </a:solidFill>
            </a:endParaRPr>
          </a:p>
        </p:txBody>
      </p:sp>
      <p:sp>
        <p:nvSpPr>
          <p:cNvPr id="7" name="مخطط انسيابي: معالجة متعاقبة 6"/>
          <p:cNvSpPr/>
          <p:nvPr/>
        </p:nvSpPr>
        <p:spPr>
          <a:xfrm>
            <a:off x="25759" y="5872766"/>
            <a:ext cx="5243846" cy="84806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IQ" sz="4000" b="1" dirty="0">
                <a:solidFill>
                  <a:srgbClr val="FFFF00"/>
                </a:solidFill>
              </a:rPr>
              <a:t>سابعاً : </a:t>
            </a:r>
            <a:r>
              <a:rPr lang="ar-IQ" sz="4000" b="1" dirty="0" err="1">
                <a:solidFill>
                  <a:srgbClr val="FFFF00"/>
                </a:solidFill>
              </a:rPr>
              <a:t>الابداع</a:t>
            </a:r>
            <a:r>
              <a:rPr lang="ar-IQ" sz="4000" b="1" dirty="0">
                <a:solidFill>
                  <a:srgbClr val="FFFF00"/>
                </a:solidFill>
              </a:rPr>
              <a:t> في </a:t>
            </a:r>
            <a:r>
              <a:rPr lang="ar-IQ" sz="4000" b="1" dirty="0" smtClean="0">
                <a:solidFill>
                  <a:srgbClr val="FFFF00"/>
                </a:solidFill>
              </a:rPr>
              <a:t>التقويم</a:t>
            </a:r>
            <a:endParaRPr lang="ar-IQ" sz="4000" b="1" dirty="0">
              <a:solidFill>
                <a:srgbClr val="FFFF00"/>
              </a:solidFill>
            </a:endParaRPr>
          </a:p>
        </p:txBody>
      </p:sp>
      <p:sp>
        <p:nvSpPr>
          <p:cNvPr id="8" name="مخطط انسيابي: معالجة متعاقبة 7"/>
          <p:cNvSpPr/>
          <p:nvPr/>
        </p:nvSpPr>
        <p:spPr>
          <a:xfrm>
            <a:off x="2934240" y="279457"/>
            <a:ext cx="9195514" cy="81871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solidFill>
                  <a:srgbClr val="FFFF00"/>
                </a:solidFill>
              </a:rPr>
              <a:t>أولا: </a:t>
            </a:r>
            <a:r>
              <a:rPr lang="ar-IQ" sz="3200" b="1" dirty="0" err="1">
                <a:solidFill>
                  <a:srgbClr val="FFFF00"/>
                </a:solidFill>
              </a:rPr>
              <a:t>الابداع</a:t>
            </a:r>
            <a:r>
              <a:rPr lang="ar-IQ" sz="3200" b="1" dirty="0">
                <a:solidFill>
                  <a:srgbClr val="FFFF00"/>
                </a:solidFill>
              </a:rPr>
              <a:t> في ترتيب وتنظيم الموضوعات الدراسية</a:t>
            </a:r>
          </a:p>
        </p:txBody>
      </p:sp>
      <p:sp>
        <p:nvSpPr>
          <p:cNvPr id="9" name="مخطط انسيابي: معالجة متعاقبة 8"/>
          <p:cNvSpPr/>
          <p:nvPr/>
        </p:nvSpPr>
        <p:spPr>
          <a:xfrm>
            <a:off x="5173553" y="3504323"/>
            <a:ext cx="6766774" cy="9080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IQ" sz="3200" b="1" dirty="0">
                <a:solidFill>
                  <a:srgbClr val="FFFF00"/>
                </a:solidFill>
              </a:rPr>
              <a:t>رابعاً : </a:t>
            </a:r>
            <a:r>
              <a:rPr lang="ar-IQ" sz="3200" b="1" dirty="0" err="1">
                <a:solidFill>
                  <a:srgbClr val="FFFF00"/>
                </a:solidFill>
              </a:rPr>
              <a:t>الابداع</a:t>
            </a:r>
            <a:r>
              <a:rPr lang="ar-IQ" sz="3200" b="1" dirty="0">
                <a:solidFill>
                  <a:srgbClr val="FFFF00"/>
                </a:solidFill>
              </a:rPr>
              <a:t> في  السلوك التدريسي الصفي </a:t>
            </a:r>
          </a:p>
        </p:txBody>
      </p:sp>
      <p:sp>
        <p:nvSpPr>
          <p:cNvPr id="10" name="مخطط انسيابي: معالجة متعاقبة 9"/>
          <p:cNvSpPr/>
          <p:nvPr/>
        </p:nvSpPr>
        <p:spPr>
          <a:xfrm>
            <a:off x="5215945" y="2504942"/>
            <a:ext cx="6766774" cy="8737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IQ" sz="3600" b="1" dirty="0">
                <a:solidFill>
                  <a:srgbClr val="FFFF00"/>
                </a:solidFill>
              </a:rPr>
              <a:t>ثالثاً : </a:t>
            </a:r>
            <a:r>
              <a:rPr lang="ar-IQ" sz="3600" b="1" dirty="0" err="1">
                <a:solidFill>
                  <a:srgbClr val="FFFF00"/>
                </a:solidFill>
              </a:rPr>
              <a:t>الابداع</a:t>
            </a:r>
            <a:r>
              <a:rPr lang="ar-IQ" sz="3600" b="1" dirty="0">
                <a:solidFill>
                  <a:srgbClr val="FFFF00"/>
                </a:solidFill>
              </a:rPr>
              <a:t> في تخطيط الدرس </a:t>
            </a:r>
          </a:p>
        </p:txBody>
      </p:sp>
      <p:sp>
        <p:nvSpPr>
          <p:cNvPr id="11" name="مخطط انسيابي: معالجة متعاقبة 10"/>
          <p:cNvSpPr/>
          <p:nvPr/>
        </p:nvSpPr>
        <p:spPr>
          <a:xfrm>
            <a:off x="4409942" y="1490976"/>
            <a:ext cx="7572777" cy="8535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solidFill>
                  <a:srgbClr val="FFFF00"/>
                </a:solidFill>
              </a:rPr>
              <a:t>ثانياً : </a:t>
            </a:r>
            <a:r>
              <a:rPr lang="ar-IQ" sz="3200" b="1" dirty="0" err="1">
                <a:solidFill>
                  <a:srgbClr val="FFFF00"/>
                </a:solidFill>
              </a:rPr>
              <a:t>الابداع</a:t>
            </a:r>
            <a:r>
              <a:rPr lang="ar-IQ" sz="3200" b="1" dirty="0">
                <a:solidFill>
                  <a:srgbClr val="FFFF00"/>
                </a:solidFill>
              </a:rPr>
              <a:t> في </a:t>
            </a:r>
            <a:r>
              <a:rPr lang="ar-IQ" sz="3200" b="1" dirty="0" err="1">
                <a:solidFill>
                  <a:srgbClr val="FFFF00"/>
                </a:solidFill>
              </a:rPr>
              <a:t>اثارة</a:t>
            </a:r>
            <a:r>
              <a:rPr lang="ar-IQ" sz="3200" b="1" dirty="0">
                <a:solidFill>
                  <a:srgbClr val="FFFF00"/>
                </a:solidFill>
              </a:rPr>
              <a:t> المشكلات </a:t>
            </a:r>
          </a:p>
        </p:txBody>
      </p:sp>
    </p:spTree>
    <p:extLst>
      <p:ext uri="{BB962C8B-B14F-4D97-AF65-F5344CB8AC3E}">
        <p14:creationId xmlns:p14="http://schemas.microsoft.com/office/powerpoint/2010/main" xmlns="" val="42104394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مخطط انسيابي: معالجة متعاقبة 1"/>
          <p:cNvSpPr/>
          <p:nvPr/>
        </p:nvSpPr>
        <p:spPr>
          <a:xfrm>
            <a:off x="141667" y="141666"/>
            <a:ext cx="11706896" cy="72636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IQ" sz="2400" b="1" dirty="0"/>
          </a:p>
          <a:p>
            <a:pPr algn="just" rtl="1"/>
            <a:r>
              <a:rPr lang="ar-IQ" sz="2400" b="1" dirty="0">
                <a:solidFill>
                  <a:srgbClr val="FFFF00"/>
                </a:solidFill>
              </a:rPr>
              <a:t>1-	نظرية </a:t>
            </a:r>
            <a:r>
              <a:rPr lang="ar-IQ" sz="2400" b="1" dirty="0" err="1">
                <a:solidFill>
                  <a:srgbClr val="FFFF00"/>
                </a:solidFill>
              </a:rPr>
              <a:t>الالهام</a:t>
            </a:r>
            <a:r>
              <a:rPr lang="ar-IQ" sz="2400" b="1" dirty="0">
                <a:solidFill>
                  <a:srgbClr val="FFFF00"/>
                </a:solidFill>
              </a:rPr>
              <a:t> : </a:t>
            </a:r>
            <a:r>
              <a:rPr lang="ar-IQ" sz="2400" b="1" dirty="0">
                <a:solidFill>
                  <a:srgbClr val="FF0000"/>
                </a:solidFill>
              </a:rPr>
              <a:t>وهذه النظرية توضح بوجود قدرة غير طبيعية لدى الرياضي المبدع لأخذ ومضات الهامية ناتجة عن عالم الروح وهذه النظرية مستمدة من </a:t>
            </a:r>
            <a:r>
              <a:rPr lang="ar-IQ" sz="2400" b="1" dirty="0" err="1">
                <a:solidFill>
                  <a:srgbClr val="FF0000"/>
                </a:solidFill>
              </a:rPr>
              <a:t>الاغريق</a:t>
            </a:r>
            <a:r>
              <a:rPr lang="ar-IQ" sz="2400" b="1" dirty="0">
                <a:solidFill>
                  <a:srgbClr val="FF0000"/>
                </a:solidFill>
              </a:rPr>
              <a:t> وتعود هذه النظرية </a:t>
            </a:r>
            <a:r>
              <a:rPr lang="ar-IQ" sz="2400" b="1" dirty="0" err="1">
                <a:solidFill>
                  <a:srgbClr val="FF0000"/>
                </a:solidFill>
              </a:rPr>
              <a:t>الى</a:t>
            </a:r>
            <a:r>
              <a:rPr lang="ar-IQ" sz="2400" b="1" dirty="0">
                <a:solidFill>
                  <a:srgbClr val="FF0000"/>
                </a:solidFill>
              </a:rPr>
              <a:t> العالم </a:t>
            </a:r>
            <a:r>
              <a:rPr lang="ar-IQ" sz="2400" b="1" dirty="0" err="1">
                <a:solidFill>
                  <a:srgbClr val="FF0000"/>
                </a:solidFill>
              </a:rPr>
              <a:t>افلاطون</a:t>
            </a:r>
            <a:r>
              <a:rPr lang="ar-IQ" sz="2400" b="1" dirty="0">
                <a:solidFill>
                  <a:srgbClr val="FF0000"/>
                </a:solidFill>
              </a:rPr>
              <a:t> الذي رأى ان المبدع يستمد </a:t>
            </a:r>
            <a:r>
              <a:rPr lang="ar-IQ" sz="2400" b="1" dirty="0" err="1">
                <a:solidFill>
                  <a:srgbClr val="FF0000"/>
                </a:solidFill>
              </a:rPr>
              <a:t>ابداعاته</a:t>
            </a:r>
            <a:r>
              <a:rPr lang="ar-IQ" sz="2400" b="1" dirty="0">
                <a:solidFill>
                  <a:srgbClr val="FF0000"/>
                </a:solidFill>
              </a:rPr>
              <a:t> من خلال قوة </a:t>
            </a:r>
            <a:r>
              <a:rPr lang="ar-IQ" sz="2400" b="1" dirty="0" err="1">
                <a:solidFill>
                  <a:srgbClr val="FF0000"/>
                </a:solidFill>
              </a:rPr>
              <a:t>الهية</a:t>
            </a:r>
            <a:r>
              <a:rPr lang="ar-IQ" sz="2400" b="1" dirty="0">
                <a:solidFill>
                  <a:srgbClr val="FF0000"/>
                </a:solidFill>
              </a:rPr>
              <a:t> </a:t>
            </a:r>
            <a:r>
              <a:rPr lang="ar-IQ" sz="2400" b="1" dirty="0" err="1">
                <a:solidFill>
                  <a:srgbClr val="FF0000"/>
                </a:solidFill>
              </a:rPr>
              <a:t>او</a:t>
            </a:r>
            <a:r>
              <a:rPr lang="ar-IQ" sz="2400" b="1" dirty="0">
                <a:solidFill>
                  <a:srgbClr val="FF0000"/>
                </a:solidFill>
              </a:rPr>
              <a:t> من خلال أي قوة </a:t>
            </a:r>
            <a:r>
              <a:rPr lang="ar-IQ" sz="2400" b="1" dirty="0" smtClean="0">
                <a:solidFill>
                  <a:srgbClr val="FF0000"/>
                </a:solidFill>
              </a:rPr>
              <a:t>خفية</a:t>
            </a:r>
          </a:p>
          <a:p>
            <a:pPr algn="just" rtl="1"/>
            <a:r>
              <a:rPr lang="ar-IQ" sz="2400" b="1" dirty="0" smtClean="0">
                <a:solidFill>
                  <a:srgbClr val="FFFF00"/>
                </a:solidFill>
              </a:rPr>
              <a:t>2-</a:t>
            </a:r>
            <a:r>
              <a:rPr lang="ar-IQ" sz="2400" b="1" dirty="0">
                <a:solidFill>
                  <a:srgbClr val="FFFF00"/>
                </a:solidFill>
              </a:rPr>
              <a:t>	النظرية السلوكية </a:t>
            </a:r>
            <a:r>
              <a:rPr lang="ar-IQ" sz="2400" b="1" dirty="0">
                <a:solidFill>
                  <a:srgbClr val="FF0000"/>
                </a:solidFill>
              </a:rPr>
              <a:t>: تقوم دراسة هذه النظرية بدراسة تشكيل العلاقة بين المثيرات الرياضية والاستجابات ويدخل في هذا النص مفهوم الاشتراط </a:t>
            </a:r>
            <a:r>
              <a:rPr lang="ar-IQ" sz="2400" b="1" dirty="0" err="1">
                <a:solidFill>
                  <a:srgbClr val="FF0000"/>
                </a:solidFill>
              </a:rPr>
              <a:t>الاجرائي</a:t>
            </a:r>
            <a:r>
              <a:rPr lang="ar-IQ" sz="2400" b="1" dirty="0">
                <a:solidFill>
                  <a:srgbClr val="FF0000"/>
                </a:solidFill>
              </a:rPr>
              <a:t> والذي يوضح انه بالإمكان ان يصل الرياضي </a:t>
            </a:r>
            <a:r>
              <a:rPr lang="ar-IQ" sz="2400" b="1" dirty="0" err="1">
                <a:solidFill>
                  <a:srgbClr val="FF0000"/>
                </a:solidFill>
              </a:rPr>
              <a:t>الى</a:t>
            </a:r>
            <a:r>
              <a:rPr lang="ar-IQ" sz="2400" b="1" dirty="0">
                <a:solidFill>
                  <a:srgbClr val="FF0000"/>
                </a:solidFill>
              </a:rPr>
              <a:t> استجابات تتصف بالأبداع من خلال إيجاد نقاط الربط </a:t>
            </a:r>
            <a:r>
              <a:rPr lang="ar-IQ" sz="2400" b="1" dirty="0" err="1">
                <a:solidFill>
                  <a:srgbClr val="FF0000"/>
                </a:solidFill>
              </a:rPr>
              <a:t>مابين</a:t>
            </a:r>
            <a:r>
              <a:rPr lang="ar-IQ" sz="2400" b="1" dirty="0">
                <a:solidFill>
                  <a:srgbClr val="FF0000"/>
                </a:solidFill>
              </a:rPr>
              <a:t> المثيرات والاستجابات في المجال الرياضي مع محاولة منح التعزيز السلوكي .</a:t>
            </a:r>
          </a:p>
          <a:p>
            <a:pPr algn="just" rtl="1"/>
            <a:r>
              <a:rPr lang="ar-IQ" sz="2400" b="1" dirty="0">
                <a:solidFill>
                  <a:srgbClr val="FFFF00"/>
                </a:solidFill>
              </a:rPr>
              <a:t>3-	النظرية العقلية :</a:t>
            </a:r>
            <a:r>
              <a:rPr lang="ar-IQ" sz="2400" b="1" dirty="0">
                <a:solidFill>
                  <a:srgbClr val="FF0000"/>
                </a:solidFill>
              </a:rPr>
              <a:t>توضح ان الأبداع نتاج العقل والفكر , فالرياضي المبدع يعرف كيف يتصرف ويقضي وقت في تبادل أفكاره وانتقاءها .</a:t>
            </a:r>
          </a:p>
          <a:p>
            <a:pPr algn="just" rtl="1"/>
            <a:r>
              <a:rPr lang="ar-IQ" sz="2400" b="1" dirty="0">
                <a:solidFill>
                  <a:srgbClr val="FFFF00"/>
                </a:solidFill>
              </a:rPr>
              <a:t>4-	النظرية الاجتماعية :  </a:t>
            </a:r>
            <a:r>
              <a:rPr lang="ar-IQ" sz="2400" b="1" dirty="0">
                <a:solidFill>
                  <a:srgbClr val="FF0000"/>
                </a:solidFill>
              </a:rPr>
              <a:t>تلعب البيئة الاجتماعية دوراً في الأبداع لأن العوامل الاجتماعية و الاقتصادية والثقافية تؤثر على عملية </a:t>
            </a:r>
            <a:r>
              <a:rPr lang="ar-IQ" sz="2400" b="1" dirty="0" err="1">
                <a:solidFill>
                  <a:srgbClr val="FF0000"/>
                </a:solidFill>
              </a:rPr>
              <a:t>الابداع</a:t>
            </a:r>
            <a:r>
              <a:rPr lang="ar-IQ" sz="2400" b="1" dirty="0">
                <a:solidFill>
                  <a:srgbClr val="FF0000"/>
                </a:solidFill>
              </a:rPr>
              <a:t> الرياضي فهو يرتفع وينخفض بسبب الظروف والحياة </a:t>
            </a:r>
          </a:p>
        </p:txBody>
      </p:sp>
      <p:sp>
        <p:nvSpPr>
          <p:cNvPr id="5" name="مخطط انسيابي: بيانات 4"/>
          <p:cNvSpPr/>
          <p:nvPr/>
        </p:nvSpPr>
        <p:spPr>
          <a:xfrm>
            <a:off x="3284113" y="386835"/>
            <a:ext cx="3973937" cy="752475"/>
          </a:xfrm>
          <a:prstGeom prst="flowChartInputOutput">
            <a:avLst/>
          </a:prstGeom>
          <a:solidFill>
            <a:srgbClr val="F79646">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800"/>
              </a:spcAft>
            </a:pPr>
            <a:r>
              <a:rPr lang="ar-IQ" sz="3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نظريات </a:t>
            </a:r>
            <a:r>
              <a:rPr lang="ar-IQ" sz="32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الابداع</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373635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مستطيل ذو زاويتين مستديرتين في نفس الجانب 1"/>
          <p:cNvSpPr/>
          <p:nvPr/>
        </p:nvSpPr>
        <p:spPr>
          <a:xfrm>
            <a:off x="51515" y="679360"/>
            <a:ext cx="12088969" cy="5499279"/>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600" b="1" dirty="0" err="1">
                <a:solidFill>
                  <a:srgbClr val="FFFF00"/>
                </a:solidFill>
              </a:rPr>
              <a:t>الابداع</a:t>
            </a:r>
            <a:r>
              <a:rPr lang="ar-IQ" sz="3600" b="1" dirty="0">
                <a:solidFill>
                  <a:srgbClr val="FFFF00"/>
                </a:solidFill>
              </a:rPr>
              <a:t> في المجال الرياضي </a:t>
            </a:r>
          </a:p>
          <a:p>
            <a:pPr algn="just" rtl="1"/>
            <a:r>
              <a:rPr lang="ar-IQ" sz="3200" b="1" dirty="0">
                <a:solidFill>
                  <a:srgbClr val="FF0000"/>
                </a:solidFill>
              </a:rPr>
              <a:t>ازداد في الفترة الأخيرة الاهتمام لتطوير </a:t>
            </a:r>
            <a:r>
              <a:rPr lang="ar-IQ" sz="3200" b="1" dirty="0" err="1">
                <a:solidFill>
                  <a:srgbClr val="FF0000"/>
                </a:solidFill>
              </a:rPr>
              <a:t>الابداع</a:t>
            </a:r>
            <a:r>
              <a:rPr lang="ar-IQ" sz="3200" b="1" dirty="0">
                <a:solidFill>
                  <a:srgbClr val="FF0000"/>
                </a:solidFill>
              </a:rPr>
              <a:t> الحركي الفردي في مجال التربية الرياضية من قبل المسؤولين وظهرت ثمرة هذا الاهتمام  بالحصول على الميداليات في لعبة الجمناستك وكرة القدم  وغيرها من الألعاب اما الرياضة المدرسية فقد </a:t>
            </a:r>
            <a:r>
              <a:rPr lang="ar-IQ" sz="3200" b="1" dirty="0" err="1">
                <a:solidFill>
                  <a:srgbClr val="FF0000"/>
                </a:solidFill>
              </a:rPr>
              <a:t>اثبتت</a:t>
            </a:r>
            <a:r>
              <a:rPr lang="ar-IQ" sz="3200" b="1" dirty="0">
                <a:solidFill>
                  <a:srgbClr val="FF0000"/>
                </a:solidFill>
              </a:rPr>
              <a:t> تقدمها وتطورها من خلال </a:t>
            </a:r>
            <a:r>
              <a:rPr lang="ar-IQ" sz="3200" b="1" dirty="0" err="1">
                <a:solidFill>
                  <a:srgbClr val="FF0000"/>
                </a:solidFill>
              </a:rPr>
              <a:t>الابداع</a:t>
            </a:r>
            <a:r>
              <a:rPr lang="ar-IQ" sz="3200" b="1" dirty="0">
                <a:solidFill>
                  <a:srgbClr val="FF0000"/>
                </a:solidFill>
              </a:rPr>
              <a:t> الذي تميز به طلاب المدارس وفي كل الألعاب </a:t>
            </a:r>
            <a:r>
              <a:rPr lang="ar-IQ" sz="3200" b="1" dirty="0" err="1">
                <a:solidFill>
                  <a:srgbClr val="FF0000"/>
                </a:solidFill>
              </a:rPr>
              <a:t>الفرقية</a:t>
            </a:r>
            <a:r>
              <a:rPr lang="ar-IQ" sz="3200" b="1" dirty="0">
                <a:solidFill>
                  <a:srgbClr val="FF0000"/>
                </a:solidFill>
              </a:rPr>
              <a:t> وبعض الألعاب الفردية وقد كرم الرياضيون المبدعين من قبل وزارة التربية ومن مديريات النشاط الرياضي والكشفي بهدايا مادية </a:t>
            </a:r>
            <a:r>
              <a:rPr lang="ar-IQ" sz="3200" b="1" dirty="0" err="1">
                <a:solidFill>
                  <a:srgbClr val="FF0000"/>
                </a:solidFill>
              </a:rPr>
              <a:t>او</a:t>
            </a:r>
            <a:r>
              <a:rPr lang="ar-IQ" sz="3200" b="1" dirty="0">
                <a:solidFill>
                  <a:srgbClr val="FF0000"/>
                </a:solidFill>
              </a:rPr>
              <a:t> معنوية وزجهم بدورات تقوية مجانية في المعاهد علما ان إدارات المدارس تحاول دائماً زج العناصر الرياضية المتميزة في الأندية ومراكز الشباب وذلك للاستمرار في مزاولتهم للنشاط الرياضي </a:t>
            </a:r>
            <a:r>
              <a:rPr lang="ar-IQ" sz="3200" b="1" dirty="0" err="1">
                <a:solidFill>
                  <a:srgbClr val="FF0000"/>
                </a:solidFill>
              </a:rPr>
              <a:t>والابداع</a:t>
            </a:r>
            <a:r>
              <a:rPr lang="ar-IQ" sz="3200" b="1" dirty="0">
                <a:solidFill>
                  <a:srgbClr val="FF0000"/>
                </a:solidFill>
              </a:rPr>
              <a:t> فيه </a:t>
            </a:r>
          </a:p>
        </p:txBody>
      </p:sp>
    </p:spTree>
    <p:extLst>
      <p:ext uri="{BB962C8B-B14F-4D97-AF65-F5344CB8AC3E}">
        <p14:creationId xmlns:p14="http://schemas.microsoft.com/office/powerpoint/2010/main" xmlns="" val="12067091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ستطيل مستدير الزوايا 2"/>
          <p:cNvSpPr/>
          <p:nvPr/>
        </p:nvSpPr>
        <p:spPr>
          <a:xfrm>
            <a:off x="206062" y="218941"/>
            <a:ext cx="10689465" cy="6156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600" b="1" dirty="0">
                <a:solidFill>
                  <a:srgbClr val="FFFF00"/>
                </a:solidFill>
              </a:rPr>
              <a:t>مفهوم التعلم : </a:t>
            </a:r>
          </a:p>
          <a:p>
            <a:pPr algn="just" rtl="1"/>
            <a:r>
              <a:rPr lang="ar-IQ" sz="3600" b="1" dirty="0">
                <a:solidFill>
                  <a:srgbClr val="FF0000"/>
                </a:solidFill>
              </a:rPr>
              <a:t>يعد التعلم من العمليات الافتراضية لأننا لا نستطيع ملاحظته بشكل مباشر حيث يستدل عليه من السلوك فهو عملية تغير شبه دائم في سلوك الفرد ينشأ نتيجة الممارسة ويظهر في تغير أداء الفرد  </a:t>
            </a:r>
          </a:p>
          <a:p>
            <a:pPr algn="just" rtl="1"/>
            <a:r>
              <a:rPr lang="ar-IQ" sz="3600" b="1" dirty="0">
                <a:solidFill>
                  <a:srgbClr val="FF0000"/>
                </a:solidFill>
              </a:rPr>
              <a:t>•	هو أي تغير في السلوك ناتج عن استثارة </a:t>
            </a:r>
          </a:p>
          <a:p>
            <a:pPr algn="just" rtl="1"/>
            <a:r>
              <a:rPr lang="ar-IQ" sz="3600" b="1" dirty="0">
                <a:solidFill>
                  <a:srgbClr val="FF0000"/>
                </a:solidFill>
              </a:rPr>
              <a:t>•	هو العملية التي يقوم بها الفرد لكي يتعلم ويتمكن من التكيف مع ظروف البيئة المحيطة به  </a:t>
            </a:r>
          </a:p>
          <a:p>
            <a:pPr algn="just" rtl="1"/>
            <a:r>
              <a:rPr lang="ar-IQ" sz="3600" b="1" dirty="0">
                <a:solidFill>
                  <a:srgbClr val="FF0000"/>
                </a:solidFill>
              </a:rPr>
              <a:t>•	هو تغبر شيه ثابت في السلوك بسبب اكتساب عدد من الخبرات الناجحة </a:t>
            </a:r>
          </a:p>
        </p:txBody>
      </p:sp>
    </p:spTree>
    <p:extLst>
      <p:ext uri="{BB962C8B-B14F-4D97-AF65-F5344CB8AC3E}">
        <p14:creationId xmlns:p14="http://schemas.microsoft.com/office/powerpoint/2010/main" xmlns="" val="347931017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64644" cy="6858000"/>
          </a:xfrm>
          <a:prstGeom prst="rect">
            <a:avLst/>
          </a:prstGeom>
        </p:spPr>
      </p:pic>
      <p:sp>
        <p:nvSpPr>
          <p:cNvPr id="5" name="مستطيل مستدير الزوايا 4"/>
          <p:cNvSpPr/>
          <p:nvPr/>
        </p:nvSpPr>
        <p:spPr>
          <a:xfrm>
            <a:off x="4172756" y="1"/>
            <a:ext cx="7991888"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4000" b="1" dirty="0">
                <a:solidFill>
                  <a:srgbClr val="FFFF00"/>
                </a:solidFill>
              </a:rPr>
              <a:t>المقدمة </a:t>
            </a:r>
          </a:p>
          <a:p>
            <a:pPr algn="just" rtl="1"/>
            <a:r>
              <a:rPr lang="ar-IQ" sz="2800" b="1" dirty="0">
                <a:solidFill>
                  <a:srgbClr val="FF0000"/>
                </a:solidFill>
              </a:rPr>
              <a:t>يعتبر الله عز وجل هو المبدع </a:t>
            </a:r>
            <a:r>
              <a:rPr lang="ar-IQ" sz="2800" b="1" dirty="0" err="1">
                <a:solidFill>
                  <a:srgbClr val="FF0000"/>
                </a:solidFill>
              </a:rPr>
              <a:t>الاول</a:t>
            </a:r>
            <a:r>
              <a:rPr lang="ar-IQ" sz="2800" b="1" dirty="0">
                <a:solidFill>
                  <a:srgbClr val="FF0000"/>
                </a:solidFill>
              </a:rPr>
              <a:t> في هذا الكون فقد يتوضح ذلك في </a:t>
            </a:r>
            <a:r>
              <a:rPr lang="ar-IQ" sz="2800" b="1" dirty="0" err="1">
                <a:solidFill>
                  <a:srgbClr val="FF0000"/>
                </a:solidFill>
              </a:rPr>
              <a:t>الابداع</a:t>
            </a:r>
            <a:r>
              <a:rPr lang="ar-IQ" sz="2800" b="1" dirty="0">
                <a:solidFill>
                  <a:srgbClr val="FF0000"/>
                </a:solidFill>
              </a:rPr>
              <a:t> في خلق هذا الكون , وان </a:t>
            </a:r>
            <a:r>
              <a:rPr lang="ar-IQ" sz="2800" b="1" dirty="0" err="1">
                <a:solidFill>
                  <a:srgbClr val="FF0000"/>
                </a:solidFill>
              </a:rPr>
              <a:t>الانسان</a:t>
            </a:r>
            <a:r>
              <a:rPr lang="ar-IQ" sz="2800" b="1" dirty="0">
                <a:solidFill>
                  <a:srgbClr val="FF0000"/>
                </a:solidFill>
              </a:rPr>
              <a:t> لا يمكن ان يكون مبدعاً  ان لم يستخدم عقله بصورة جيدة ويعتمد على الموجودات التي حوله , </a:t>
            </a:r>
            <a:r>
              <a:rPr lang="ar-IQ" sz="2800" b="1" dirty="0" err="1">
                <a:solidFill>
                  <a:srgbClr val="FF0000"/>
                </a:solidFill>
              </a:rPr>
              <a:t>والابداع</a:t>
            </a:r>
            <a:r>
              <a:rPr lang="ar-IQ" sz="2800" b="1" dirty="0">
                <a:solidFill>
                  <a:srgbClr val="FF0000"/>
                </a:solidFill>
              </a:rPr>
              <a:t> لا يتعلق بأحد الجوانب في مقابل </a:t>
            </a:r>
            <a:r>
              <a:rPr lang="ar-IQ" sz="2800" b="1" dirty="0" err="1">
                <a:solidFill>
                  <a:srgbClr val="FF0000"/>
                </a:solidFill>
              </a:rPr>
              <a:t>الاخر</a:t>
            </a:r>
            <a:r>
              <a:rPr lang="ar-IQ" sz="2800" b="1" dirty="0">
                <a:solidFill>
                  <a:srgbClr val="FF0000"/>
                </a:solidFill>
              </a:rPr>
              <a:t> وليس جميع البشر متساويين في نفس القدر من </a:t>
            </a:r>
            <a:r>
              <a:rPr lang="ar-IQ" sz="2800" b="1" dirty="0" err="1">
                <a:solidFill>
                  <a:srgbClr val="FF0000"/>
                </a:solidFill>
              </a:rPr>
              <a:t>الابداع</a:t>
            </a:r>
            <a:r>
              <a:rPr lang="ar-IQ" sz="2800" b="1" dirty="0">
                <a:solidFill>
                  <a:srgbClr val="FF0000"/>
                </a:solidFill>
              </a:rPr>
              <a:t> فالله عندما خلق البشر خلقهم مختلفين عن بعضهم البعض في المستوى الفكري والعقلي والقدرات ولهذا السبب قد نجد احدهم ابدع في مجال الطب </a:t>
            </a:r>
            <a:r>
              <a:rPr lang="ar-IQ" sz="2800" b="1" dirty="0" err="1">
                <a:solidFill>
                  <a:srgbClr val="FF0000"/>
                </a:solidFill>
              </a:rPr>
              <a:t>واخر</a:t>
            </a:r>
            <a:r>
              <a:rPr lang="ar-IQ" sz="2800" b="1" dirty="0">
                <a:solidFill>
                  <a:srgbClr val="FF0000"/>
                </a:solidFill>
              </a:rPr>
              <a:t> ابدع في مجال الهندسة </a:t>
            </a:r>
            <a:r>
              <a:rPr lang="ar-IQ" sz="2800" b="1" dirty="0" err="1">
                <a:solidFill>
                  <a:srgbClr val="FF0000"/>
                </a:solidFill>
              </a:rPr>
              <a:t>واخر</a:t>
            </a:r>
            <a:r>
              <a:rPr lang="ar-IQ" sz="2800" b="1" dirty="0">
                <a:solidFill>
                  <a:srgbClr val="FF0000"/>
                </a:solidFill>
              </a:rPr>
              <a:t> في التجارة وهكذا كل منا قادراً على </a:t>
            </a:r>
            <a:r>
              <a:rPr lang="ar-IQ" sz="2800" b="1" dirty="0" err="1">
                <a:solidFill>
                  <a:srgbClr val="FF0000"/>
                </a:solidFill>
              </a:rPr>
              <a:t>الابداع</a:t>
            </a:r>
            <a:r>
              <a:rPr lang="ar-IQ" sz="2800" b="1" dirty="0">
                <a:solidFill>
                  <a:srgbClr val="FF0000"/>
                </a:solidFill>
              </a:rPr>
              <a:t> في مكانه عندما يخرج عن المألوف والطبيعي , </a:t>
            </a:r>
            <a:r>
              <a:rPr lang="ar-IQ" sz="2800" b="1" dirty="0" err="1">
                <a:solidFill>
                  <a:srgbClr val="FF0000"/>
                </a:solidFill>
              </a:rPr>
              <a:t>والابداع</a:t>
            </a:r>
            <a:r>
              <a:rPr lang="ar-IQ" sz="2800" b="1" dirty="0">
                <a:solidFill>
                  <a:srgbClr val="FF0000"/>
                </a:solidFill>
              </a:rPr>
              <a:t> لا يعني فقط تقديم الاختراعات بل انه يتمثل في صور متعددة ومختلفة </a:t>
            </a:r>
          </a:p>
        </p:txBody>
      </p:sp>
      <p:pic>
        <p:nvPicPr>
          <p:cNvPr id="6" name="صورة 5"/>
          <p:cNvPicPr>
            <a:picLocks noChangeAspect="1"/>
          </p:cNvPicPr>
          <p:nvPr/>
        </p:nvPicPr>
        <p:blipFill>
          <a:blip r:embed="rId3"/>
          <a:stretch>
            <a:fillRect/>
          </a:stretch>
        </p:blipFill>
        <p:spPr>
          <a:xfrm>
            <a:off x="-127096" y="-399245"/>
            <a:ext cx="4596065" cy="7257245"/>
          </a:xfrm>
          <a:prstGeom prst="rect">
            <a:avLst/>
          </a:prstGeom>
        </p:spPr>
      </p:pic>
    </p:spTree>
    <p:extLst>
      <p:ext uri="{BB962C8B-B14F-4D97-AF65-F5344CB8AC3E}">
        <p14:creationId xmlns:p14="http://schemas.microsoft.com/office/powerpoint/2010/main" xmlns="" val="2244440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خطط انسيابي: معالجة متعاقبة 2"/>
          <p:cNvSpPr/>
          <p:nvPr/>
        </p:nvSpPr>
        <p:spPr>
          <a:xfrm>
            <a:off x="141667" y="0"/>
            <a:ext cx="11848563" cy="41083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600" b="1" dirty="0">
                <a:solidFill>
                  <a:srgbClr val="FFFF00"/>
                </a:solidFill>
              </a:rPr>
              <a:t>أنواع التعلم </a:t>
            </a:r>
          </a:p>
          <a:p>
            <a:pPr algn="ctr" rtl="1">
              <a:lnSpc>
                <a:spcPct val="150000"/>
              </a:lnSpc>
            </a:pPr>
            <a:r>
              <a:rPr lang="ar-IQ" sz="3200" b="1" dirty="0"/>
              <a:t>	</a:t>
            </a:r>
            <a:r>
              <a:rPr lang="ar-IQ" sz="3200" b="1" dirty="0">
                <a:solidFill>
                  <a:srgbClr val="FF0000"/>
                </a:solidFill>
              </a:rPr>
              <a:t>التعلم بالاكتشاف </a:t>
            </a:r>
          </a:p>
          <a:p>
            <a:pPr algn="ctr" rtl="1">
              <a:lnSpc>
                <a:spcPct val="150000"/>
              </a:lnSpc>
            </a:pPr>
            <a:r>
              <a:rPr lang="ar-IQ" sz="3200" b="1" dirty="0">
                <a:solidFill>
                  <a:srgbClr val="FF0000"/>
                </a:solidFill>
              </a:rPr>
              <a:t>	التعلم التعاوني </a:t>
            </a:r>
          </a:p>
          <a:p>
            <a:pPr algn="ctr" rtl="1">
              <a:lnSpc>
                <a:spcPct val="150000"/>
              </a:lnSpc>
            </a:pPr>
            <a:r>
              <a:rPr lang="ar-IQ" sz="3200" b="1" dirty="0">
                <a:solidFill>
                  <a:srgbClr val="FF0000"/>
                </a:solidFill>
              </a:rPr>
              <a:t>	التعلم الجماعي </a:t>
            </a:r>
          </a:p>
          <a:p>
            <a:pPr algn="ctr" rtl="1">
              <a:lnSpc>
                <a:spcPct val="150000"/>
              </a:lnSpc>
            </a:pPr>
            <a:r>
              <a:rPr lang="ar-IQ" sz="3200" b="1" dirty="0">
                <a:solidFill>
                  <a:srgbClr val="FF0000"/>
                </a:solidFill>
              </a:rPr>
              <a:t>	التعلم الذاتي </a:t>
            </a:r>
          </a:p>
          <a:p>
            <a:pPr algn="ctr" rtl="1">
              <a:lnSpc>
                <a:spcPct val="150000"/>
              </a:lnSpc>
            </a:pPr>
            <a:r>
              <a:rPr lang="ar-IQ" sz="3200" b="1" dirty="0">
                <a:solidFill>
                  <a:srgbClr val="FF0000"/>
                </a:solidFill>
              </a:rPr>
              <a:t>	التعلم </a:t>
            </a:r>
            <a:r>
              <a:rPr lang="ar-IQ" sz="3200" b="1" dirty="0" err="1">
                <a:solidFill>
                  <a:srgbClr val="FF0000"/>
                </a:solidFill>
              </a:rPr>
              <a:t>بالنمذجة</a:t>
            </a:r>
            <a:r>
              <a:rPr lang="ar-IQ" sz="3200" b="1" dirty="0">
                <a:solidFill>
                  <a:srgbClr val="FF0000"/>
                </a:solidFill>
              </a:rPr>
              <a:t> </a:t>
            </a:r>
          </a:p>
        </p:txBody>
      </p:sp>
      <p:sp>
        <p:nvSpPr>
          <p:cNvPr id="4" name="مخطط انسيابي: معالجة متعاقبة 3"/>
          <p:cNvSpPr/>
          <p:nvPr/>
        </p:nvSpPr>
        <p:spPr>
          <a:xfrm>
            <a:off x="2266682" y="4468969"/>
            <a:ext cx="8860664" cy="238903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800" b="1" dirty="0">
                <a:solidFill>
                  <a:srgbClr val="FFFF00"/>
                </a:solidFill>
              </a:rPr>
              <a:t>تصنيف المتعلمين </a:t>
            </a:r>
          </a:p>
          <a:p>
            <a:pPr marL="457200" indent="-457200" algn="r" rtl="1">
              <a:buFont typeface="Wingdings" panose="05000000000000000000" pitchFamily="2" charset="2"/>
              <a:buChar char="Ø"/>
            </a:pPr>
            <a:r>
              <a:rPr lang="ar-IQ" sz="2800" b="1" dirty="0">
                <a:solidFill>
                  <a:srgbClr val="FF0000"/>
                </a:solidFill>
              </a:rPr>
              <a:t>	المتعلم السمعي </a:t>
            </a:r>
          </a:p>
          <a:p>
            <a:pPr marL="457200" indent="-457200" algn="r" rtl="1">
              <a:buFont typeface="Wingdings" panose="05000000000000000000" pitchFamily="2" charset="2"/>
              <a:buChar char="Ø"/>
            </a:pPr>
            <a:r>
              <a:rPr lang="ar-IQ" sz="2800" b="1" dirty="0">
                <a:solidFill>
                  <a:srgbClr val="FF0000"/>
                </a:solidFill>
              </a:rPr>
              <a:t> 	المتعلم البصري </a:t>
            </a:r>
          </a:p>
          <a:p>
            <a:pPr marL="457200" indent="-457200" algn="r" rtl="1">
              <a:buFont typeface="Wingdings" panose="05000000000000000000" pitchFamily="2" charset="2"/>
              <a:buChar char="Ø"/>
            </a:pPr>
            <a:r>
              <a:rPr lang="ar-IQ" sz="2800" b="1" dirty="0" smtClean="0">
                <a:solidFill>
                  <a:srgbClr val="FF0000"/>
                </a:solidFill>
              </a:rPr>
              <a:t>    المتعلم الحركي  </a:t>
            </a:r>
            <a:endParaRPr lang="ar-IQ" sz="2800" b="1" dirty="0">
              <a:solidFill>
                <a:srgbClr val="FF0000"/>
              </a:solidFill>
            </a:endParaRPr>
          </a:p>
        </p:txBody>
      </p:sp>
    </p:spTree>
    <p:extLst>
      <p:ext uri="{BB962C8B-B14F-4D97-AF65-F5344CB8AC3E}">
        <p14:creationId xmlns:p14="http://schemas.microsoft.com/office/powerpoint/2010/main" xmlns="" val="32069352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خطط انسيابي: معالجة متعاقبة 2"/>
          <p:cNvSpPr/>
          <p:nvPr/>
        </p:nvSpPr>
        <p:spPr>
          <a:xfrm>
            <a:off x="309093" y="206061"/>
            <a:ext cx="11204620" cy="63621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IQ" sz="2800" dirty="0"/>
          </a:p>
          <a:p>
            <a:pPr algn="ctr" rtl="1"/>
            <a:r>
              <a:rPr lang="ar-IQ" sz="3600" b="1" dirty="0">
                <a:solidFill>
                  <a:srgbClr val="FFFF00"/>
                </a:solidFill>
              </a:rPr>
              <a:t>خصائص عملية التعلم </a:t>
            </a:r>
          </a:p>
          <a:p>
            <a:pPr algn="just" rtl="1"/>
            <a:r>
              <a:rPr lang="ar-IQ" sz="2800" b="1" dirty="0">
                <a:solidFill>
                  <a:srgbClr val="FF0000"/>
                </a:solidFill>
              </a:rPr>
              <a:t>1.	تساعد على اكتساب خبرات </a:t>
            </a:r>
            <a:r>
              <a:rPr lang="ar-IQ" sz="2800" b="1" dirty="0" err="1">
                <a:solidFill>
                  <a:srgbClr val="FF0000"/>
                </a:solidFill>
              </a:rPr>
              <a:t>او</a:t>
            </a:r>
            <a:r>
              <a:rPr lang="ar-IQ" sz="2800" b="1" dirty="0">
                <a:solidFill>
                  <a:srgbClr val="FF0000"/>
                </a:solidFill>
              </a:rPr>
              <a:t> سلوكيات جديدة </a:t>
            </a:r>
          </a:p>
          <a:p>
            <a:pPr algn="just" rtl="1"/>
            <a:r>
              <a:rPr lang="ar-IQ" sz="2800" b="1" dirty="0">
                <a:solidFill>
                  <a:srgbClr val="FF0000"/>
                </a:solidFill>
              </a:rPr>
              <a:t>2.	تتم من خلال تفاعل المتعلم مع بيئته </a:t>
            </a:r>
          </a:p>
          <a:p>
            <a:pPr algn="just" rtl="1"/>
            <a:r>
              <a:rPr lang="ar-IQ" sz="2800" b="1" dirty="0">
                <a:solidFill>
                  <a:srgbClr val="FF0000"/>
                </a:solidFill>
              </a:rPr>
              <a:t>3.	لا تأخذ عملية التعلم بنظر الاعتبار سبب الزمان والمكان </a:t>
            </a:r>
            <a:r>
              <a:rPr lang="ar-IQ" sz="2800" b="1" dirty="0" err="1">
                <a:solidFill>
                  <a:srgbClr val="FF0000"/>
                </a:solidFill>
              </a:rPr>
              <a:t>لانها</a:t>
            </a:r>
            <a:r>
              <a:rPr lang="ar-IQ" sz="2800" b="1" dirty="0">
                <a:solidFill>
                  <a:srgbClr val="FF0000"/>
                </a:solidFill>
              </a:rPr>
              <a:t> تبدأ في بداية حياة الفرد وتستمر عبر الخبرات والتجارب </a:t>
            </a:r>
          </a:p>
          <a:p>
            <a:pPr algn="just" rtl="1"/>
            <a:r>
              <a:rPr lang="ar-IQ" sz="2800" b="1" dirty="0">
                <a:solidFill>
                  <a:srgbClr val="FF0000"/>
                </a:solidFill>
              </a:rPr>
              <a:t>4.	يمكن ان تؤدي قدرة الفرد على التعلم بسهولة </a:t>
            </a:r>
            <a:r>
              <a:rPr lang="ar-IQ" sz="2800" b="1" dirty="0" err="1">
                <a:solidFill>
                  <a:srgbClr val="FF0000"/>
                </a:solidFill>
              </a:rPr>
              <a:t>الى</a:t>
            </a:r>
            <a:r>
              <a:rPr lang="ar-IQ" sz="2800" b="1" dirty="0">
                <a:solidFill>
                  <a:srgbClr val="FF0000"/>
                </a:solidFill>
              </a:rPr>
              <a:t> نتيجة إيجابية لان المتعلم يتعلم من خلال الاستجابة لدوافعه .</a:t>
            </a:r>
          </a:p>
          <a:p>
            <a:pPr algn="just" rtl="1"/>
            <a:r>
              <a:rPr lang="ar-IQ" sz="2800" b="1" dirty="0">
                <a:solidFill>
                  <a:srgbClr val="FF0000"/>
                </a:solidFill>
              </a:rPr>
              <a:t>5.	تتقدم عملية التعلم من المراحل البسيطة </a:t>
            </a:r>
            <a:r>
              <a:rPr lang="ar-IQ" sz="2800" b="1" dirty="0" err="1">
                <a:solidFill>
                  <a:srgbClr val="FF0000"/>
                </a:solidFill>
              </a:rPr>
              <a:t>الى</a:t>
            </a:r>
            <a:r>
              <a:rPr lang="ar-IQ" sz="2800" b="1" dirty="0">
                <a:solidFill>
                  <a:srgbClr val="FF0000"/>
                </a:solidFill>
              </a:rPr>
              <a:t> المراحل المعقدة من خلال تعزيز تجارب الفرد وتراكمها </a:t>
            </a:r>
          </a:p>
          <a:p>
            <a:pPr algn="just" rtl="1"/>
            <a:r>
              <a:rPr lang="ar-IQ" sz="2800" b="1" dirty="0">
                <a:solidFill>
                  <a:srgbClr val="FF0000"/>
                </a:solidFill>
              </a:rPr>
              <a:t>6.	تتميز عملية التعلم باكتساب واسع من التغيرات السلوكية في المظاهر العاطفية والأخلاقية والحركية والاجتماعية </a:t>
            </a:r>
          </a:p>
          <a:p>
            <a:pPr algn="just" rtl="1"/>
            <a:r>
              <a:rPr lang="ar-IQ" sz="2800" b="1" dirty="0">
                <a:solidFill>
                  <a:srgbClr val="FF0000"/>
                </a:solidFill>
              </a:rPr>
              <a:t>	يعتمد التعلم على عامل التنوع حيث يمكن للمتعلم تعلم اكثر من مجال </a:t>
            </a:r>
            <a:r>
              <a:rPr lang="ar-IQ" sz="2800" b="1" dirty="0" err="1">
                <a:solidFill>
                  <a:srgbClr val="FF0000"/>
                </a:solidFill>
              </a:rPr>
              <a:t>او</a:t>
            </a:r>
            <a:r>
              <a:rPr lang="ar-IQ" sz="2800" b="1" dirty="0">
                <a:solidFill>
                  <a:srgbClr val="FF0000"/>
                </a:solidFill>
              </a:rPr>
              <a:t> تخصص في وقت واحد </a:t>
            </a:r>
          </a:p>
        </p:txBody>
      </p:sp>
    </p:spTree>
    <p:extLst>
      <p:ext uri="{BB962C8B-B14F-4D97-AF65-F5344CB8AC3E}">
        <p14:creationId xmlns:p14="http://schemas.microsoft.com/office/powerpoint/2010/main" xmlns="" val="871562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ستطيل ذو زاويتين مستديرتين في نفس الجانب 2"/>
          <p:cNvSpPr/>
          <p:nvPr/>
        </p:nvSpPr>
        <p:spPr>
          <a:xfrm>
            <a:off x="216794" y="115909"/>
            <a:ext cx="11758411" cy="385078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600" b="1" dirty="0">
                <a:solidFill>
                  <a:srgbClr val="FFFF00"/>
                </a:solidFill>
              </a:rPr>
              <a:t>مراحل التعلم </a:t>
            </a:r>
          </a:p>
          <a:p>
            <a:pPr algn="just" rtl="1"/>
            <a:r>
              <a:rPr lang="ar-IQ" sz="3600" b="1" dirty="0">
                <a:solidFill>
                  <a:srgbClr val="FF0000"/>
                </a:solidFill>
              </a:rPr>
              <a:t>ان التعلم يحدث خلال ثلاثة مراحل أساسية </a:t>
            </a:r>
          </a:p>
          <a:p>
            <a:pPr algn="just" rtl="1"/>
            <a:r>
              <a:rPr lang="ar-IQ" sz="3600" b="1" dirty="0">
                <a:solidFill>
                  <a:srgbClr val="FF0000"/>
                </a:solidFill>
              </a:rPr>
              <a:t>اولاً : مرحلة الاكتساب هي التي يدخل المتعلم المادة التعليمية </a:t>
            </a:r>
            <a:r>
              <a:rPr lang="ar-IQ" sz="3600" b="1" dirty="0" err="1">
                <a:solidFill>
                  <a:srgbClr val="FF0000"/>
                </a:solidFill>
              </a:rPr>
              <a:t>الى</a:t>
            </a:r>
            <a:r>
              <a:rPr lang="ar-IQ" sz="3600" b="1" dirty="0">
                <a:solidFill>
                  <a:srgbClr val="FF0000"/>
                </a:solidFill>
              </a:rPr>
              <a:t> الذاكرة </a:t>
            </a:r>
          </a:p>
          <a:p>
            <a:pPr algn="just" rtl="1"/>
            <a:r>
              <a:rPr lang="ar-IQ" sz="3600" b="1" dirty="0">
                <a:solidFill>
                  <a:srgbClr val="FF0000"/>
                </a:solidFill>
              </a:rPr>
              <a:t>ثانياً مرحلة الاختزان هي حفظ المعلومات في الذاكرة </a:t>
            </a:r>
          </a:p>
          <a:p>
            <a:pPr algn="just" rtl="1"/>
            <a:r>
              <a:rPr lang="ar-IQ" sz="3600" b="1" dirty="0">
                <a:solidFill>
                  <a:srgbClr val="FF0000"/>
                </a:solidFill>
              </a:rPr>
              <a:t>ثالثاً : مرحلة الاسترجاع هي القدرة على استرجاع المعلومة المخزنة في صورة استجابة </a:t>
            </a:r>
          </a:p>
        </p:txBody>
      </p:sp>
      <p:sp>
        <p:nvSpPr>
          <p:cNvPr id="4" name="مستطيل مستدير الزوايا 3"/>
          <p:cNvSpPr/>
          <p:nvPr/>
        </p:nvSpPr>
        <p:spPr>
          <a:xfrm>
            <a:off x="216794" y="4082601"/>
            <a:ext cx="11758411" cy="2588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800" b="1" dirty="0">
                <a:solidFill>
                  <a:srgbClr val="FFFF00"/>
                </a:solidFill>
              </a:rPr>
              <a:t>دور </a:t>
            </a:r>
            <a:r>
              <a:rPr lang="ar-IQ" sz="2800" b="1" dirty="0" err="1">
                <a:solidFill>
                  <a:srgbClr val="FFFF00"/>
                </a:solidFill>
              </a:rPr>
              <a:t>الابداع</a:t>
            </a:r>
            <a:r>
              <a:rPr lang="ar-IQ" sz="2800" b="1" dirty="0">
                <a:solidFill>
                  <a:srgbClr val="FFFF00"/>
                </a:solidFill>
              </a:rPr>
              <a:t> في عملية التعلم </a:t>
            </a:r>
          </a:p>
          <a:p>
            <a:pPr algn="just" rtl="1"/>
            <a:r>
              <a:rPr lang="ar-IQ" sz="2800" b="1" dirty="0">
                <a:solidFill>
                  <a:srgbClr val="FF0000"/>
                </a:solidFill>
              </a:rPr>
              <a:t>يعد </a:t>
            </a:r>
            <a:r>
              <a:rPr lang="ar-IQ" sz="2800" b="1" dirty="0" err="1">
                <a:solidFill>
                  <a:srgbClr val="FF0000"/>
                </a:solidFill>
              </a:rPr>
              <a:t>الابداع</a:t>
            </a:r>
            <a:r>
              <a:rPr lang="ar-IQ" sz="2800" b="1" dirty="0">
                <a:solidFill>
                  <a:srgbClr val="FF0000"/>
                </a:solidFill>
              </a:rPr>
              <a:t> الحركي مطلباً رئيسياً ففي الأنشطة الرياضية على اختلاف أنواعها ويظهر في : </a:t>
            </a:r>
          </a:p>
          <a:p>
            <a:pPr algn="just" rtl="1"/>
            <a:r>
              <a:rPr lang="ar-IQ" sz="2800" b="1" dirty="0">
                <a:solidFill>
                  <a:srgbClr val="FF0000"/>
                </a:solidFill>
              </a:rPr>
              <a:t>	تعلم المهارات الرياضية الخاصة باللعبة </a:t>
            </a:r>
            <a:r>
              <a:rPr lang="ar-IQ" sz="2800" b="1" dirty="0" err="1">
                <a:solidFill>
                  <a:srgbClr val="FF0000"/>
                </a:solidFill>
              </a:rPr>
              <a:t>واتقانها</a:t>
            </a:r>
            <a:r>
              <a:rPr lang="ar-IQ" sz="2800" b="1" dirty="0">
                <a:solidFill>
                  <a:srgbClr val="FF0000"/>
                </a:solidFill>
              </a:rPr>
              <a:t> </a:t>
            </a:r>
          </a:p>
          <a:p>
            <a:pPr algn="just" rtl="1"/>
            <a:r>
              <a:rPr lang="ar-IQ" sz="2800" b="1" dirty="0">
                <a:solidFill>
                  <a:srgbClr val="FF0000"/>
                </a:solidFill>
              </a:rPr>
              <a:t>	اقتران الأداء بالتفكير </a:t>
            </a:r>
          </a:p>
          <a:p>
            <a:pPr algn="just" rtl="1"/>
            <a:r>
              <a:rPr lang="ar-IQ" sz="2800" b="1" dirty="0">
                <a:solidFill>
                  <a:srgbClr val="FF0000"/>
                </a:solidFill>
              </a:rPr>
              <a:t>	القدرة على استدعاء المهارات والمعلومات التي تساعد على </a:t>
            </a:r>
            <a:r>
              <a:rPr lang="ar-IQ" sz="2800" b="1" dirty="0" err="1">
                <a:solidFill>
                  <a:srgbClr val="FF0000"/>
                </a:solidFill>
              </a:rPr>
              <a:t>اظهار</a:t>
            </a:r>
            <a:r>
              <a:rPr lang="ar-IQ" sz="2800" b="1" dirty="0">
                <a:solidFill>
                  <a:srgbClr val="FF0000"/>
                </a:solidFill>
              </a:rPr>
              <a:t> استجابة حركية إبداعية </a:t>
            </a:r>
          </a:p>
        </p:txBody>
      </p:sp>
    </p:spTree>
    <p:extLst>
      <p:ext uri="{BB962C8B-B14F-4D97-AF65-F5344CB8AC3E}">
        <p14:creationId xmlns:p14="http://schemas.microsoft.com/office/powerpoint/2010/main" xmlns="" val="126881641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خطط انسيابي: معالجة متعاقبة 2"/>
          <p:cNvSpPr/>
          <p:nvPr/>
        </p:nvSpPr>
        <p:spPr>
          <a:xfrm>
            <a:off x="263912" y="305559"/>
            <a:ext cx="11664175" cy="624688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4000" b="1" dirty="0">
                <a:solidFill>
                  <a:srgbClr val="FFFF00"/>
                </a:solidFill>
              </a:rPr>
              <a:t>التعليم : </a:t>
            </a:r>
          </a:p>
          <a:p>
            <a:pPr algn="just" rtl="1"/>
            <a:r>
              <a:rPr lang="ar-IQ" sz="3200" b="1" dirty="0">
                <a:solidFill>
                  <a:srgbClr val="FF0000"/>
                </a:solidFill>
              </a:rPr>
              <a:t>ان سياسة التعليم تهدف </a:t>
            </a:r>
            <a:r>
              <a:rPr lang="ar-IQ" sz="3200" b="1" dirty="0" err="1">
                <a:solidFill>
                  <a:srgbClr val="FF0000"/>
                </a:solidFill>
              </a:rPr>
              <a:t>الى</a:t>
            </a:r>
            <a:r>
              <a:rPr lang="ar-IQ" sz="3200" b="1" dirty="0">
                <a:solidFill>
                  <a:srgbClr val="FF0000"/>
                </a:solidFill>
              </a:rPr>
              <a:t> اعداد التلميذ بدنياً وعقلياً </a:t>
            </a:r>
            <a:r>
              <a:rPr lang="ar-IQ" sz="3200" b="1" dirty="0" err="1">
                <a:solidFill>
                  <a:srgbClr val="FF0000"/>
                </a:solidFill>
              </a:rPr>
              <a:t>اعداداً</a:t>
            </a:r>
            <a:r>
              <a:rPr lang="ar-IQ" sz="3200" b="1" dirty="0">
                <a:solidFill>
                  <a:srgbClr val="FF0000"/>
                </a:solidFill>
              </a:rPr>
              <a:t> سليم يحقق له التقدم في المجتمع كما تعد المدرسة احدى المؤسسات التربوية التي تستهدف التأثير في سلوك المتعلمين وتهيئة الفرص لهم لاكتشاف خبراتهم </a:t>
            </a:r>
          </a:p>
          <a:p>
            <a:pPr algn="just" rtl="1"/>
            <a:r>
              <a:rPr lang="ar-IQ" sz="3200" b="1" dirty="0">
                <a:solidFill>
                  <a:srgbClr val="FF0000"/>
                </a:solidFill>
              </a:rPr>
              <a:t>•	هو التصميم المنظم للخبرات </a:t>
            </a:r>
            <a:r>
              <a:rPr lang="ar-IQ" sz="3200" b="1" dirty="0" err="1">
                <a:solidFill>
                  <a:srgbClr val="FF0000"/>
                </a:solidFill>
              </a:rPr>
              <a:t>الي</a:t>
            </a:r>
            <a:r>
              <a:rPr lang="ar-IQ" sz="3200" b="1" dirty="0">
                <a:solidFill>
                  <a:srgbClr val="FF0000"/>
                </a:solidFill>
              </a:rPr>
              <a:t> تساعد المتعلم على </a:t>
            </a:r>
            <a:r>
              <a:rPr lang="ar-IQ" sz="3200" b="1" dirty="0" err="1">
                <a:solidFill>
                  <a:srgbClr val="FF0000"/>
                </a:solidFill>
              </a:rPr>
              <a:t>انجاز</a:t>
            </a:r>
            <a:r>
              <a:rPr lang="ar-IQ" sz="3200" b="1" dirty="0">
                <a:solidFill>
                  <a:srgbClr val="FF0000"/>
                </a:solidFill>
              </a:rPr>
              <a:t> التغير المرغوب فيه في الأداء .</a:t>
            </a:r>
          </a:p>
          <a:p>
            <a:pPr algn="just" rtl="1"/>
            <a:r>
              <a:rPr lang="ar-IQ" sz="3200" b="1" dirty="0">
                <a:solidFill>
                  <a:srgbClr val="FF0000"/>
                </a:solidFill>
              </a:rPr>
              <a:t>•	هو الشروط المادية والنفسية التي تساعد المتعلم على التفاعل النشط مع عناصر البيئة التعليمية في الموقف التعليمي واكتساب الخبرة والمعارف والمهارات التي يحتاجها المتعلم مع وجود متعلم لديه الاستعداد العقلي والنفسي لاكتساب خبرات ومعارف ومهارات </a:t>
            </a:r>
            <a:r>
              <a:rPr lang="ar-IQ" sz="3200" b="1" dirty="0" err="1">
                <a:solidFill>
                  <a:srgbClr val="FF0000"/>
                </a:solidFill>
              </a:rPr>
              <a:t>او</a:t>
            </a:r>
            <a:r>
              <a:rPr lang="ar-IQ" sz="3200" b="1" dirty="0">
                <a:solidFill>
                  <a:srgbClr val="FF0000"/>
                </a:solidFill>
              </a:rPr>
              <a:t> اتجاهات من خلال وجوده في بيئة تعلم تشتمل على محتوى تعليمي ومعلم ووسائل تعلم تهدف </a:t>
            </a:r>
            <a:r>
              <a:rPr lang="ar-IQ" sz="3200" b="1" dirty="0" err="1">
                <a:solidFill>
                  <a:srgbClr val="FF0000"/>
                </a:solidFill>
              </a:rPr>
              <a:t>الى</a:t>
            </a:r>
            <a:r>
              <a:rPr lang="ar-IQ" sz="3200" b="1" dirty="0">
                <a:solidFill>
                  <a:srgbClr val="FF0000"/>
                </a:solidFill>
              </a:rPr>
              <a:t> تحقيق الأهداف التربوية المرغوبة </a:t>
            </a:r>
          </a:p>
        </p:txBody>
      </p:sp>
    </p:spTree>
    <p:extLst>
      <p:ext uri="{BB962C8B-B14F-4D97-AF65-F5344CB8AC3E}">
        <p14:creationId xmlns:p14="http://schemas.microsoft.com/office/powerpoint/2010/main" xmlns="" val="30289746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70" y="-3666"/>
            <a:ext cx="12188030" cy="6861666"/>
          </a:xfrm>
          <a:prstGeom prst="rect">
            <a:avLst/>
          </a:prstGeom>
        </p:spPr>
      </p:pic>
      <p:sp>
        <p:nvSpPr>
          <p:cNvPr id="3" name="مستطيل ذو زاويتين مستديرتين في نفس الجانب 2"/>
          <p:cNvSpPr/>
          <p:nvPr/>
        </p:nvSpPr>
        <p:spPr>
          <a:xfrm>
            <a:off x="1004552" y="128789"/>
            <a:ext cx="9697792" cy="18803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2400" b="1" dirty="0">
                <a:solidFill>
                  <a:srgbClr val="FFFF00"/>
                </a:solidFill>
              </a:rPr>
              <a:t>العناصر التي تحتوي عليها عملية التعلم </a:t>
            </a:r>
          </a:p>
          <a:p>
            <a:pPr algn="just" rtl="1"/>
            <a:r>
              <a:rPr lang="ar-IQ" sz="2000" b="1" dirty="0">
                <a:solidFill>
                  <a:srgbClr val="FF0000"/>
                </a:solidFill>
              </a:rPr>
              <a:t>	نشاط </a:t>
            </a:r>
            <a:r>
              <a:rPr lang="ar-IQ" sz="2000" b="1" dirty="0" err="1">
                <a:solidFill>
                  <a:srgbClr val="FF0000"/>
                </a:solidFill>
              </a:rPr>
              <a:t>او</a:t>
            </a:r>
            <a:r>
              <a:rPr lang="ar-IQ" sz="2000" b="1" dirty="0">
                <a:solidFill>
                  <a:srgbClr val="FF0000"/>
                </a:solidFill>
              </a:rPr>
              <a:t> عملية يمكن ملاحظتها ومتابعتها </a:t>
            </a:r>
          </a:p>
          <a:p>
            <a:pPr algn="just" rtl="1"/>
            <a:r>
              <a:rPr lang="ar-IQ" sz="2000" b="1" dirty="0">
                <a:solidFill>
                  <a:srgbClr val="FF0000"/>
                </a:solidFill>
              </a:rPr>
              <a:t>	تفاعل لفظي بين شخصين </a:t>
            </a:r>
            <a:r>
              <a:rPr lang="ar-IQ" sz="2000" b="1" dirty="0" err="1">
                <a:solidFill>
                  <a:srgbClr val="FF0000"/>
                </a:solidFill>
              </a:rPr>
              <a:t>او</a:t>
            </a:r>
            <a:r>
              <a:rPr lang="ar-IQ" sz="2000" b="1" dirty="0">
                <a:solidFill>
                  <a:srgbClr val="FF0000"/>
                </a:solidFill>
              </a:rPr>
              <a:t> اكثر</a:t>
            </a:r>
          </a:p>
          <a:p>
            <a:pPr algn="just" rtl="1"/>
            <a:r>
              <a:rPr lang="ar-IQ" sz="2000" b="1" dirty="0">
                <a:solidFill>
                  <a:srgbClr val="FF0000"/>
                </a:solidFill>
              </a:rPr>
              <a:t>	لها هدف معين يهتم بأحداث التعلم </a:t>
            </a:r>
            <a:r>
              <a:rPr lang="ar-IQ" sz="2000" b="1" dirty="0" err="1">
                <a:solidFill>
                  <a:srgbClr val="FF0000"/>
                </a:solidFill>
              </a:rPr>
              <a:t>او</a:t>
            </a:r>
            <a:r>
              <a:rPr lang="ar-IQ" sz="2000" b="1" dirty="0">
                <a:solidFill>
                  <a:srgbClr val="FF0000"/>
                </a:solidFill>
              </a:rPr>
              <a:t> التغير في سلوك المتعلم </a:t>
            </a:r>
          </a:p>
        </p:txBody>
      </p:sp>
      <p:pic>
        <p:nvPicPr>
          <p:cNvPr id="4" name="صورة 3"/>
          <p:cNvPicPr>
            <a:picLocks noChangeAspect="1"/>
          </p:cNvPicPr>
          <p:nvPr/>
        </p:nvPicPr>
        <p:blipFill>
          <a:blip r:embed="rId3"/>
          <a:stretch>
            <a:fillRect/>
          </a:stretch>
        </p:blipFill>
        <p:spPr>
          <a:xfrm>
            <a:off x="200722" y="1855611"/>
            <a:ext cx="11765434" cy="1668174"/>
          </a:xfrm>
          <a:prstGeom prst="rect">
            <a:avLst/>
          </a:prstGeom>
        </p:spPr>
      </p:pic>
      <p:pic>
        <p:nvPicPr>
          <p:cNvPr id="5" name="صورة 4"/>
          <p:cNvPicPr>
            <a:picLocks noChangeAspect="1"/>
          </p:cNvPicPr>
          <p:nvPr/>
        </p:nvPicPr>
        <p:blipFill>
          <a:blip r:embed="rId4"/>
          <a:stretch>
            <a:fillRect/>
          </a:stretch>
        </p:blipFill>
        <p:spPr>
          <a:xfrm>
            <a:off x="3970" y="3523785"/>
            <a:ext cx="12188030" cy="3258151"/>
          </a:xfrm>
          <a:prstGeom prst="rect">
            <a:avLst/>
          </a:prstGeom>
        </p:spPr>
      </p:pic>
    </p:spTree>
    <p:extLst>
      <p:ext uri="{BB962C8B-B14F-4D97-AF65-F5344CB8AC3E}">
        <p14:creationId xmlns:p14="http://schemas.microsoft.com/office/powerpoint/2010/main" xmlns="" val="426867972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مخطط انسيابي: معالجة متعاقبة 2"/>
          <p:cNvSpPr/>
          <p:nvPr/>
        </p:nvSpPr>
        <p:spPr>
          <a:xfrm>
            <a:off x="691376" y="356839"/>
            <a:ext cx="11218126" cy="300454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2400" b="1" dirty="0" smtClean="0">
                <a:solidFill>
                  <a:srgbClr val="FFFF00"/>
                </a:solidFill>
              </a:rPr>
              <a:t>التدريس</a:t>
            </a:r>
            <a:endParaRPr lang="ar-IQ" sz="2400" b="1" dirty="0">
              <a:solidFill>
                <a:srgbClr val="FFFF00"/>
              </a:solidFill>
            </a:endParaRPr>
          </a:p>
          <a:p>
            <a:pPr algn="just" rtl="1"/>
            <a:r>
              <a:rPr lang="ar-IQ" sz="2400" b="1" dirty="0">
                <a:solidFill>
                  <a:srgbClr val="FF0000"/>
                </a:solidFill>
              </a:rPr>
              <a:t>•	هو عملية مقصودة ومخططة ومنظمة تتم وفق تتابع معين من الإجراءات التي يقوم بها المعلم وتلاميذه داخل المدرسة وتحت </a:t>
            </a:r>
            <a:r>
              <a:rPr lang="ar-IQ" sz="2400" b="1" dirty="0" err="1">
                <a:solidFill>
                  <a:srgbClr val="FF0000"/>
                </a:solidFill>
              </a:rPr>
              <a:t>اشرافها</a:t>
            </a:r>
            <a:r>
              <a:rPr lang="ar-IQ" sz="2400" b="1" dirty="0">
                <a:solidFill>
                  <a:srgbClr val="FF0000"/>
                </a:solidFill>
              </a:rPr>
              <a:t> بقصد مساعدة التلاميذ على التعلم والنمو المتكامل </a:t>
            </a:r>
          </a:p>
          <a:p>
            <a:pPr algn="just" rtl="1"/>
            <a:r>
              <a:rPr lang="ar-IQ" sz="2400" b="1" dirty="0">
                <a:solidFill>
                  <a:srgbClr val="FFFF00"/>
                </a:solidFill>
              </a:rPr>
              <a:t>المفهوم الرباعي للتدريس </a:t>
            </a:r>
          </a:p>
          <a:p>
            <a:pPr algn="just" rtl="1"/>
            <a:r>
              <a:rPr lang="ar-IQ" sz="2400" b="1" dirty="0">
                <a:solidFill>
                  <a:srgbClr val="FF0000"/>
                </a:solidFill>
              </a:rPr>
              <a:t>ينطوي هذا المفهوم على اعتبار ان التدريس </a:t>
            </a:r>
            <a:r>
              <a:rPr lang="ar-IQ" sz="2400" b="1" dirty="0" err="1">
                <a:solidFill>
                  <a:srgbClr val="FF0000"/>
                </a:solidFill>
              </a:rPr>
              <a:t>ابعاد</a:t>
            </a:r>
            <a:r>
              <a:rPr lang="ar-IQ" sz="2400" b="1" dirty="0">
                <a:solidFill>
                  <a:srgbClr val="FF0000"/>
                </a:solidFill>
              </a:rPr>
              <a:t> أربعة لا تنفصل عن بعضها وهناك علاقة تفاعل متبادل تضل قائمة بين هذه </a:t>
            </a:r>
            <a:r>
              <a:rPr lang="ar-IQ" sz="2400" b="1" dirty="0" err="1">
                <a:solidFill>
                  <a:srgbClr val="FF0000"/>
                </a:solidFill>
              </a:rPr>
              <a:t>الابعاد</a:t>
            </a:r>
            <a:r>
              <a:rPr lang="ar-IQ" sz="2400" b="1" dirty="0">
                <a:solidFill>
                  <a:srgbClr val="FF0000"/>
                </a:solidFill>
              </a:rPr>
              <a:t> على نحو ما هو موضح بالشكل </a:t>
            </a:r>
          </a:p>
        </p:txBody>
      </p:sp>
      <p:pic>
        <p:nvPicPr>
          <p:cNvPr id="4" name="صورة 3"/>
          <p:cNvPicPr>
            <a:picLocks noChangeAspect="1"/>
          </p:cNvPicPr>
          <p:nvPr/>
        </p:nvPicPr>
        <p:blipFill>
          <a:blip r:embed="rId3"/>
          <a:stretch>
            <a:fillRect/>
          </a:stretch>
        </p:blipFill>
        <p:spPr>
          <a:xfrm>
            <a:off x="141249" y="3286783"/>
            <a:ext cx="11909502" cy="3586766"/>
          </a:xfrm>
          <a:prstGeom prst="rect">
            <a:avLst/>
          </a:prstGeom>
        </p:spPr>
      </p:pic>
    </p:spTree>
    <p:extLst>
      <p:ext uri="{BB962C8B-B14F-4D97-AF65-F5344CB8AC3E}">
        <p14:creationId xmlns:p14="http://schemas.microsoft.com/office/powerpoint/2010/main" xmlns="" val="414163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574"/>
            <a:ext cx="12192000" cy="6886574"/>
          </a:xfrm>
          <a:prstGeom prst="rect">
            <a:avLst/>
          </a:prstGeom>
        </p:spPr>
      </p:pic>
      <p:sp>
        <p:nvSpPr>
          <p:cNvPr id="5" name="مخطط انسيابي: معالجة متعاقبة 4"/>
          <p:cNvSpPr/>
          <p:nvPr/>
        </p:nvSpPr>
        <p:spPr>
          <a:xfrm>
            <a:off x="0" y="0"/>
            <a:ext cx="5628067" cy="73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solidFill>
                  <a:srgbClr val="FFFF00"/>
                </a:solidFill>
              </a:rPr>
              <a:t> مهارات التدريس</a:t>
            </a:r>
            <a:endParaRPr lang="ar-IQ" sz="2800" b="1" dirty="0">
              <a:solidFill>
                <a:srgbClr val="FFFF00"/>
              </a:solidFill>
            </a:endParaRPr>
          </a:p>
        </p:txBody>
      </p:sp>
      <p:sp>
        <p:nvSpPr>
          <p:cNvPr id="6" name="مخطط انسيابي: تحضير 5"/>
          <p:cNvSpPr/>
          <p:nvPr/>
        </p:nvSpPr>
        <p:spPr>
          <a:xfrm>
            <a:off x="257577" y="991673"/>
            <a:ext cx="11655381" cy="539624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3200" b="1" dirty="0"/>
              <a:t>	</a:t>
            </a:r>
            <a:r>
              <a:rPr lang="ar-IQ" sz="3200" b="1" dirty="0">
                <a:solidFill>
                  <a:srgbClr val="FFFF00"/>
                </a:solidFill>
              </a:rPr>
              <a:t>مهارة التهيئة الذهنية </a:t>
            </a:r>
            <a:r>
              <a:rPr lang="ar-IQ" sz="3200" b="1" dirty="0">
                <a:solidFill>
                  <a:srgbClr val="FF0000"/>
                </a:solidFill>
              </a:rPr>
              <a:t>: وهي تهيئة </a:t>
            </a:r>
            <a:r>
              <a:rPr lang="ar-IQ" sz="3200" b="1" dirty="0" err="1">
                <a:solidFill>
                  <a:srgbClr val="FF0000"/>
                </a:solidFill>
              </a:rPr>
              <a:t>اذهان</a:t>
            </a:r>
            <a:r>
              <a:rPr lang="ar-IQ" sz="3200" b="1" dirty="0">
                <a:solidFill>
                  <a:srgbClr val="FF0000"/>
                </a:solidFill>
              </a:rPr>
              <a:t> المعلمين لتقبل الدرس بالأثارة والتشويق من خلال عرض الوسائل التعليمية </a:t>
            </a:r>
            <a:r>
              <a:rPr lang="ar-IQ" sz="3200" b="1" dirty="0" err="1">
                <a:solidFill>
                  <a:srgbClr val="FF0000"/>
                </a:solidFill>
              </a:rPr>
              <a:t>او</a:t>
            </a:r>
            <a:r>
              <a:rPr lang="ar-IQ" sz="3200" b="1" dirty="0">
                <a:solidFill>
                  <a:srgbClr val="FF0000"/>
                </a:solidFill>
              </a:rPr>
              <a:t> طرح </a:t>
            </a:r>
            <a:r>
              <a:rPr lang="ar-IQ" sz="3200" b="1" dirty="0" err="1">
                <a:solidFill>
                  <a:srgbClr val="FF0000"/>
                </a:solidFill>
              </a:rPr>
              <a:t>امثلة</a:t>
            </a:r>
            <a:r>
              <a:rPr lang="ar-IQ" sz="3200" b="1" dirty="0">
                <a:solidFill>
                  <a:srgbClr val="FF0000"/>
                </a:solidFill>
              </a:rPr>
              <a:t> من البيئة المحيطة</a:t>
            </a:r>
          </a:p>
          <a:p>
            <a:pPr algn="just" rtl="1"/>
            <a:r>
              <a:rPr lang="ar-IQ" sz="3200" b="1" dirty="0"/>
              <a:t>	</a:t>
            </a:r>
            <a:r>
              <a:rPr lang="ar-IQ" sz="3200" b="1" dirty="0">
                <a:solidFill>
                  <a:srgbClr val="FFFF00"/>
                </a:solidFill>
              </a:rPr>
              <a:t>التنويع بالمثيرات : </a:t>
            </a:r>
            <a:r>
              <a:rPr lang="ar-IQ" sz="3200" b="1" dirty="0">
                <a:solidFill>
                  <a:srgbClr val="FF0000"/>
                </a:solidFill>
              </a:rPr>
              <a:t>من خلال </a:t>
            </a:r>
            <a:r>
              <a:rPr lang="ar-IQ" sz="3200" b="1" dirty="0" err="1">
                <a:solidFill>
                  <a:srgbClr val="FF0000"/>
                </a:solidFill>
              </a:rPr>
              <a:t>ايماءات</a:t>
            </a:r>
            <a:r>
              <a:rPr lang="ar-IQ" sz="3200" b="1" dirty="0">
                <a:solidFill>
                  <a:srgbClr val="FF0000"/>
                </a:solidFill>
              </a:rPr>
              <a:t> الرأس وحركة اليدين وتعبيرات الجسم بالموافقة </a:t>
            </a:r>
            <a:r>
              <a:rPr lang="ar-IQ" sz="3200" b="1" dirty="0" err="1">
                <a:solidFill>
                  <a:srgbClr val="FF0000"/>
                </a:solidFill>
              </a:rPr>
              <a:t>او</a:t>
            </a:r>
            <a:r>
              <a:rPr lang="ar-IQ" sz="3200" b="1" dirty="0">
                <a:solidFill>
                  <a:srgbClr val="FF0000"/>
                </a:solidFill>
              </a:rPr>
              <a:t> العكيس ويجب التحرك في الصف واستعمال تعبيرات لفظية وتجنب الممارسات التي تبعث الملل مثل الوقوف الثابت والصوت الرتيب </a:t>
            </a:r>
          </a:p>
        </p:txBody>
      </p:sp>
    </p:spTree>
    <p:extLst>
      <p:ext uri="{BB962C8B-B14F-4D97-AF65-F5344CB8AC3E}">
        <p14:creationId xmlns:p14="http://schemas.microsoft.com/office/powerpoint/2010/main" xmlns="" val="15892481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574"/>
            <a:ext cx="12192000" cy="6886574"/>
          </a:xfrm>
          <a:prstGeom prst="rect">
            <a:avLst/>
          </a:prstGeom>
        </p:spPr>
      </p:pic>
      <p:sp>
        <p:nvSpPr>
          <p:cNvPr id="3" name="مخطط انسيابي: معالجة متعاقبة 2"/>
          <p:cNvSpPr/>
          <p:nvPr/>
        </p:nvSpPr>
        <p:spPr>
          <a:xfrm>
            <a:off x="283334" y="257577"/>
            <a:ext cx="11307651" cy="57182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200" b="1" dirty="0">
                <a:solidFill>
                  <a:srgbClr val="FFFF00"/>
                </a:solidFill>
              </a:rPr>
              <a:t>الفرق بين التعليم والتدريس </a:t>
            </a:r>
          </a:p>
          <a:p>
            <a:pPr algn="just" rtl="1"/>
            <a:r>
              <a:rPr lang="ar-IQ" sz="2400" b="1" dirty="0">
                <a:solidFill>
                  <a:srgbClr val="FF0000"/>
                </a:solidFill>
              </a:rPr>
              <a:t>	التعليم اعم واشمل من التدريس من حيث كونه مقصودا </a:t>
            </a:r>
            <a:r>
              <a:rPr lang="ar-IQ" sz="2400" b="1" dirty="0" err="1">
                <a:solidFill>
                  <a:srgbClr val="FF0000"/>
                </a:solidFill>
              </a:rPr>
              <a:t>او</a:t>
            </a:r>
            <a:r>
              <a:rPr lang="ar-IQ" sz="2400" b="1" dirty="0">
                <a:solidFill>
                  <a:srgbClr val="FF0000"/>
                </a:solidFill>
              </a:rPr>
              <a:t> غير مقصود وقد يقوم بالتعليم المعلم </a:t>
            </a:r>
            <a:r>
              <a:rPr lang="ar-IQ" sz="2400" b="1" dirty="0" err="1">
                <a:solidFill>
                  <a:srgbClr val="FF0000"/>
                </a:solidFill>
              </a:rPr>
              <a:t>او</a:t>
            </a:r>
            <a:r>
              <a:rPr lang="ar-IQ" sz="2400" b="1" dirty="0">
                <a:solidFill>
                  <a:srgbClr val="FF0000"/>
                </a:solidFill>
              </a:rPr>
              <a:t> غير المعلم  بقصد مساعدة المتعلم على التعلم واكتساب الخبرات ويتم في المدرسة </a:t>
            </a:r>
            <a:r>
              <a:rPr lang="ar-IQ" sz="2400" b="1" dirty="0" err="1">
                <a:solidFill>
                  <a:srgbClr val="FF0000"/>
                </a:solidFill>
              </a:rPr>
              <a:t>او</a:t>
            </a:r>
            <a:r>
              <a:rPr lang="ar-IQ" sz="2400" b="1" dirty="0">
                <a:solidFill>
                  <a:srgbClr val="FF0000"/>
                </a:solidFill>
              </a:rPr>
              <a:t> غير المدرسة من خلاله </a:t>
            </a:r>
            <a:r>
              <a:rPr lang="ar-IQ" sz="2400" b="1" dirty="0" err="1">
                <a:solidFill>
                  <a:srgbClr val="FF0000"/>
                </a:solidFill>
              </a:rPr>
              <a:t>اهداف</a:t>
            </a:r>
            <a:r>
              <a:rPr lang="ar-IQ" sz="2400" b="1" dirty="0">
                <a:solidFill>
                  <a:srgbClr val="FF0000"/>
                </a:solidFill>
              </a:rPr>
              <a:t> محددة </a:t>
            </a:r>
            <a:r>
              <a:rPr lang="ar-IQ" sz="2400" b="1" dirty="0" err="1">
                <a:solidFill>
                  <a:srgbClr val="FF0000"/>
                </a:solidFill>
              </a:rPr>
              <a:t>او</a:t>
            </a:r>
            <a:r>
              <a:rPr lang="ar-IQ" sz="2400" b="1" dirty="0">
                <a:solidFill>
                  <a:srgbClr val="FF0000"/>
                </a:solidFill>
              </a:rPr>
              <a:t> غير محددة </a:t>
            </a:r>
          </a:p>
          <a:p>
            <a:pPr algn="just" rtl="1"/>
            <a:r>
              <a:rPr lang="ar-IQ" sz="2400" b="1" dirty="0">
                <a:solidFill>
                  <a:srgbClr val="FF0000"/>
                </a:solidFill>
              </a:rPr>
              <a:t>	التعليم </a:t>
            </a:r>
            <a:r>
              <a:rPr lang="ar-IQ" sz="2400" b="1" dirty="0" err="1">
                <a:solidFill>
                  <a:srgbClr val="FF0000"/>
                </a:solidFill>
              </a:rPr>
              <a:t>اوسع</a:t>
            </a:r>
            <a:r>
              <a:rPr lang="ar-IQ" sz="2400" b="1" dirty="0">
                <a:solidFill>
                  <a:srgbClr val="FF0000"/>
                </a:solidFill>
              </a:rPr>
              <a:t> من حيث الدلالة من التدريس التعليم يتماشى مع المعارف والقيم والمهارات ولكن التدريس لا يتماشى </a:t>
            </a:r>
            <a:r>
              <a:rPr lang="ar-IQ" sz="2400" b="1" dirty="0" err="1">
                <a:solidFill>
                  <a:srgbClr val="FF0000"/>
                </a:solidFill>
              </a:rPr>
              <a:t>الا</a:t>
            </a:r>
            <a:r>
              <a:rPr lang="ar-IQ" sz="2400" b="1" dirty="0">
                <a:solidFill>
                  <a:srgbClr val="FF0000"/>
                </a:solidFill>
              </a:rPr>
              <a:t> مع المعارف فقط </a:t>
            </a:r>
          </a:p>
          <a:p>
            <a:pPr algn="just" rtl="1"/>
            <a:r>
              <a:rPr lang="ar-IQ" sz="2400" b="1" dirty="0">
                <a:solidFill>
                  <a:srgbClr val="FF0000"/>
                </a:solidFill>
              </a:rPr>
              <a:t>	التدريس يشير </a:t>
            </a:r>
            <a:r>
              <a:rPr lang="ar-IQ" sz="2400" b="1" dirty="0" err="1">
                <a:solidFill>
                  <a:srgbClr val="FF0000"/>
                </a:solidFill>
              </a:rPr>
              <a:t>الى</a:t>
            </a:r>
            <a:r>
              <a:rPr lang="ar-IQ" sz="2400" b="1" dirty="0">
                <a:solidFill>
                  <a:srgbClr val="FF0000"/>
                </a:solidFill>
              </a:rPr>
              <a:t> نوع خاص من طرق التعليم وهو مخطط ومقصود </a:t>
            </a:r>
            <a:r>
              <a:rPr lang="ar-IQ" sz="2400" b="1" dirty="0" err="1">
                <a:solidFill>
                  <a:srgbClr val="FF0000"/>
                </a:solidFill>
              </a:rPr>
              <a:t>لاياتي</a:t>
            </a:r>
            <a:r>
              <a:rPr lang="ar-IQ" sz="2400" b="1" dirty="0">
                <a:solidFill>
                  <a:srgbClr val="FF0000"/>
                </a:solidFill>
              </a:rPr>
              <a:t> من غير </a:t>
            </a:r>
            <a:r>
              <a:rPr lang="ar-IQ" sz="2400" b="1" dirty="0" smtClean="0">
                <a:solidFill>
                  <a:srgbClr val="FF0000"/>
                </a:solidFill>
              </a:rPr>
              <a:t>قصد</a:t>
            </a:r>
          </a:p>
          <a:p>
            <a:pPr algn="just" rtl="1"/>
            <a:r>
              <a:rPr lang="ar-IQ" sz="2400" b="1" dirty="0" smtClean="0">
                <a:solidFill>
                  <a:srgbClr val="FF0000"/>
                </a:solidFill>
              </a:rPr>
              <a:t> </a:t>
            </a:r>
            <a:r>
              <a:rPr lang="ar-IQ" sz="2400" b="1" dirty="0">
                <a:solidFill>
                  <a:srgbClr val="FF0000"/>
                </a:solidFill>
              </a:rPr>
              <a:t>	التدريس يحدد  بدقة السلوك الذي يرغب في تعليمه للمتعلم ويحدد شروط البيئة التعليمية التي تتحقق فيها </a:t>
            </a:r>
            <a:r>
              <a:rPr lang="ar-IQ" sz="2400" b="1" dirty="0" err="1">
                <a:solidFill>
                  <a:srgbClr val="FF0000"/>
                </a:solidFill>
              </a:rPr>
              <a:t>الاهداف</a:t>
            </a:r>
            <a:r>
              <a:rPr lang="ar-IQ" sz="2400" b="1" dirty="0">
                <a:solidFill>
                  <a:srgbClr val="FF0000"/>
                </a:solidFill>
              </a:rPr>
              <a:t>  </a:t>
            </a:r>
          </a:p>
          <a:p>
            <a:pPr algn="just" rtl="1"/>
            <a:r>
              <a:rPr lang="ar-IQ" sz="2400" b="1" dirty="0">
                <a:solidFill>
                  <a:srgbClr val="FF0000"/>
                </a:solidFill>
              </a:rPr>
              <a:t>	الهدف من التدريس هو دعم عملية التعليم </a:t>
            </a:r>
            <a:r>
              <a:rPr lang="ar-IQ" sz="2400" b="1" dirty="0" err="1">
                <a:solidFill>
                  <a:srgbClr val="FF0000"/>
                </a:solidFill>
              </a:rPr>
              <a:t>اذ</a:t>
            </a:r>
            <a:r>
              <a:rPr lang="ar-IQ" sz="2400" b="1" dirty="0">
                <a:solidFill>
                  <a:srgbClr val="FF0000"/>
                </a:solidFill>
              </a:rPr>
              <a:t> ينبغي ان تتضمن </a:t>
            </a:r>
            <a:r>
              <a:rPr lang="ar-IQ" sz="2400" b="1" dirty="0" err="1">
                <a:solidFill>
                  <a:srgbClr val="FF0000"/>
                </a:solidFill>
              </a:rPr>
              <a:t>احداث</a:t>
            </a:r>
            <a:r>
              <a:rPr lang="ar-IQ" sz="2400" b="1" dirty="0">
                <a:solidFill>
                  <a:srgbClr val="FF0000"/>
                </a:solidFill>
              </a:rPr>
              <a:t> التدريس علاقة مناسبة عما يحدث داخل المتعلم </a:t>
            </a:r>
          </a:p>
          <a:p>
            <a:pPr algn="just" rtl="1"/>
            <a:endParaRPr lang="ar-IQ" sz="2400" b="1" dirty="0"/>
          </a:p>
        </p:txBody>
      </p:sp>
    </p:spTree>
    <p:extLst>
      <p:ext uri="{BB962C8B-B14F-4D97-AF65-F5344CB8AC3E}">
        <p14:creationId xmlns:p14="http://schemas.microsoft.com/office/powerpoint/2010/main" xmlns="" val="23026438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صورة 4"/>
          <p:cNvPicPr>
            <a:picLocks noChangeAspect="1"/>
          </p:cNvPicPr>
          <p:nvPr/>
        </p:nvPicPr>
        <p:blipFill>
          <a:blip r:embed="rId3"/>
          <a:stretch>
            <a:fillRect/>
          </a:stretch>
        </p:blipFill>
        <p:spPr>
          <a:xfrm>
            <a:off x="270456" y="309094"/>
            <a:ext cx="11578107" cy="6439436"/>
          </a:xfrm>
          <a:prstGeom prst="rect">
            <a:avLst/>
          </a:prstGeom>
        </p:spPr>
      </p:pic>
    </p:spTree>
    <p:extLst>
      <p:ext uri="{BB962C8B-B14F-4D97-AF65-F5344CB8AC3E}">
        <p14:creationId xmlns:p14="http://schemas.microsoft.com/office/powerpoint/2010/main" xmlns="" val="72146747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574"/>
            <a:ext cx="12192000" cy="6886574"/>
          </a:xfrm>
          <a:prstGeom prst="rect">
            <a:avLst/>
          </a:prstGeom>
        </p:spPr>
      </p:pic>
      <p:sp>
        <p:nvSpPr>
          <p:cNvPr id="3" name="مخطط انسيابي: معالجة متعاقبة 2"/>
          <p:cNvSpPr/>
          <p:nvPr/>
        </p:nvSpPr>
        <p:spPr>
          <a:xfrm>
            <a:off x="579549" y="425003"/>
            <a:ext cx="11178862" cy="615610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3200" b="1" dirty="0" err="1">
                <a:solidFill>
                  <a:srgbClr val="FFFF00"/>
                </a:solidFill>
              </a:rPr>
              <a:t>الابداع</a:t>
            </a:r>
            <a:r>
              <a:rPr lang="ar-IQ" sz="3200" b="1" dirty="0">
                <a:solidFill>
                  <a:srgbClr val="FFFF00"/>
                </a:solidFill>
              </a:rPr>
              <a:t> في عملية التعليم والتدريس يتضح من خلال </a:t>
            </a:r>
          </a:p>
          <a:p>
            <a:pPr algn="just" rtl="1"/>
            <a:r>
              <a:rPr lang="ar-IQ" sz="2800" b="1" dirty="0">
                <a:solidFill>
                  <a:srgbClr val="FF0000"/>
                </a:solidFill>
              </a:rPr>
              <a:t>•	تهيئة الأجواء التي تسهم في خلق الرياضي المبدع</a:t>
            </a:r>
          </a:p>
          <a:p>
            <a:pPr algn="just" rtl="1"/>
            <a:r>
              <a:rPr lang="ar-IQ" sz="2800" b="1" dirty="0">
                <a:solidFill>
                  <a:srgbClr val="FF0000"/>
                </a:solidFill>
              </a:rPr>
              <a:t>•	طرق وأساليب تدريبية جديدة وليست تقليدية </a:t>
            </a:r>
          </a:p>
          <a:p>
            <a:pPr algn="just" rtl="1"/>
            <a:r>
              <a:rPr lang="ar-IQ" sz="2800" b="1" dirty="0">
                <a:solidFill>
                  <a:srgbClr val="FF0000"/>
                </a:solidFill>
              </a:rPr>
              <a:t>•	توفير المناهج الدراسية المقررة الحديثة </a:t>
            </a:r>
          </a:p>
          <a:p>
            <a:pPr algn="just" rtl="1"/>
            <a:r>
              <a:rPr lang="ar-IQ" sz="2800" b="1" dirty="0">
                <a:solidFill>
                  <a:srgbClr val="FF0000"/>
                </a:solidFill>
              </a:rPr>
              <a:t>•	المعلم المبدع الذي تكون لديه المهارة العالية في تحويل الأفكار التي لها علاقة بالأبداع </a:t>
            </a:r>
            <a:r>
              <a:rPr lang="ar-IQ" sz="2800" b="1" dirty="0" err="1">
                <a:solidFill>
                  <a:srgbClr val="FF0000"/>
                </a:solidFill>
              </a:rPr>
              <a:t>الى</a:t>
            </a:r>
            <a:r>
              <a:rPr lang="ar-IQ" sz="2800" b="1" dirty="0">
                <a:solidFill>
                  <a:srgbClr val="FF0000"/>
                </a:solidFill>
              </a:rPr>
              <a:t> سلوك وثقافة </a:t>
            </a:r>
          </a:p>
          <a:p>
            <a:pPr algn="just" rtl="1"/>
            <a:r>
              <a:rPr lang="ar-IQ" sz="2800" b="1" dirty="0">
                <a:solidFill>
                  <a:srgbClr val="FF0000"/>
                </a:solidFill>
              </a:rPr>
              <a:t>•	تشجيعه على المحاولة تلو الأخرى للوصول </a:t>
            </a:r>
            <a:r>
              <a:rPr lang="ar-IQ" sz="2800" b="1" dirty="0" err="1">
                <a:solidFill>
                  <a:srgbClr val="FF0000"/>
                </a:solidFill>
              </a:rPr>
              <a:t>الى</a:t>
            </a:r>
            <a:r>
              <a:rPr lang="ar-IQ" sz="2800" b="1" dirty="0">
                <a:solidFill>
                  <a:srgbClr val="FF0000"/>
                </a:solidFill>
              </a:rPr>
              <a:t> الأداء المتقن </a:t>
            </a:r>
          </a:p>
          <a:p>
            <a:pPr algn="just" rtl="1"/>
            <a:r>
              <a:rPr lang="ar-IQ" sz="2800" b="1" dirty="0">
                <a:solidFill>
                  <a:srgbClr val="FF0000"/>
                </a:solidFill>
              </a:rPr>
              <a:t>•	تحفيز الرياضي المتعلم وتشجيعه عند أدائه للمهارة بصورة متميزة</a:t>
            </a:r>
          </a:p>
          <a:p>
            <a:pPr algn="just" rtl="1"/>
            <a:r>
              <a:rPr lang="ar-IQ" sz="2800" b="1" dirty="0">
                <a:solidFill>
                  <a:srgbClr val="FF0000"/>
                </a:solidFill>
              </a:rPr>
              <a:t>•	إعطائه مجال أوسع من الحرية في التحرك والأداء </a:t>
            </a:r>
          </a:p>
          <a:p>
            <a:pPr algn="just" rtl="1"/>
            <a:r>
              <a:rPr lang="ar-IQ" sz="2800" b="1" dirty="0">
                <a:solidFill>
                  <a:srgbClr val="FF0000"/>
                </a:solidFill>
              </a:rPr>
              <a:t>•	تعويد المتعلمين على تقبل الخطأ ومواجه الإخفاق والتكرار للمحاولات وبث الثقة فيهم </a:t>
            </a:r>
          </a:p>
        </p:txBody>
      </p:sp>
    </p:spTree>
    <p:extLst>
      <p:ext uri="{BB962C8B-B14F-4D97-AF65-F5344CB8AC3E}">
        <p14:creationId xmlns:p14="http://schemas.microsoft.com/office/powerpoint/2010/main" xmlns="" val="20129900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3587" cy="6858000"/>
          </a:xfrm>
          <a:prstGeom prst="rect">
            <a:avLst/>
          </a:prstGeom>
        </p:spPr>
      </p:pic>
      <p:sp>
        <p:nvSpPr>
          <p:cNvPr id="5" name="مستطيل مستدير الزوايا 4"/>
          <p:cNvSpPr/>
          <p:nvPr/>
        </p:nvSpPr>
        <p:spPr>
          <a:xfrm>
            <a:off x="0" y="0"/>
            <a:ext cx="12193587" cy="3387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solidFill>
                  <a:srgbClr val="FFFF00"/>
                </a:solidFill>
              </a:rPr>
              <a:t>مفهوم </a:t>
            </a:r>
            <a:r>
              <a:rPr lang="ar-IQ" sz="3200" b="1" dirty="0" err="1">
                <a:solidFill>
                  <a:srgbClr val="FFFF00"/>
                </a:solidFill>
              </a:rPr>
              <a:t>الابداع</a:t>
            </a:r>
            <a:r>
              <a:rPr lang="ar-IQ" sz="3200" b="1" dirty="0">
                <a:solidFill>
                  <a:srgbClr val="FFFF00"/>
                </a:solidFill>
              </a:rPr>
              <a:t> </a:t>
            </a:r>
          </a:p>
          <a:p>
            <a:pPr algn="ctr"/>
            <a:r>
              <a:rPr lang="ar-IQ" sz="2400" b="1" dirty="0" err="1">
                <a:solidFill>
                  <a:srgbClr val="FFFF00"/>
                </a:solidFill>
              </a:rPr>
              <a:t>الابداع</a:t>
            </a:r>
            <a:r>
              <a:rPr lang="ar-IQ" sz="2400" b="1" dirty="0">
                <a:solidFill>
                  <a:srgbClr val="FFFF00"/>
                </a:solidFill>
              </a:rPr>
              <a:t> لغة : </a:t>
            </a:r>
            <a:r>
              <a:rPr lang="ar-IQ" sz="2400" b="1" dirty="0">
                <a:solidFill>
                  <a:srgbClr val="C00000"/>
                </a:solidFill>
              </a:rPr>
              <a:t>يعني بدع الشيء </a:t>
            </a:r>
            <a:r>
              <a:rPr lang="ar-IQ" sz="2400" b="1" dirty="0" err="1">
                <a:solidFill>
                  <a:srgbClr val="C00000"/>
                </a:solidFill>
              </a:rPr>
              <a:t>او</a:t>
            </a:r>
            <a:r>
              <a:rPr lang="ar-IQ" sz="2400" b="1" dirty="0">
                <a:solidFill>
                  <a:srgbClr val="C00000"/>
                </a:solidFill>
              </a:rPr>
              <a:t> ابتدعه,  وقد يستخدم </a:t>
            </a:r>
            <a:r>
              <a:rPr lang="ar-IQ" sz="2400" b="1" dirty="0" err="1">
                <a:solidFill>
                  <a:srgbClr val="C00000"/>
                </a:solidFill>
              </a:rPr>
              <a:t>الابداع</a:t>
            </a:r>
            <a:r>
              <a:rPr lang="ar-IQ" sz="2400" b="1" dirty="0">
                <a:solidFill>
                  <a:srgbClr val="C00000"/>
                </a:solidFill>
              </a:rPr>
              <a:t> كمصطلح قريناً للابتكار </a:t>
            </a:r>
            <a:r>
              <a:rPr lang="ar-IQ" sz="2400" b="1" dirty="0" err="1">
                <a:solidFill>
                  <a:srgbClr val="C00000"/>
                </a:solidFill>
              </a:rPr>
              <a:t>او</a:t>
            </a:r>
            <a:r>
              <a:rPr lang="ar-IQ" sz="2400" b="1" dirty="0">
                <a:solidFill>
                  <a:srgbClr val="C00000"/>
                </a:solidFill>
              </a:rPr>
              <a:t> استخدام شيء جديد في فكرة </a:t>
            </a:r>
            <a:r>
              <a:rPr lang="ar-IQ" sz="2400" b="1" dirty="0" err="1">
                <a:solidFill>
                  <a:srgbClr val="C00000"/>
                </a:solidFill>
              </a:rPr>
              <a:t>او</a:t>
            </a:r>
            <a:r>
              <a:rPr lang="ar-IQ" sz="2400" b="1" dirty="0">
                <a:solidFill>
                  <a:srgbClr val="C00000"/>
                </a:solidFill>
              </a:rPr>
              <a:t> </a:t>
            </a:r>
            <a:r>
              <a:rPr lang="ar-IQ" sz="2400" b="1" dirty="0" err="1">
                <a:solidFill>
                  <a:srgbClr val="C00000"/>
                </a:solidFill>
              </a:rPr>
              <a:t>اسلوبه</a:t>
            </a:r>
            <a:r>
              <a:rPr lang="ar-IQ" sz="2400" b="1" dirty="0">
                <a:solidFill>
                  <a:srgbClr val="C00000"/>
                </a:solidFill>
              </a:rPr>
              <a:t> </a:t>
            </a:r>
            <a:r>
              <a:rPr lang="ar-IQ" sz="2400" b="1" dirty="0" err="1">
                <a:solidFill>
                  <a:srgbClr val="C00000"/>
                </a:solidFill>
              </a:rPr>
              <a:t>او</a:t>
            </a:r>
            <a:r>
              <a:rPr lang="ar-IQ" sz="2400" b="1" dirty="0">
                <a:solidFill>
                  <a:srgbClr val="C00000"/>
                </a:solidFill>
              </a:rPr>
              <a:t> نظريته وقد يعني الاختراعات </a:t>
            </a:r>
            <a:r>
              <a:rPr lang="ar-IQ" sz="2400" b="1" dirty="0" err="1">
                <a:solidFill>
                  <a:srgbClr val="C00000"/>
                </a:solidFill>
              </a:rPr>
              <a:t>او</a:t>
            </a:r>
            <a:r>
              <a:rPr lang="ar-IQ" sz="2400" b="1" dirty="0">
                <a:solidFill>
                  <a:srgbClr val="C00000"/>
                </a:solidFill>
              </a:rPr>
              <a:t> نهج جديد في </a:t>
            </a:r>
            <a:r>
              <a:rPr lang="ar-IQ" sz="2400" b="1" dirty="0" err="1">
                <a:solidFill>
                  <a:srgbClr val="C00000"/>
                </a:solidFill>
              </a:rPr>
              <a:t>انتاج</a:t>
            </a:r>
            <a:r>
              <a:rPr lang="ar-IQ" sz="2400" b="1" dirty="0">
                <a:solidFill>
                  <a:srgbClr val="C00000"/>
                </a:solidFill>
              </a:rPr>
              <a:t> سلعة </a:t>
            </a:r>
            <a:r>
              <a:rPr lang="ar-IQ" sz="2400" b="1" dirty="0" err="1">
                <a:solidFill>
                  <a:srgbClr val="C00000"/>
                </a:solidFill>
              </a:rPr>
              <a:t>او</a:t>
            </a:r>
            <a:r>
              <a:rPr lang="ar-IQ" sz="2400" b="1" dirty="0">
                <a:solidFill>
                  <a:srgbClr val="C00000"/>
                </a:solidFill>
              </a:rPr>
              <a:t> تقديم خدمة معينة </a:t>
            </a:r>
          </a:p>
          <a:p>
            <a:pPr algn="ctr"/>
            <a:r>
              <a:rPr lang="ar-IQ" sz="2400" b="1" dirty="0">
                <a:solidFill>
                  <a:srgbClr val="FFFF00"/>
                </a:solidFill>
              </a:rPr>
              <a:t>ومفهوم </a:t>
            </a:r>
            <a:r>
              <a:rPr lang="ar-IQ" sz="2400" b="1" dirty="0" err="1">
                <a:solidFill>
                  <a:srgbClr val="FFFF00"/>
                </a:solidFill>
              </a:rPr>
              <a:t>الابداع</a:t>
            </a:r>
            <a:r>
              <a:rPr lang="ar-IQ" sz="2400" b="1" dirty="0">
                <a:solidFill>
                  <a:srgbClr val="FFFF00"/>
                </a:solidFill>
              </a:rPr>
              <a:t> كمصطلح علمي يعني : </a:t>
            </a:r>
            <a:r>
              <a:rPr lang="ar-IQ" sz="2400" b="1" dirty="0">
                <a:solidFill>
                  <a:srgbClr val="C00000"/>
                </a:solidFill>
              </a:rPr>
              <a:t>عملية انبثاق </a:t>
            </a:r>
            <a:r>
              <a:rPr lang="ar-IQ" sz="2400" b="1" dirty="0" err="1">
                <a:solidFill>
                  <a:srgbClr val="C00000"/>
                </a:solidFill>
              </a:rPr>
              <a:t>او</a:t>
            </a:r>
            <a:r>
              <a:rPr lang="ar-IQ" sz="2400" b="1" dirty="0">
                <a:solidFill>
                  <a:srgbClr val="C00000"/>
                </a:solidFill>
              </a:rPr>
              <a:t> توليد علاقة جديدة بين الفرد من ناحية والظروف </a:t>
            </a:r>
            <a:r>
              <a:rPr lang="ar-IQ" sz="2400" b="1" dirty="0" err="1">
                <a:solidFill>
                  <a:srgbClr val="C00000"/>
                </a:solidFill>
              </a:rPr>
              <a:t>او</a:t>
            </a:r>
            <a:r>
              <a:rPr lang="ar-IQ" sz="2400" b="1" dirty="0">
                <a:solidFill>
                  <a:srgbClr val="C00000"/>
                </a:solidFill>
              </a:rPr>
              <a:t> المواقف وما فيها من </a:t>
            </a:r>
            <a:r>
              <a:rPr lang="ar-IQ" sz="2400" b="1" dirty="0" err="1">
                <a:solidFill>
                  <a:srgbClr val="C00000"/>
                </a:solidFill>
              </a:rPr>
              <a:t>اشياء</a:t>
            </a:r>
            <a:r>
              <a:rPr lang="ar-IQ" sz="2400" b="1" dirty="0">
                <a:solidFill>
                  <a:srgbClr val="C00000"/>
                </a:solidFill>
              </a:rPr>
              <a:t> </a:t>
            </a:r>
            <a:r>
              <a:rPr lang="ar-IQ" sz="2400" b="1" dirty="0" err="1">
                <a:solidFill>
                  <a:srgbClr val="C00000"/>
                </a:solidFill>
              </a:rPr>
              <a:t>واحداث</a:t>
            </a:r>
            <a:r>
              <a:rPr lang="ar-IQ" sz="2400" b="1" dirty="0">
                <a:solidFill>
                  <a:srgbClr val="C00000"/>
                </a:solidFill>
              </a:rPr>
              <a:t> </a:t>
            </a:r>
            <a:r>
              <a:rPr lang="ar-IQ" sz="2400" b="1" dirty="0" err="1">
                <a:solidFill>
                  <a:srgbClr val="C00000"/>
                </a:solidFill>
              </a:rPr>
              <a:t>واشخاص</a:t>
            </a:r>
            <a:r>
              <a:rPr lang="ar-IQ" sz="2400" b="1" dirty="0">
                <a:solidFill>
                  <a:srgbClr val="C00000"/>
                </a:solidFill>
              </a:rPr>
              <a:t> من ناحية </a:t>
            </a:r>
            <a:r>
              <a:rPr lang="ar-IQ" sz="2400" b="1" dirty="0" err="1">
                <a:solidFill>
                  <a:srgbClr val="C00000"/>
                </a:solidFill>
              </a:rPr>
              <a:t>اخرى</a:t>
            </a:r>
            <a:r>
              <a:rPr lang="ar-IQ" sz="2400" b="1" dirty="0">
                <a:solidFill>
                  <a:srgbClr val="C00000"/>
                </a:solidFill>
              </a:rPr>
              <a:t> . </a:t>
            </a:r>
          </a:p>
          <a:p>
            <a:pPr algn="ctr"/>
            <a:r>
              <a:rPr lang="ar-IQ" sz="2400" b="1" dirty="0">
                <a:solidFill>
                  <a:srgbClr val="C00000"/>
                </a:solidFill>
              </a:rPr>
              <a:t>وقد وصف كل من " برونز </a:t>
            </a:r>
            <a:r>
              <a:rPr lang="ar-IQ" sz="2400" b="1" dirty="0" err="1">
                <a:solidFill>
                  <a:srgbClr val="C00000"/>
                </a:solidFill>
              </a:rPr>
              <a:t>و"بيا</a:t>
            </a:r>
            <a:r>
              <a:rPr lang="ar-IQ" sz="2400" b="1" dirty="0">
                <a:solidFill>
                  <a:srgbClr val="C00000"/>
                </a:solidFill>
              </a:rPr>
              <a:t> جيه " ان </a:t>
            </a:r>
            <a:r>
              <a:rPr lang="ar-IQ" sz="2400" b="1" dirty="0" err="1">
                <a:solidFill>
                  <a:srgbClr val="C00000"/>
                </a:solidFill>
              </a:rPr>
              <a:t>الابداع</a:t>
            </a:r>
            <a:r>
              <a:rPr lang="ar-IQ" sz="2400" b="1" dirty="0">
                <a:solidFill>
                  <a:srgbClr val="C00000"/>
                </a:solidFill>
              </a:rPr>
              <a:t> لحظة </a:t>
            </a:r>
            <a:r>
              <a:rPr lang="ar-IQ" sz="2400" b="1" dirty="0" err="1">
                <a:solidFill>
                  <a:srgbClr val="C00000"/>
                </a:solidFill>
              </a:rPr>
              <a:t>اشراق</a:t>
            </a:r>
            <a:r>
              <a:rPr lang="ar-IQ" sz="2400" b="1" dirty="0">
                <a:solidFill>
                  <a:srgbClr val="C00000"/>
                </a:solidFill>
              </a:rPr>
              <a:t> واستبصار تحدث فجأة.</a:t>
            </a:r>
          </a:p>
        </p:txBody>
      </p:sp>
      <p:sp>
        <p:nvSpPr>
          <p:cNvPr id="6" name="مستطيل مستدير الزوايا 5"/>
          <p:cNvSpPr/>
          <p:nvPr/>
        </p:nvSpPr>
        <p:spPr>
          <a:xfrm>
            <a:off x="0" y="3387144"/>
            <a:ext cx="12192000" cy="3470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2800" b="1" dirty="0"/>
              <a:t>•	</a:t>
            </a:r>
            <a:r>
              <a:rPr lang="ar-IQ" sz="2800" b="1" dirty="0">
                <a:solidFill>
                  <a:srgbClr val="FF0000"/>
                </a:solidFill>
              </a:rPr>
              <a:t>وهو مزيج من القدرات والاستعدادات والخصائص الشخصية التي اذا ما وجدت بيئة مناسبة فأنه يمكن ان ترقى بالعمليات العقلية لتؤدي </a:t>
            </a:r>
            <a:r>
              <a:rPr lang="ar-IQ" sz="2800" b="1" dirty="0" err="1">
                <a:solidFill>
                  <a:srgbClr val="FF0000"/>
                </a:solidFill>
              </a:rPr>
              <a:t>الى</a:t>
            </a:r>
            <a:r>
              <a:rPr lang="ar-IQ" sz="2800" b="1" dirty="0">
                <a:solidFill>
                  <a:srgbClr val="FF0000"/>
                </a:solidFill>
              </a:rPr>
              <a:t> نتائج فريدة ومفيدة للفرد </a:t>
            </a:r>
          </a:p>
          <a:p>
            <a:pPr algn="just" rtl="1"/>
            <a:r>
              <a:rPr lang="ar-IQ" sz="2800" b="1" dirty="0">
                <a:solidFill>
                  <a:srgbClr val="FF0000"/>
                </a:solidFill>
              </a:rPr>
              <a:t>•	انه المقدرة على التنبؤ بالصعوبات والمشكلات </a:t>
            </a:r>
            <a:r>
              <a:rPr lang="ar-IQ" sz="2800" b="1" dirty="0" err="1">
                <a:solidFill>
                  <a:srgbClr val="FF0000"/>
                </a:solidFill>
              </a:rPr>
              <a:t>وايجاد</a:t>
            </a:r>
            <a:r>
              <a:rPr lang="ar-IQ" sz="2800" b="1" dirty="0">
                <a:solidFill>
                  <a:srgbClr val="FF0000"/>
                </a:solidFill>
              </a:rPr>
              <a:t> حلول مناسبة لها باستخدام </a:t>
            </a:r>
            <a:r>
              <a:rPr lang="ar-IQ" sz="2800" b="1" dirty="0" err="1">
                <a:solidFill>
                  <a:srgbClr val="FF0000"/>
                </a:solidFill>
              </a:rPr>
              <a:t>اساليب</a:t>
            </a:r>
            <a:r>
              <a:rPr lang="ar-IQ" sz="2800" b="1" dirty="0">
                <a:solidFill>
                  <a:srgbClr val="FF0000"/>
                </a:solidFill>
              </a:rPr>
              <a:t> علمية ترتكز على </a:t>
            </a:r>
            <a:r>
              <a:rPr lang="ar-IQ" sz="2800" b="1" dirty="0" err="1">
                <a:solidFill>
                  <a:srgbClr val="FF0000"/>
                </a:solidFill>
              </a:rPr>
              <a:t>افكار</a:t>
            </a:r>
            <a:r>
              <a:rPr lang="ar-IQ" sz="2800" b="1" dirty="0">
                <a:solidFill>
                  <a:srgbClr val="FF0000"/>
                </a:solidFill>
              </a:rPr>
              <a:t> عميقة واكتشافات جديدة . </a:t>
            </a:r>
          </a:p>
          <a:p>
            <a:pPr algn="just" rtl="1"/>
            <a:r>
              <a:rPr lang="ar-IQ" sz="2800" b="1" dirty="0">
                <a:solidFill>
                  <a:srgbClr val="FF0000"/>
                </a:solidFill>
              </a:rPr>
              <a:t>•	هو المبادرة التي يبديها الفرد بقدرته على الانشقاق من التسلسل العادي في التفكير </a:t>
            </a:r>
            <a:r>
              <a:rPr lang="ar-IQ" sz="2800" b="1" dirty="0" err="1">
                <a:solidFill>
                  <a:srgbClr val="FF0000"/>
                </a:solidFill>
              </a:rPr>
              <a:t>الى</a:t>
            </a:r>
            <a:r>
              <a:rPr lang="ar-IQ" sz="2800" b="1" dirty="0">
                <a:solidFill>
                  <a:srgbClr val="FF0000"/>
                </a:solidFill>
              </a:rPr>
              <a:t> المخالفة الكلية </a:t>
            </a:r>
            <a:r>
              <a:rPr lang="ar-IQ" sz="2800" b="1" dirty="0" err="1">
                <a:solidFill>
                  <a:srgbClr val="FF0000"/>
                </a:solidFill>
              </a:rPr>
              <a:t>الايجابية</a:t>
            </a:r>
            <a:r>
              <a:rPr lang="ar-IQ" sz="2800" b="1" dirty="0">
                <a:solidFill>
                  <a:srgbClr val="FF0000"/>
                </a:solidFill>
              </a:rPr>
              <a:t> </a:t>
            </a:r>
          </a:p>
        </p:txBody>
      </p:sp>
    </p:spTree>
    <p:extLst>
      <p:ext uri="{BB962C8B-B14F-4D97-AF65-F5344CB8AC3E}">
        <p14:creationId xmlns:p14="http://schemas.microsoft.com/office/powerpoint/2010/main" xmlns="" val="4764054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574"/>
            <a:ext cx="12192000" cy="6886574"/>
          </a:xfrm>
          <a:prstGeom prst="rect">
            <a:avLst/>
          </a:prstGeom>
        </p:spPr>
      </p:pic>
      <p:pic>
        <p:nvPicPr>
          <p:cNvPr id="4" name="صورة 3"/>
          <p:cNvPicPr>
            <a:picLocks noChangeAspect="1"/>
          </p:cNvPicPr>
          <p:nvPr/>
        </p:nvPicPr>
        <p:blipFill>
          <a:blip r:embed="rId3"/>
          <a:stretch>
            <a:fillRect/>
          </a:stretch>
        </p:blipFill>
        <p:spPr>
          <a:xfrm>
            <a:off x="386366" y="51249"/>
            <a:ext cx="11565228" cy="6680495"/>
          </a:xfrm>
          <a:prstGeom prst="rect">
            <a:avLst/>
          </a:prstGeom>
        </p:spPr>
      </p:pic>
    </p:spTree>
    <p:extLst>
      <p:ext uri="{BB962C8B-B14F-4D97-AF65-F5344CB8AC3E}">
        <p14:creationId xmlns:p14="http://schemas.microsoft.com/office/powerpoint/2010/main" xmlns="" val="277197875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2" name="صورة 1"/>
          <p:cNvPicPr>
            <a:picLocks noChangeAspect="1"/>
          </p:cNvPicPr>
          <p:nvPr/>
        </p:nvPicPr>
        <p:blipFill>
          <a:blip r:embed="rId3"/>
          <a:stretch>
            <a:fillRect/>
          </a:stretch>
        </p:blipFill>
        <p:spPr>
          <a:xfrm>
            <a:off x="145899" y="218941"/>
            <a:ext cx="11818573" cy="6251341"/>
          </a:xfrm>
          <a:prstGeom prst="rect">
            <a:avLst/>
          </a:prstGeom>
        </p:spPr>
      </p:pic>
    </p:spTree>
    <p:extLst>
      <p:ext uri="{BB962C8B-B14F-4D97-AF65-F5344CB8AC3E}">
        <p14:creationId xmlns:p14="http://schemas.microsoft.com/office/powerpoint/2010/main" xmlns="" val="161872810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مستطيل 1"/>
          <p:cNvSpPr/>
          <p:nvPr/>
        </p:nvSpPr>
        <p:spPr>
          <a:xfrm>
            <a:off x="103031" y="335846"/>
            <a:ext cx="11887199" cy="5693866"/>
          </a:xfrm>
          <a:prstGeom prst="rect">
            <a:avLst/>
          </a:prstGeom>
          <a:solidFill>
            <a:schemeClr val="bg2"/>
          </a:solidFill>
        </p:spPr>
        <p:txBody>
          <a:bodyPr wrap="square">
            <a:spAutoFit/>
          </a:bodyPr>
          <a:lstStyle/>
          <a:p>
            <a:pPr algn="just" rtl="1"/>
            <a:r>
              <a:rPr lang="ar-IQ" sz="2800" b="1" dirty="0">
                <a:solidFill>
                  <a:srgbClr val="FF0000"/>
                </a:solidFill>
              </a:rPr>
              <a:t>•	</a:t>
            </a:r>
            <a:r>
              <a:rPr lang="ar-IQ" sz="2800" b="1" dirty="0">
                <a:solidFill>
                  <a:srgbClr val="FFFF00"/>
                </a:solidFill>
              </a:rPr>
              <a:t>توجيه الأسئلة : </a:t>
            </a:r>
            <a:r>
              <a:rPr lang="ar-IQ" sz="2800" b="1" dirty="0">
                <a:solidFill>
                  <a:srgbClr val="FF0000"/>
                </a:solidFill>
              </a:rPr>
              <a:t>يطلب من المفحوص توليد اكبر عدد ممكن من الأسئلة حول مثير على شكل صورة وذلك لتحديد الموقف الذي تعبر عنه الصورة </a:t>
            </a:r>
          </a:p>
          <a:p>
            <a:pPr algn="just" rtl="1"/>
            <a:r>
              <a:rPr lang="ar-IQ" sz="2800" b="1" dirty="0">
                <a:solidFill>
                  <a:srgbClr val="FF0000"/>
                </a:solidFill>
              </a:rPr>
              <a:t>•	</a:t>
            </a:r>
            <a:r>
              <a:rPr lang="ar-IQ" sz="2800" b="1" dirty="0">
                <a:solidFill>
                  <a:srgbClr val="FFFF00"/>
                </a:solidFill>
              </a:rPr>
              <a:t>تخمين الأسباب : </a:t>
            </a:r>
            <a:r>
              <a:rPr lang="ar-IQ" sz="2800" b="1" dirty="0">
                <a:solidFill>
                  <a:srgbClr val="FF0000"/>
                </a:solidFill>
              </a:rPr>
              <a:t>وفيه يطلب من المفحوص كتابة كل الأسباب </a:t>
            </a:r>
            <a:r>
              <a:rPr lang="ar-IQ" sz="2800" b="1" dirty="0" err="1">
                <a:solidFill>
                  <a:srgbClr val="FF0000"/>
                </a:solidFill>
              </a:rPr>
              <a:t>او</a:t>
            </a:r>
            <a:r>
              <a:rPr lang="ar-IQ" sz="2800" b="1" dirty="0">
                <a:solidFill>
                  <a:srgbClr val="FF0000"/>
                </a:solidFill>
              </a:rPr>
              <a:t> المقدمات التي تفسر الموقف </a:t>
            </a:r>
            <a:r>
              <a:rPr lang="ar-IQ" sz="2800" b="1" dirty="0" err="1">
                <a:solidFill>
                  <a:srgbClr val="FF0000"/>
                </a:solidFill>
              </a:rPr>
              <a:t>او</a:t>
            </a:r>
            <a:r>
              <a:rPr lang="ar-IQ" sz="2800" b="1" dirty="0">
                <a:solidFill>
                  <a:srgbClr val="FF0000"/>
                </a:solidFill>
              </a:rPr>
              <a:t> الحادث الذي تعكسه الصورة </a:t>
            </a:r>
          </a:p>
          <a:p>
            <a:pPr algn="just" rtl="1"/>
            <a:r>
              <a:rPr lang="ar-IQ" sz="2800" b="1" dirty="0">
                <a:solidFill>
                  <a:srgbClr val="FF0000"/>
                </a:solidFill>
              </a:rPr>
              <a:t>•	</a:t>
            </a:r>
            <a:r>
              <a:rPr lang="ar-IQ" sz="2800" b="1" dirty="0">
                <a:solidFill>
                  <a:srgbClr val="FFFF00"/>
                </a:solidFill>
              </a:rPr>
              <a:t>تخمين النتائج : </a:t>
            </a:r>
            <a:r>
              <a:rPr lang="ar-IQ" sz="2800" b="1" dirty="0">
                <a:solidFill>
                  <a:srgbClr val="FF0000"/>
                </a:solidFill>
              </a:rPr>
              <a:t>يطلب من المفحوص كتابة كل ما يمكن ان يترتب على الموقف </a:t>
            </a:r>
            <a:r>
              <a:rPr lang="ar-IQ" sz="2800" b="1" dirty="0" err="1">
                <a:solidFill>
                  <a:srgbClr val="FF0000"/>
                </a:solidFill>
              </a:rPr>
              <a:t>او</a:t>
            </a:r>
            <a:r>
              <a:rPr lang="ar-IQ" sz="2800" b="1" dirty="0">
                <a:solidFill>
                  <a:srgbClr val="FF0000"/>
                </a:solidFill>
              </a:rPr>
              <a:t> الحادث الذي تمثله الصورة السابقة سواء </a:t>
            </a:r>
            <a:r>
              <a:rPr lang="ar-IQ" sz="2800" b="1" dirty="0" err="1">
                <a:solidFill>
                  <a:srgbClr val="FF0000"/>
                </a:solidFill>
              </a:rPr>
              <a:t>اكانت</a:t>
            </a:r>
            <a:r>
              <a:rPr lang="ar-IQ" sz="2800" b="1" dirty="0">
                <a:solidFill>
                  <a:srgbClr val="FF0000"/>
                </a:solidFill>
              </a:rPr>
              <a:t> المترتبات </a:t>
            </a:r>
            <a:r>
              <a:rPr lang="ar-IQ" sz="2800" b="1" dirty="0" err="1">
                <a:solidFill>
                  <a:srgbClr val="FF0000"/>
                </a:solidFill>
              </a:rPr>
              <a:t>او</a:t>
            </a:r>
            <a:r>
              <a:rPr lang="ar-IQ" sz="2800" b="1" dirty="0">
                <a:solidFill>
                  <a:srgbClr val="FF0000"/>
                </a:solidFill>
              </a:rPr>
              <a:t> النتائج المحتملة في المستقبل القريب </a:t>
            </a:r>
            <a:r>
              <a:rPr lang="ar-IQ" sz="2800" b="1" dirty="0" err="1">
                <a:solidFill>
                  <a:srgbClr val="FF0000"/>
                </a:solidFill>
              </a:rPr>
              <a:t>او</a:t>
            </a:r>
            <a:r>
              <a:rPr lang="ar-IQ" sz="2800" b="1" dirty="0">
                <a:solidFill>
                  <a:srgbClr val="FF0000"/>
                </a:solidFill>
              </a:rPr>
              <a:t> البعيد </a:t>
            </a:r>
          </a:p>
          <a:p>
            <a:pPr algn="just" rtl="1"/>
            <a:r>
              <a:rPr lang="ar-IQ" sz="2800" b="1" dirty="0">
                <a:solidFill>
                  <a:srgbClr val="FF0000"/>
                </a:solidFill>
              </a:rPr>
              <a:t>•	</a:t>
            </a:r>
            <a:r>
              <a:rPr lang="ar-IQ" sz="2800" b="1" dirty="0">
                <a:solidFill>
                  <a:srgbClr val="FFFF00"/>
                </a:solidFill>
              </a:rPr>
              <a:t>تحسين النتائج : </a:t>
            </a:r>
            <a:r>
              <a:rPr lang="ar-IQ" sz="2800" b="1" dirty="0">
                <a:solidFill>
                  <a:srgbClr val="FF0000"/>
                </a:solidFill>
              </a:rPr>
              <a:t>وفيه يطلب من المفحوص التفكير في جميع الطرق الذكية والغير عادية المثيرة لتير اللعبة التي تمثلها الصورة وكتابة قائمة التغيرات المقترحة في الصفحة الموجودة تحت الشكل </a:t>
            </a:r>
          </a:p>
          <a:p>
            <a:pPr algn="just" rtl="1"/>
            <a:r>
              <a:rPr lang="ar-IQ" sz="2800" b="1" dirty="0">
                <a:solidFill>
                  <a:srgbClr val="FF0000"/>
                </a:solidFill>
              </a:rPr>
              <a:t>•	</a:t>
            </a:r>
            <a:r>
              <a:rPr lang="ar-IQ" sz="2800" b="1" dirty="0">
                <a:solidFill>
                  <a:srgbClr val="FFFF00"/>
                </a:solidFill>
              </a:rPr>
              <a:t>الاستعمالات غير الشائعة : </a:t>
            </a:r>
            <a:r>
              <a:rPr lang="ar-IQ" sz="2800" b="1" dirty="0">
                <a:solidFill>
                  <a:srgbClr val="FF0000"/>
                </a:solidFill>
              </a:rPr>
              <a:t>وهنا يتطلب من المفحوص كتابة كل ما يستطيع ان يفكر فيه حول الاستعمالات غير الشائعة لعلب الصفيح الفارغة غير الشائع وان تكون </a:t>
            </a:r>
            <a:r>
              <a:rPr lang="ar-IQ" sz="2800" b="1" dirty="0" err="1">
                <a:solidFill>
                  <a:srgbClr val="FF0000"/>
                </a:solidFill>
              </a:rPr>
              <a:t>افكار</a:t>
            </a:r>
            <a:r>
              <a:rPr lang="ar-IQ" sz="2800" b="1" dirty="0">
                <a:solidFill>
                  <a:srgbClr val="FF0000"/>
                </a:solidFill>
              </a:rPr>
              <a:t> لاستخدامات جديدة غير مألوفة </a:t>
            </a:r>
          </a:p>
          <a:p>
            <a:pPr algn="just" rtl="1"/>
            <a:r>
              <a:rPr lang="ar-IQ" sz="2800" b="1" dirty="0">
                <a:solidFill>
                  <a:srgbClr val="FFFF00"/>
                </a:solidFill>
              </a:rPr>
              <a:t>افترض ان </a:t>
            </a:r>
            <a:r>
              <a:rPr lang="ar-IQ" sz="2800" b="1" dirty="0" err="1">
                <a:solidFill>
                  <a:srgbClr val="FFFF00"/>
                </a:solidFill>
              </a:rPr>
              <a:t>اتخيل</a:t>
            </a:r>
            <a:r>
              <a:rPr lang="ar-IQ" sz="2800" b="1" dirty="0">
                <a:solidFill>
                  <a:srgbClr val="FFFF00"/>
                </a:solidFill>
              </a:rPr>
              <a:t> : </a:t>
            </a:r>
            <a:r>
              <a:rPr lang="ar-IQ" sz="2800" b="1" dirty="0">
                <a:solidFill>
                  <a:srgbClr val="FF0000"/>
                </a:solidFill>
              </a:rPr>
              <a:t>وهنا يطلب من المفحوص بعد مشاهدة الموقف الموجود في الصورة والذي من غير الممكن حدوثه ولكن عليه ان يفترض حدوث مثل هكذا موقف وهذا الافتراض سيعطيه فرصة</a:t>
            </a:r>
          </a:p>
        </p:txBody>
      </p:sp>
    </p:spTree>
    <p:extLst>
      <p:ext uri="{BB962C8B-B14F-4D97-AF65-F5344CB8AC3E}">
        <p14:creationId xmlns:p14="http://schemas.microsoft.com/office/powerpoint/2010/main" xmlns="" val="39942990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صورة 3"/>
          <p:cNvPicPr>
            <a:picLocks noChangeAspect="1"/>
          </p:cNvPicPr>
          <p:nvPr/>
        </p:nvPicPr>
        <p:blipFill>
          <a:blip r:embed="rId3"/>
          <a:stretch>
            <a:fillRect/>
          </a:stretch>
        </p:blipFill>
        <p:spPr>
          <a:xfrm>
            <a:off x="0" y="35155"/>
            <a:ext cx="12192000" cy="6822845"/>
          </a:xfrm>
          <a:prstGeom prst="rect">
            <a:avLst/>
          </a:prstGeom>
        </p:spPr>
      </p:pic>
    </p:spTree>
    <p:extLst>
      <p:ext uri="{BB962C8B-B14F-4D97-AF65-F5344CB8AC3E}">
        <p14:creationId xmlns:p14="http://schemas.microsoft.com/office/powerpoint/2010/main" xmlns="" val="14971793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2" name="صورة 1"/>
          <p:cNvPicPr>
            <a:picLocks noChangeAspect="1"/>
          </p:cNvPicPr>
          <p:nvPr/>
        </p:nvPicPr>
        <p:blipFill>
          <a:blip r:embed="rId3"/>
          <a:stretch>
            <a:fillRect/>
          </a:stretch>
        </p:blipFill>
        <p:spPr>
          <a:xfrm>
            <a:off x="0" y="49441"/>
            <a:ext cx="12191999" cy="6686210"/>
          </a:xfrm>
          <a:prstGeom prst="rect">
            <a:avLst/>
          </a:prstGeom>
        </p:spPr>
      </p:pic>
    </p:spTree>
    <p:extLst>
      <p:ext uri="{BB962C8B-B14F-4D97-AF65-F5344CB8AC3E}">
        <p14:creationId xmlns:p14="http://schemas.microsoft.com/office/powerpoint/2010/main" xmlns="" val="17734202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2" name="صورة 1"/>
          <p:cNvPicPr>
            <a:picLocks noChangeAspect="1"/>
          </p:cNvPicPr>
          <p:nvPr/>
        </p:nvPicPr>
        <p:blipFill>
          <a:blip r:embed="rId3"/>
          <a:stretch>
            <a:fillRect/>
          </a:stretch>
        </p:blipFill>
        <p:spPr>
          <a:xfrm>
            <a:off x="128790" y="115296"/>
            <a:ext cx="11912956" cy="6726094"/>
          </a:xfrm>
          <a:prstGeom prst="rect">
            <a:avLst/>
          </a:prstGeom>
        </p:spPr>
      </p:pic>
    </p:spTree>
    <p:extLst>
      <p:ext uri="{BB962C8B-B14F-4D97-AF65-F5344CB8AC3E}">
        <p14:creationId xmlns:p14="http://schemas.microsoft.com/office/powerpoint/2010/main" xmlns="" val="2868358542"/>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مستطيل مستدير الزوايا 1"/>
          <p:cNvSpPr/>
          <p:nvPr/>
        </p:nvSpPr>
        <p:spPr>
          <a:xfrm>
            <a:off x="2949262" y="991673"/>
            <a:ext cx="8551572" cy="5679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IQ" sz="3200" b="1" dirty="0">
                <a:solidFill>
                  <a:srgbClr val="FFFF00"/>
                </a:solidFill>
              </a:rPr>
              <a:t>صورة </a:t>
            </a:r>
            <a:r>
              <a:rPr lang="ar-IQ" sz="3200" b="1" dirty="0" err="1">
                <a:solidFill>
                  <a:srgbClr val="FFFF00"/>
                </a:solidFill>
              </a:rPr>
              <a:t>الاشكال</a:t>
            </a:r>
            <a:r>
              <a:rPr lang="ar-IQ" sz="3200" b="1" dirty="0">
                <a:solidFill>
                  <a:srgbClr val="FFFF00"/>
                </a:solidFill>
              </a:rPr>
              <a:t> ب لاختبار تورا نس </a:t>
            </a:r>
          </a:p>
          <a:p>
            <a:pPr algn="just" rtl="1">
              <a:lnSpc>
                <a:spcPct val="150000"/>
              </a:lnSpc>
            </a:pPr>
            <a:r>
              <a:rPr lang="ar-IQ" sz="3200" b="1" dirty="0">
                <a:solidFill>
                  <a:srgbClr val="FF0000"/>
                </a:solidFill>
              </a:rPr>
              <a:t>•	يتكون هذا الجزء من الاختبار من 3 أنشطة غير لفظية كما يلي : </a:t>
            </a:r>
          </a:p>
          <a:p>
            <a:pPr algn="just" rtl="1">
              <a:lnSpc>
                <a:spcPct val="150000"/>
              </a:lnSpc>
            </a:pPr>
            <a:r>
              <a:rPr lang="ar-IQ" sz="3200" b="1" dirty="0">
                <a:solidFill>
                  <a:srgbClr val="FF0000"/>
                </a:solidFill>
              </a:rPr>
              <a:t>•	نشاط تكوين الصورة </a:t>
            </a:r>
          </a:p>
          <a:p>
            <a:pPr algn="just" rtl="1">
              <a:lnSpc>
                <a:spcPct val="150000"/>
              </a:lnSpc>
            </a:pPr>
            <a:r>
              <a:rPr lang="ar-IQ" sz="3200" b="1" dirty="0">
                <a:solidFill>
                  <a:srgbClr val="FF0000"/>
                </a:solidFill>
              </a:rPr>
              <a:t>•	نشاط </a:t>
            </a:r>
            <a:r>
              <a:rPr lang="ar-IQ" sz="3200" b="1" dirty="0" err="1">
                <a:solidFill>
                  <a:srgbClr val="FF0000"/>
                </a:solidFill>
              </a:rPr>
              <a:t>الاشكال</a:t>
            </a:r>
            <a:r>
              <a:rPr lang="ar-IQ" sz="3200" b="1" dirty="0">
                <a:solidFill>
                  <a:srgbClr val="FF0000"/>
                </a:solidFill>
              </a:rPr>
              <a:t> الناقصة </a:t>
            </a:r>
          </a:p>
          <a:p>
            <a:pPr algn="just" rtl="1">
              <a:lnSpc>
                <a:spcPct val="150000"/>
              </a:lnSpc>
            </a:pPr>
            <a:r>
              <a:rPr lang="ar-IQ" sz="3200" b="1" dirty="0">
                <a:solidFill>
                  <a:srgbClr val="FF0000"/>
                </a:solidFill>
              </a:rPr>
              <a:t>•	نشاط </a:t>
            </a:r>
            <a:r>
              <a:rPr lang="ar-IQ" sz="3200" b="1" dirty="0" err="1">
                <a:solidFill>
                  <a:srgbClr val="FF0000"/>
                </a:solidFill>
              </a:rPr>
              <a:t>الاشكال</a:t>
            </a:r>
            <a:r>
              <a:rPr lang="ar-IQ" sz="3200" b="1" dirty="0">
                <a:solidFill>
                  <a:srgbClr val="FF0000"/>
                </a:solidFill>
              </a:rPr>
              <a:t> المتكررة </a:t>
            </a:r>
          </a:p>
          <a:p>
            <a:pPr algn="just" rtl="1">
              <a:lnSpc>
                <a:spcPct val="150000"/>
              </a:lnSpc>
            </a:pPr>
            <a:r>
              <a:rPr lang="ar-IQ" sz="3200" b="1" dirty="0">
                <a:solidFill>
                  <a:srgbClr val="FF0000"/>
                </a:solidFill>
              </a:rPr>
              <a:t>وقد خصص 10 دقائق لهذا النشاط </a:t>
            </a:r>
          </a:p>
        </p:txBody>
      </p:sp>
    </p:spTree>
    <p:extLst>
      <p:ext uri="{BB962C8B-B14F-4D97-AF65-F5344CB8AC3E}">
        <p14:creationId xmlns:p14="http://schemas.microsoft.com/office/powerpoint/2010/main" xmlns="" val="87360628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38652"/>
            <a:ext cx="12192000" cy="6819348"/>
          </a:xfrm>
          <a:prstGeom prst="rect">
            <a:avLst/>
          </a:prstGeom>
        </p:spPr>
      </p:pic>
    </p:spTree>
    <p:extLst>
      <p:ext uri="{BB962C8B-B14F-4D97-AF65-F5344CB8AC3E}">
        <p14:creationId xmlns:p14="http://schemas.microsoft.com/office/powerpoint/2010/main" xmlns="" val="3603207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12896"/>
            <a:ext cx="12192000" cy="6870895"/>
          </a:xfrm>
          <a:prstGeom prst="rect">
            <a:avLst/>
          </a:prstGeom>
        </p:spPr>
      </p:pic>
    </p:spTree>
    <p:extLst>
      <p:ext uri="{BB962C8B-B14F-4D97-AF65-F5344CB8AC3E}">
        <p14:creationId xmlns:p14="http://schemas.microsoft.com/office/powerpoint/2010/main" xmlns="" val="20892764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4870" y="0"/>
            <a:ext cx="12196869" cy="6857999"/>
          </a:xfrm>
          <a:prstGeom prst="rect">
            <a:avLst/>
          </a:prstGeom>
        </p:spPr>
      </p:pic>
    </p:spTree>
    <p:extLst>
      <p:ext uri="{BB962C8B-B14F-4D97-AF65-F5344CB8AC3E}">
        <p14:creationId xmlns:p14="http://schemas.microsoft.com/office/powerpoint/2010/main" xmlns="" val="294373231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مستدير الزوايا 4"/>
          <p:cNvSpPr/>
          <p:nvPr/>
        </p:nvSpPr>
        <p:spPr>
          <a:xfrm>
            <a:off x="1682839" y="1558344"/>
            <a:ext cx="8826321" cy="515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IQ" sz="3200" b="1" i="1" dirty="0">
              <a:solidFill>
                <a:srgbClr val="FF0000"/>
              </a:solidFill>
            </a:endParaRPr>
          </a:p>
          <a:p>
            <a:pPr algn="just" rtl="1"/>
            <a:r>
              <a:rPr lang="ar-IQ" sz="3200" b="1" i="1" dirty="0">
                <a:solidFill>
                  <a:srgbClr val="FF0000"/>
                </a:solidFill>
              </a:rPr>
              <a:t>	كمية المعلومات المتوافرة للرياضي المتعلم ونوعها فيما يتعلق بمهارات اللعبة والخصم والمواقف التي يتعرض لها , </a:t>
            </a:r>
          </a:p>
          <a:p>
            <a:pPr algn="just" rtl="1"/>
            <a:r>
              <a:rPr lang="ar-IQ" sz="3200" b="1" i="1" dirty="0">
                <a:solidFill>
                  <a:srgbClr val="FF0000"/>
                </a:solidFill>
              </a:rPr>
              <a:t>	تحليل الأداء واستدعاء المعلومات المناسبة في الوقت المناسب </a:t>
            </a:r>
          </a:p>
          <a:p>
            <a:pPr algn="just" rtl="1"/>
            <a:r>
              <a:rPr lang="ar-IQ" sz="3200" b="1" i="1" dirty="0">
                <a:solidFill>
                  <a:srgbClr val="FF0000"/>
                </a:solidFill>
              </a:rPr>
              <a:t>	 سرعة اتخاذ القرارات والتصرف السليم ,</a:t>
            </a:r>
          </a:p>
          <a:p>
            <a:pPr algn="just" rtl="1"/>
            <a:r>
              <a:rPr lang="ar-IQ" sz="3200" b="1" i="1" dirty="0">
                <a:solidFill>
                  <a:srgbClr val="FF0000"/>
                </a:solidFill>
              </a:rPr>
              <a:t>	 تنفيذ الواجبات المناطة بالرياضي المتعلم </a:t>
            </a:r>
          </a:p>
          <a:p>
            <a:pPr algn="just" rtl="1"/>
            <a:r>
              <a:rPr lang="ar-IQ" sz="3200" b="1" i="1" dirty="0">
                <a:solidFill>
                  <a:srgbClr val="FF0000"/>
                </a:solidFill>
              </a:rPr>
              <a:t>	استيعاب مكونات وعناصر الموقف واختيار البدائل وحسن التصرف</a:t>
            </a:r>
          </a:p>
        </p:txBody>
      </p:sp>
      <p:sp>
        <p:nvSpPr>
          <p:cNvPr id="7" name="مستطيل 6"/>
          <p:cNvSpPr/>
          <p:nvPr/>
        </p:nvSpPr>
        <p:spPr>
          <a:xfrm>
            <a:off x="2936383" y="457737"/>
            <a:ext cx="5091851" cy="952500"/>
          </a:xfrm>
          <a:prstGeom prst="rect">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800"/>
              </a:spcAft>
            </a:pPr>
            <a:r>
              <a:rPr lang="ar-IQ" sz="2800" b="1" dirty="0">
                <a:solidFill>
                  <a:srgbClr val="833C0B"/>
                </a:solidFill>
                <a:effectLst/>
                <a:latin typeface="Calibri" panose="020F0502020204030204" pitchFamily="34" charset="0"/>
                <a:ea typeface="Calibri" panose="020F0502020204030204" pitchFamily="34" charset="0"/>
                <a:cs typeface="Arial" panose="020B0604020202020204" pitchFamily="34" charset="0"/>
              </a:rPr>
              <a:t>العوامل المؤثرة في </a:t>
            </a:r>
            <a:r>
              <a:rPr lang="ar-IQ" sz="2800" b="1" dirty="0" smtClean="0">
                <a:solidFill>
                  <a:srgbClr val="833C0B"/>
                </a:solidFill>
                <a:effectLst/>
                <a:latin typeface="Calibri" panose="020F0502020204030204" pitchFamily="34" charset="0"/>
                <a:ea typeface="Calibri" panose="020F0502020204030204" pitchFamily="34" charset="0"/>
                <a:cs typeface="Arial" panose="020B0604020202020204" pitchFamily="34" charset="0"/>
              </a:rPr>
              <a:t>الأبداع </a:t>
            </a:r>
            <a:r>
              <a:rPr lang="ar-IQ" sz="2800" b="1" dirty="0">
                <a:solidFill>
                  <a:srgbClr val="833C0B"/>
                </a:solidFill>
                <a:effectLst/>
                <a:latin typeface="Calibri" panose="020F0502020204030204" pitchFamily="34" charset="0"/>
                <a:ea typeface="Calibri" panose="020F0502020204030204" pitchFamily="34" charset="0"/>
                <a:cs typeface="Arial" panose="020B0604020202020204" pitchFamily="34" charset="0"/>
              </a:rPr>
              <a:t>الرياضي</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9894075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584102" y="86062"/>
            <a:ext cx="10470524" cy="6771938"/>
          </a:xfrm>
          <a:prstGeom prst="rect">
            <a:avLst/>
          </a:prstGeom>
        </p:spPr>
      </p:pic>
    </p:spTree>
    <p:extLst>
      <p:ext uri="{BB962C8B-B14F-4D97-AF65-F5344CB8AC3E}">
        <p14:creationId xmlns:p14="http://schemas.microsoft.com/office/powerpoint/2010/main" xmlns="" val="304006754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583813" y="0"/>
            <a:ext cx="10470812" cy="6973044"/>
          </a:xfrm>
          <a:prstGeom prst="rect">
            <a:avLst/>
          </a:prstGeom>
        </p:spPr>
      </p:pic>
    </p:spTree>
    <p:extLst>
      <p:ext uri="{BB962C8B-B14F-4D97-AF65-F5344CB8AC3E}">
        <p14:creationId xmlns:p14="http://schemas.microsoft.com/office/powerpoint/2010/main" xmlns="" val="112148688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148404"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صورة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16677" y="0"/>
            <a:ext cx="6858000" cy="6858000"/>
          </a:xfrm>
          <a:prstGeom prst="rect">
            <a:avLst/>
          </a:prstGeom>
          <a:scene3d>
            <a:camera prst="orthographicFront">
              <a:rot lat="0" lon="20399994" rev="0"/>
            </a:camera>
            <a:lightRig rig="threePt" dir="t"/>
          </a:scene3d>
        </p:spPr>
      </p:pic>
      <p:sp>
        <p:nvSpPr>
          <p:cNvPr id="4" name="مخطط انسيابي: معالجة متعاقبة 3"/>
          <p:cNvSpPr/>
          <p:nvPr/>
        </p:nvSpPr>
        <p:spPr>
          <a:xfrm>
            <a:off x="389604" y="3849330"/>
            <a:ext cx="4837470" cy="289068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sz="8000" b="1" dirty="0" smtClean="0"/>
              <a:t> شكراً لأصغائكم</a:t>
            </a:r>
            <a:endParaRPr lang="ar-IQ" sz="8000" b="1" dirty="0"/>
          </a:p>
        </p:txBody>
      </p:sp>
    </p:spTree>
    <p:extLst>
      <p:ext uri="{BB962C8B-B14F-4D97-AF65-F5344CB8AC3E}">
        <p14:creationId xmlns:p14="http://schemas.microsoft.com/office/powerpoint/2010/main" xmlns="" val="384657234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مستدير الزوايا 4"/>
          <p:cNvSpPr/>
          <p:nvPr/>
        </p:nvSpPr>
        <p:spPr>
          <a:xfrm>
            <a:off x="1682839" y="1558344"/>
            <a:ext cx="8826321" cy="515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2800" b="1" i="1" dirty="0" smtClean="0">
                <a:solidFill>
                  <a:srgbClr val="FFFF00"/>
                </a:solidFill>
              </a:rPr>
              <a:t></a:t>
            </a:r>
            <a:r>
              <a:rPr lang="ar-IQ" sz="2800" b="1" i="1" dirty="0">
                <a:solidFill>
                  <a:srgbClr val="FFFF00"/>
                </a:solidFill>
              </a:rPr>
              <a:t>	ذاتية داخلية : </a:t>
            </a:r>
            <a:r>
              <a:rPr lang="ar-IQ" sz="2800" b="1" i="1" dirty="0">
                <a:solidFill>
                  <a:srgbClr val="FF0000"/>
                </a:solidFill>
              </a:rPr>
              <a:t>منها</a:t>
            </a:r>
          </a:p>
          <a:p>
            <a:pPr algn="just" rtl="1"/>
            <a:r>
              <a:rPr lang="ar-IQ" sz="2800" b="1" i="1" dirty="0">
                <a:solidFill>
                  <a:srgbClr val="FF0000"/>
                </a:solidFill>
              </a:rPr>
              <a:t>	 الحماس في تحقيق الأهداف الشخصية </a:t>
            </a:r>
          </a:p>
          <a:p>
            <a:pPr algn="just" rtl="1"/>
            <a:r>
              <a:rPr lang="ar-IQ" sz="2800" b="1" i="1" dirty="0">
                <a:solidFill>
                  <a:srgbClr val="FF0000"/>
                </a:solidFill>
              </a:rPr>
              <a:t>	الحصول على رضا انفس </a:t>
            </a:r>
          </a:p>
          <a:p>
            <a:pPr algn="just" rtl="1"/>
            <a:r>
              <a:rPr lang="ar-IQ" sz="2800" b="1" i="1" dirty="0">
                <a:solidFill>
                  <a:srgbClr val="FF0000"/>
                </a:solidFill>
              </a:rPr>
              <a:t>	الوصول </a:t>
            </a:r>
            <a:r>
              <a:rPr lang="ar-IQ" sz="2800" b="1" i="1" dirty="0" err="1">
                <a:solidFill>
                  <a:srgbClr val="FF0000"/>
                </a:solidFill>
              </a:rPr>
              <a:t>الى</a:t>
            </a:r>
            <a:r>
              <a:rPr lang="ar-IQ" sz="2800" b="1" i="1" dirty="0">
                <a:solidFill>
                  <a:srgbClr val="FF0000"/>
                </a:solidFill>
              </a:rPr>
              <a:t> الأهداف والغايات بطريقة اسرع </a:t>
            </a:r>
          </a:p>
          <a:p>
            <a:pPr algn="just" rtl="1"/>
            <a:r>
              <a:rPr lang="ar-IQ" sz="2800" b="1" i="1" dirty="0">
                <a:solidFill>
                  <a:srgbClr val="FF0000"/>
                </a:solidFill>
              </a:rPr>
              <a:t>	تجريب اكثر من مكان للعمل </a:t>
            </a:r>
          </a:p>
          <a:p>
            <a:pPr algn="just" rtl="1"/>
            <a:r>
              <a:rPr lang="ar-IQ" sz="2800" b="1" i="1" dirty="0">
                <a:solidFill>
                  <a:srgbClr val="FFFF00"/>
                </a:solidFill>
              </a:rPr>
              <a:t>	الدوافع البيئية الخارجية :</a:t>
            </a:r>
          </a:p>
          <a:p>
            <a:pPr algn="just" rtl="1"/>
            <a:r>
              <a:rPr lang="ar-IQ" sz="2800" b="1" i="1" dirty="0">
                <a:solidFill>
                  <a:srgbClr val="FF0000"/>
                </a:solidFill>
              </a:rPr>
              <a:t>	التصدي للمشكلات العامة والخاصة </a:t>
            </a:r>
          </a:p>
          <a:p>
            <a:pPr algn="just" rtl="1"/>
            <a:r>
              <a:rPr lang="ar-IQ" sz="2800" b="1" i="1" dirty="0">
                <a:solidFill>
                  <a:srgbClr val="FF0000"/>
                </a:solidFill>
              </a:rPr>
              <a:t>	الحاجة </a:t>
            </a:r>
            <a:r>
              <a:rPr lang="ar-IQ" sz="2800" b="1" i="1" dirty="0" err="1">
                <a:solidFill>
                  <a:srgbClr val="FF0000"/>
                </a:solidFill>
              </a:rPr>
              <a:t>الى</a:t>
            </a:r>
            <a:r>
              <a:rPr lang="ar-IQ" sz="2800" b="1" i="1" dirty="0">
                <a:solidFill>
                  <a:srgbClr val="FF0000"/>
                </a:solidFill>
              </a:rPr>
              <a:t> الحياة والنمو </a:t>
            </a:r>
          </a:p>
          <a:p>
            <a:pPr algn="just" rtl="1"/>
            <a:r>
              <a:rPr lang="ar-IQ" sz="2800" b="1" i="1" dirty="0">
                <a:solidFill>
                  <a:srgbClr val="FF0000"/>
                </a:solidFill>
              </a:rPr>
              <a:t>	الحاجة </a:t>
            </a:r>
            <a:r>
              <a:rPr lang="ar-IQ" sz="2800" b="1" i="1" dirty="0" err="1">
                <a:solidFill>
                  <a:srgbClr val="FF0000"/>
                </a:solidFill>
              </a:rPr>
              <a:t>الى</a:t>
            </a:r>
            <a:r>
              <a:rPr lang="ar-IQ" sz="2800" b="1" i="1" dirty="0">
                <a:solidFill>
                  <a:srgbClr val="FF0000"/>
                </a:solidFill>
              </a:rPr>
              <a:t> التقدم والازدهار </a:t>
            </a:r>
          </a:p>
        </p:txBody>
      </p:sp>
      <p:sp>
        <p:nvSpPr>
          <p:cNvPr id="6" name="شكل بيضاوي 5"/>
          <p:cNvSpPr/>
          <p:nvPr/>
        </p:nvSpPr>
        <p:spPr>
          <a:xfrm>
            <a:off x="3889420" y="321971"/>
            <a:ext cx="3696235" cy="1088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a:solidFill>
                  <a:srgbClr val="FFFF00"/>
                </a:solidFill>
              </a:rPr>
              <a:t>دوافع </a:t>
            </a:r>
            <a:r>
              <a:rPr lang="ar-IQ" sz="2800" b="1" dirty="0" smtClean="0">
                <a:solidFill>
                  <a:srgbClr val="FFFF00"/>
                </a:solidFill>
              </a:rPr>
              <a:t>الأبداع </a:t>
            </a:r>
            <a:endParaRPr lang="ar-IQ" sz="2800" b="1" dirty="0">
              <a:solidFill>
                <a:srgbClr val="FFFF00"/>
              </a:solidFill>
            </a:endParaRPr>
          </a:p>
        </p:txBody>
      </p:sp>
    </p:spTree>
    <p:extLst>
      <p:ext uri="{BB962C8B-B14F-4D97-AF65-F5344CB8AC3E}">
        <p14:creationId xmlns:p14="http://schemas.microsoft.com/office/powerpoint/2010/main" xmlns="" val="739776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مستطيل مستدير الزوايا 4"/>
          <p:cNvSpPr/>
          <p:nvPr/>
        </p:nvSpPr>
        <p:spPr>
          <a:xfrm>
            <a:off x="965915" y="1236371"/>
            <a:ext cx="9813701" cy="5306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3600" b="1" dirty="0"/>
              <a:t>	</a:t>
            </a:r>
            <a:r>
              <a:rPr lang="ar-IQ" sz="4000" b="1" dirty="0">
                <a:solidFill>
                  <a:srgbClr val="FFFF00"/>
                </a:solidFill>
              </a:rPr>
              <a:t>دوافع مادية ومعنوية </a:t>
            </a:r>
            <a:endParaRPr lang="ar-IQ" sz="3600" b="1" dirty="0">
              <a:solidFill>
                <a:srgbClr val="FFFF00"/>
              </a:solidFill>
            </a:endParaRPr>
          </a:p>
          <a:p>
            <a:pPr algn="just" rtl="1"/>
            <a:r>
              <a:rPr lang="ar-IQ" sz="3600" b="1" dirty="0">
                <a:solidFill>
                  <a:srgbClr val="FF0000"/>
                </a:solidFill>
              </a:rPr>
              <a:t>	الحصول على </a:t>
            </a:r>
            <a:r>
              <a:rPr lang="ar-IQ" sz="3600" b="1" dirty="0" err="1">
                <a:solidFill>
                  <a:srgbClr val="FF0000"/>
                </a:solidFill>
              </a:rPr>
              <a:t>مكافأت</a:t>
            </a:r>
            <a:r>
              <a:rPr lang="ar-IQ" sz="3600" b="1" dirty="0">
                <a:solidFill>
                  <a:srgbClr val="FF0000"/>
                </a:solidFill>
              </a:rPr>
              <a:t> مالية </a:t>
            </a:r>
          </a:p>
          <a:p>
            <a:pPr algn="just" rtl="1"/>
            <a:r>
              <a:rPr lang="ar-IQ" sz="3600" b="1" dirty="0">
                <a:solidFill>
                  <a:srgbClr val="FF0000"/>
                </a:solidFill>
              </a:rPr>
              <a:t>	الحصول على التقدير والثناء </a:t>
            </a:r>
          </a:p>
          <a:p>
            <a:pPr algn="just" rtl="1"/>
            <a:r>
              <a:rPr lang="ar-IQ" sz="3600" b="1" dirty="0">
                <a:solidFill>
                  <a:srgbClr val="FF0000"/>
                </a:solidFill>
              </a:rPr>
              <a:t>	الحصول على مرتبة وظيفية </a:t>
            </a:r>
            <a:r>
              <a:rPr lang="ar-IQ" sz="3600" b="1" dirty="0" err="1">
                <a:solidFill>
                  <a:srgbClr val="FF0000"/>
                </a:solidFill>
              </a:rPr>
              <a:t>او</a:t>
            </a:r>
            <a:r>
              <a:rPr lang="ar-IQ" sz="3600" b="1" dirty="0">
                <a:solidFill>
                  <a:srgbClr val="FF0000"/>
                </a:solidFill>
              </a:rPr>
              <a:t> درجة علمية </a:t>
            </a:r>
          </a:p>
          <a:p>
            <a:pPr algn="just" rtl="1"/>
            <a:r>
              <a:rPr lang="ar-IQ" sz="3600" b="1" dirty="0">
                <a:solidFill>
                  <a:srgbClr val="FF0000"/>
                </a:solidFill>
              </a:rPr>
              <a:t>	خدمة </a:t>
            </a:r>
            <a:r>
              <a:rPr lang="ar-IQ" sz="3600" b="1" dirty="0" err="1">
                <a:solidFill>
                  <a:srgbClr val="FF0000"/>
                </a:solidFill>
              </a:rPr>
              <a:t>الامة</a:t>
            </a:r>
            <a:r>
              <a:rPr lang="ar-IQ" sz="3600" b="1" dirty="0">
                <a:solidFill>
                  <a:srgbClr val="FF0000"/>
                </a:solidFill>
              </a:rPr>
              <a:t> والوطن </a:t>
            </a:r>
          </a:p>
          <a:p>
            <a:pPr algn="just" rtl="1"/>
            <a:r>
              <a:rPr lang="ar-IQ" sz="3600" b="1" dirty="0"/>
              <a:t>	</a:t>
            </a:r>
            <a:r>
              <a:rPr lang="ar-IQ" sz="4000" b="1" dirty="0">
                <a:solidFill>
                  <a:srgbClr val="FFFF00"/>
                </a:solidFill>
              </a:rPr>
              <a:t>دوافع خاصة بالعمل الإبداعي : </a:t>
            </a:r>
          </a:p>
          <a:p>
            <a:pPr algn="just" rtl="1"/>
            <a:r>
              <a:rPr lang="ar-IQ" sz="3600" b="1" dirty="0"/>
              <a:t>	</a:t>
            </a:r>
            <a:r>
              <a:rPr lang="ar-IQ" sz="3600" b="1" dirty="0">
                <a:solidFill>
                  <a:srgbClr val="FF0000"/>
                </a:solidFill>
              </a:rPr>
              <a:t>الرغبة الشديدة في إيجاد الفكرة والحصول عليها </a:t>
            </a:r>
          </a:p>
        </p:txBody>
      </p:sp>
    </p:spTree>
    <p:extLst>
      <p:ext uri="{BB962C8B-B14F-4D97-AF65-F5344CB8AC3E}">
        <p14:creationId xmlns:p14="http://schemas.microsoft.com/office/powerpoint/2010/main" xmlns="" val="3733580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sp>
        <p:nvSpPr>
          <p:cNvPr id="5" name="مستطيل مستدير الزوايا 4"/>
          <p:cNvSpPr/>
          <p:nvPr/>
        </p:nvSpPr>
        <p:spPr>
          <a:xfrm>
            <a:off x="266163" y="1"/>
            <a:ext cx="11925837" cy="315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4400" b="1" dirty="0">
                <a:solidFill>
                  <a:srgbClr val="FFFF00"/>
                </a:solidFill>
              </a:rPr>
              <a:t>1-	الطلاقة </a:t>
            </a:r>
            <a:endParaRPr lang="ar-IQ" sz="4400" b="1" dirty="0" smtClean="0">
              <a:solidFill>
                <a:srgbClr val="FFFF00"/>
              </a:solidFill>
            </a:endParaRPr>
          </a:p>
          <a:p>
            <a:pPr algn="just" rtl="1"/>
            <a:r>
              <a:rPr lang="ar-IQ" sz="2800" b="1" dirty="0" smtClean="0">
                <a:solidFill>
                  <a:srgbClr val="FF0000"/>
                </a:solidFill>
              </a:rPr>
              <a:t>تتضمن </a:t>
            </a:r>
            <a:r>
              <a:rPr lang="ar-IQ" sz="2800" b="1" dirty="0">
                <a:solidFill>
                  <a:srgbClr val="FF0000"/>
                </a:solidFill>
              </a:rPr>
              <a:t>القدرة على </a:t>
            </a:r>
            <a:r>
              <a:rPr lang="ar-IQ" sz="2800" b="1" dirty="0" err="1">
                <a:solidFill>
                  <a:srgbClr val="FF0000"/>
                </a:solidFill>
              </a:rPr>
              <a:t>انتاج</a:t>
            </a:r>
            <a:r>
              <a:rPr lang="ar-IQ" sz="2800" b="1" dirty="0">
                <a:solidFill>
                  <a:srgbClr val="FF0000"/>
                </a:solidFill>
              </a:rPr>
              <a:t> اكبر عدد من الأفكار الإبداعية  ,وهي إمكانية اللاعب بتوقع اكبر عدد ممكن من الاستجابات حول الشاكل </a:t>
            </a:r>
            <a:r>
              <a:rPr lang="ar-IQ" sz="2800" b="1" dirty="0" err="1">
                <a:solidFill>
                  <a:srgbClr val="FF0000"/>
                </a:solidFill>
              </a:rPr>
              <a:t>او</a:t>
            </a:r>
            <a:r>
              <a:rPr lang="ar-IQ" sz="2800" b="1" dirty="0">
                <a:solidFill>
                  <a:srgbClr val="FF0000"/>
                </a:solidFill>
              </a:rPr>
              <a:t> الجري والسرعة وسهولة تشكيلها ويعتبر الرياضي المبدع والمتفوق بعدد المهارات التي يقوم بتشكيلها في وقت زمني قليل بالمقارنة مع غبره من الرياضيين </a:t>
            </a:r>
          </a:p>
        </p:txBody>
      </p:sp>
      <p:sp>
        <p:nvSpPr>
          <p:cNvPr id="6" name="مستطيل ذو زاويتين مستديرتين في نفس الجانب 5"/>
          <p:cNvSpPr/>
          <p:nvPr/>
        </p:nvSpPr>
        <p:spPr>
          <a:xfrm>
            <a:off x="2713148" y="3300210"/>
            <a:ext cx="7031865" cy="3181081"/>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rtl="1">
              <a:buAutoNum type="arabic1Minus"/>
            </a:pPr>
            <a:r>
              <a:rPr lang="ar-IQ" sz="4000" b="1" dirty="0" smtClean="0">
                <a:solidFill>
                  <a:srgbClr val="FF0000"/>
                </a:solidFill>
              </a:rPr>
              <a:t>الطلاقة </a:t>
            </a:r>
            <a:r>
              <a:rPr lang="ar-IQ" sz="4000" b="1" dirty="0">
                <a:solidFill>
                  <a:srgbClr val="FF0000"/>
                </a:solidFill>
              </a:rPr>
              <a:t>اللفظية </a:t>
            </a:r>
            <a:endParaRPr lang="ar-IQ" sz="4000" b="1" dirty="0" smtClean="0">
              <a:solidFill>
                <a:srgbClr val="FF0000"/>
              </a:solidFill>
            </a:endParaRPr>
          </a:p>
          <a:p>
            <a:pPr algn="just" rtl="1"/>
            <a:r>
              <a:rPr lang="ar-IQ" sz="4000" b="1" dirty="0" smtClean="0">
                <a:solidFill>
                  <a:srgbClr val="FF0000"/>
                </a:solidFill>
              </a:rPr>
              <a:t>ب‌-</a:t>
            </a:r>
            <a:r>
              <a:rPr lang="ar-IQ" sz="4000" b="1" dirty="0">
                <a:solidFill>
                  <a:srgbClr val="FF0000"/>
                </a:solidFill>
              </a:rPr>
              <a:t>	طلاقة </a:t>
            </a:r>
            <a:r>
              <a:rPr lang="ar-IQ" sz="4000" b="1" dirty="0" smtClean="0">
                <a:solidFill>
                  <a:srgbClr val="FF0000"/>
                </a:solidFill>
              </a:rPr>
              <a:t>الأشكال </a:t>
            </a:r>
            <a:endParaRPr lang="ar-IQ" sz="4000" b="1" dirty="0">
              <a:solidFill>
                <a:srgbClr val="FF0000"/>
              </a:solidFill>
            </a:endParaRPr>
          </a:p>
          <a:p>
            <a:pPr marL="457200" indent="-457200" algn="just" rtl="1">
              <a:buAutoNum type="arabic1Minus" startAt="3"/>
            </a:pPr>
            <a:r>
              <a:rPr lang="ar-IQ" sz="4000" b="1" dirty="0" smtClean="0">
                <a:solidFill>
                  <a:srgbClr val="FF0000"/>
                </a:solidFill>
              </a:rPr>
              <a:t>طلاقة </a:t>
            </a:r>
            <a:r>
              <a:rPr lang="ar-IQ" sz="4000" b="1" dirty="0">
                <a:solidFill>
                  <a:srgbClr val="FF0000"/>
                </a:solidFill>
              </a:rPr>
              <a:t>الرموز </a:t>
            </a:r>
          </a:p>
          <a:p>
            <a:pPr marL="457200" indent="-457200" algn="just" rtl="1">
              <a:buAutoNum type="arabic1Minus" startAt="4"/>
            </a:pPr>
            <a:r>
              <a:rPr lang="ar-IQ" sz="4000" b="1" dirty="0" smtClean="0">
                <a:solidFill>
                  <a:srgbClr val="FF0000"/>
                </a:solidFill>
              </a:rPr>
              <a:t>طلاقة </a:t>
            </a:r>
            <a:r>
              <a:rPr lang="ar-IQ" sz="4000" b="1" dirty="0">
                <a:solidFill>
                  <a:srgbClr val="FF0000"/>
                </a:solidFill>
              </a:rPr>
              <a:t>المعاني والأفكار </a:t>
            </a:r>
            <a:endParaRPr lang="ar-IQ" sz="4000" b="1" dirty="0" smtClean="0">
              <a:solidFill>
                <a:srgbClr val="FF0000"/>
              </a:solidFill>
            </a:endParaRPr>
          </a:p>
          <a:p>
            <a:pPr algn="just" rtl="1"/>
            <a:r>
              <a:rPr lang="ar-IQ" sz="4000" b="1" dirty="0">
                <a:solidFill>
                  <a:srgbClr val="FF0000"/>
                </a:solidFill>
              </a:rPr>
              <a:t>ج</a:t>
            </a:r>
            <a:r>
              <a:rPr lang="ar-IQ" sz="4000" b="1" dirty="0" smtClean="0">
                <a:solidFill>
                  <a:srgbClr val="FF0000"/>
                </a:solidFill>
              </a:rPr>
              <a:t>-</a:t>
            </a:r>
            <a:r>
              <a:rPr lang="ar-IQ" sz="4000" b="1" dirty="0">
                <a:solidFill>
                  <a:srgbClr val="FF0000"/>
                </a:solidFill>
              </a:rPr>
              <a:t>	الطلاقة </a:t>
            </a:r>
            <a:r>
              <a:rPr lang="ar-IQ" sz="4000" b="1" dirty="0" smtClean="0">
                <a:solidFill>
                  <a:srgbClr val="FF0000"/>
                </a:solidFill>
              </a:rPr>
              <a:t>التعبيرية</a:t>
            </a:r>
            <a:endParaRPr lang="ar-IQ" sz="4000" b="1" dirty="0">
              <a:solidFill>
                <a:srgbClr val="FF0000"/>
              </a:solidFill>
            </a:endParaRPr>
          </a:p>
        </p:txBody>
      </p:sp>
    </p:spTree>
    <p:extLst>
      <p:ext uri="{BB962C8B-B14F-4D97-AF65-F5344CB8AC3E}">
        <p14:creationId xmlns:p14="http://schemas.microsoft.com/office/powerpoint/2010/main" xmlns="" val="4013839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73"/>
            <a:ext cx="12191999" cy="6859073"/>
          </a:xfrm>
          <a:prstGeom prst="rect">
            <a:avLst/>
          </a:prstGeom>
        </p:spPr>
      </p:pic>
      <p:sp>
        <p:nvSpPr>
          <p:cNvPr id="5" name="مستطيل مستدير الزوايا 4"/>
          <p:cNvSpPr/>
          <p:nvPr/>
        </p:nvSpPr>
        <p:spPr>
          <a:xfrm>
            <a:off x="270456" y="141668"/>
            <a:ext cx="11758412" cy="6349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4000" b="1" dirty="0">
                <a:solidFill>
                  <a:srgbClr val="FFFF00"/>
                </a:solidFill>
              </a:rPr>
              <a:t>2-	المرونة </a:t>
            </a:r>
            <a:endParaRPr lang="ar-IQ" sz="4000" b="1" dirty="0" smtClean="0">
              <a:solidFill>
                <a:srgbClr val="FFFF00"/>
              </a:solidFill>
            </a:endParaRPr>
          </a:p>
          <a:p>
            <a:pPr algn="just" rtl="1"/>
            <a:r>
              <a:rPr lang="ar-IQ" sz="3200" b="1" dirty="0" smtClean="0">
                <a:solidFill>
                  <a:srgbClr val="FF0000"/>
                </a:solidFill>
              </a:rPr>
              <a:t>وهي </a:t>
            </a:r>
            <a:r>
              <a:rPr lang="ar-IQ" sz="3200" b="1" dirty="0">
                <a:solidFill>
                  <a:srgbClr val="FF0000"/>
                </a:solidFill>
              </a:rPr>
              <a:t>القدرة على </a:t>
            </a:r>
            <a:r>
              <a:rPr lang="ar-IQ" sz="3200" b="1" dirty="0" err="1">
                <a:solidFill>
                  <a:srgbClr val="FF0000"/>
                </a:solidFill>
              </a:rPr>
              <a:t>انتاج</a:t>
            </a:r>
            <a:r>
              <a:rPr lang="ar-IQ" sz="3200" b="1" dirty="0">
                <a:solidFill>
                  <a:srgbClr val="FF0000"/>
                </a:solidFill>
              </a:rPr>
              <a:t> استجابات مناسبة لموقف </a:t>
            </a:r>
            <a:r>
              <a:rPr lang="ar-IQ" sz="3200" b="1" dirty="0" err="1">
                <a:solidFill>
                  <a:srgbClr val="FF0000"/>
                </a:solidFill>
              </a:rPr>
              <a:t>او</a:t>
            </a:r>
            <a:r>
              <a:rPr lang="ar-IQ" sz="3200" b="1" dirty="0">
                <a:solidFill>
                  <a:srgbClr val="FF0000"/>
                </a:solidFill>
              </a:rPr>
              <a:t> مشكلة تتميز بالتنوع .</a:t>
            </a:r>
            <a:r>
              <a:rPr lang="ar-IQ" sz="3200" b="1" dirty="0" err="1">
                <a:solidFill>
                  <a:srgbClr val="FF0000"/>
                </a:solidFill>
              </a:rPr>
              <a:t>او</a:t>
            </a:r>
            <a:r>
              <a:rPr lang="ar-IQ" sz="3200" b="1" dirty="0">
                <a:solidFill>
                  <a:srgbClr val="FF0000"/>
                </a:solidFill>
              </a:rPr>
              <a:t> هي عبارة عن تعدد الاستجابات الرياضية ومرونتها من الجانب الكيفي أي </a:t>
            </a:r>
            <a:r>
              <a:rPr lang="ar-IQ" sz="3200" b="1" dirty="0" err="1">
                <a:solidFill>
                  <a:srgbClr val="FF0000"/>
                </a:solidFill>
              </a:rPr>
              <a:t>انها</a:t>
            </a:r>
            <a:r>
              <a:rPr lang="ar-IQ" sz="3200" b="1" dirty="0">
                <a:solidFill>
                  <a:srgbClr val="FF0000"/>
                </a:solidFill>
              </a:rPr>
              <a:t> استجابات غير مخطط لها ويتصف اللاعب المبدع بأنه بعيد كل البعد عن الروتين والمكوث في المكان نفسه لفترة زمنية طويلة , فالمرونة تعتبر نوع من التفكير الذي يرتكز على الفئات على </a:t>
            </a:r>
            <a:r>
              <a:rPr lang="ar-IQ" sz="3200" b="1" dirty="0" err="1">
                <a:solidFill>
                  <a:srgbClr val="FF0000"/>
                </a:solidFill>
              </a:rPr>
              <a:t>انها</a:t>
            </a:r>
            <a:r>
              <a:rPr lang="ar-IQ" sz="3200" b="1" dirty="0">
                <a:solidFill>
                  <a:srgbClr val="FF0000"/>
                </a:solidFill>
              </a:rPr>
              <a:t> نتائج أي </a:t>
            </a:r>
            <a:r>
              <a:rPr lang="ar-IQ" sz="3200" b="1" dirty="0" err="1">
                <a:solidFill>
                  <a:srgbClr val="FF0000"/>
                </a:solidFill>
              </a:rPr>
              <a:t>انها</a:t>
            </a:r>
            <a:r>
              <a:rPr lang="ar-IQ" sz="3200" b="1" dirty="0">
                <a:solidFill>
                  <a:srgbClr val="FF0000"/>
                </a:solidFill>
              </a:rPr>
              <a:t> القدرة على التنقل من مهارة معينة </a:t>
            </a:r>
            <a:r>
              <a:rPr lang="ar-IQ" sz="3200" b="1" dirty="0" err="1">
                <a:solidFill>
                  <a:srgbClr val="FF0000"/>
                </a:solidFill>
              </a:rPr>
              <a:t>الى</a:t>
            </a:r>
            <a:r>
              <a:rPr lang="ar-IQ" sz="3200" b="1" dirty="0">
                <a:solidFill>
                  <a:srgbClr val="FF0000"/>
                </a:solidFill>
              </a:rPr>
              <a:t> نوع </a:t>
            </a:r>
            <a:r>
              <a:rPr lang="ar-IQ" sz="3200" b="1" dirty="0" err="1">
                <a:solidFill>
                  <a:srgbClr val="FF0000"/>
                </a:solidFill>
              </a:rPr>
              <a:t>اخر</a:t>
            </a:r>
            <a:r>
              <a:rPr lang="ar-IQ" sz="3200" b="1" dirty="0">
                <a:solidFill>
                  <a:srgbClr val="FF0000"/>
                </a:solidFill>
              </a:rPr>
              <a:t> من المهارات وبذلك فهي القدرة في التير من ناحية التفكير </a:t>
            </a:r>
          </a:p>
          <a:p>
            <a:pPr algn="just" rtl="1"/>
            <a:r>
              <a:rPr lang="ar-IQ" sz="3200" b="1" dirty="0">
                <a:solidFill>
                  <a:srgbClr val="FF0000"/>
                </a:solidFill>
              </a:rPr>
              <a:t> ويمكن تحديد نوعين من المرونة . </a:t>
            </a:r>
            <a:endParaRPr lang="ar-IQ" sz="3200" b="1" dirty="0" smtClean="0">
              <a:solidFill>
                <a:srgbClr val="FF0000"/>
              </a:solidFill>
            </a:endParaRPr>
          </a:p>
          <a:p>
            <a:pPr algn="just" rtl="1"/>
            <a:r>
              <a:rPr lang="ar-IQ" sz="2800" b="1" dirty="0"/>
              <a:t>	</a:t>
            </a:r>
            <a:r>
              <a:rPr lang="ar-IQ" sz="3200" b="1" dirty="0">
                <a:solidFill>
                  <a:srgbClr val="FFFF00"/>
                </a:solidFill>
              </a:rPr>
              <a:t>المرونة التلقائية </a:t>
            </a:r>
          </a:p>
          <a:p>
            <a:pPr algn="just" rtl="1"/>
            <a:r>
              <a:rPr lang="ar-IQ" sz="3200" b="1" dirty="0">
                <a:solidFill>
                  <a:srgbClr val="FFFF00"/>
                </a:solidFill>
              </a:rPr>
              <a:t> 	المرونة </a:t>
            </a:r>
            <a:r>
              <a:rPr lang="ar-IQ" sz="3200" b="1" dirty="0" smtClean="0">
                <a:solidFill>
                  <a:srgbClr val="FFFF00"/>
                </a:solidFill>
              </a:rPr>
              <a:t>التكيفية</a:t>
            </a:r>
            <a:endParaRPr lang="ar-IQ" sz="3200" b="1" dirty="0">
              <a:solidFill>
                <a:srgbClr val="FFFF00"/>
              </a:solidFill>
            </a:endParaRPr>
          </a:p>
        </p:txBody>
      </p:sp>
    </p:spTree>
    <p:extLst>
      <p:ext uri="{BB962C8B-B14F-4D97-AF65-F5344CB8AC3E}">
        <p14:creationId xmlns:p14="http://schemas.microsoft.com/office/powerpoint/2010/main" xmlns="" val="23179560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806"/>
            <a:ext cx="12192000" cy="6846194"/>
          </a:xfrm>
          <a:prstGeom prst="rect">
            <a:avLst/>
          </a:prstGeom>
        </p:spPr>
      </p:pic>
      <p:sp>
        <p:nvSpPr>
          <p:cNvPr id="5" name="مستطيل مستدير الزوايا 4"/>
          <p:cNvSpPr/>
          <p:nvPr/>
        </p:nvSpPr>
        <p:spPr>
          <a:xfrm>
            <a:off x="1504681" y="247382"/>
            <a:ext cx="9182637" cy="6375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4000" b="1" dirty="0">
                <a:solidFill>
                  <a:srgbClr val="FFFF00"/>
                </a:solidFill>
              </a:rPr>
              <a:t>3-	</a:t>
            </a:r>
            <a:r>
              <a:rPr lang="ar-IQ" sz="4000" b="1" dirty="0" err="1">
                <a:solidFill>
                  <a:srgbClr val="FFFF00"/>
                </a:solidFill>
              </a:rPr>
              <a:t>الاصالة</a:t>
            </a:r>
            <a:r>
              <a:rPr lang="ar-IQ" sz="4000" b="1" dirty="0">
                <a:solidFill>
                  <a:srgbClr val="FFFF00"/>
                </a:solidFill>
              </a:rPr>
              <a:t> </a:t>
            </a:r>
            <a:endParaRPr lang="ar-IQ" sz="4000" b="1" dirty="0" smtClean="0">
              <a:solidFill>
                <a:srgbClr val="FFFF00"/>
              </a:solidFill>
            </a:endParaRPr>
          </a:p>
          <a:p>
            <a:pPr algn="just" rtl="1"/>
            <a:r>
              <a:rPr lang="ar-IQ" sz="3200" b="1" dirty="0" smtClean="0">
                <a:solidFill>
                  <a:srgbClr val="FF0000"/>
                </a:solidFill>
              </a:rPr>
              <a:t>هي </a:t>
            </a:r>
            <a:r>
              <a:rPr lang="ar-IQ" sz="3200" b="1" dirty="0">
                <a:solidFill>
                  <a:srgbClr val="FF0000"/>
                </a:solidFill>
              </a:rPr>
              <a:t>القدرة على </a:t>
            </a:r>
            <a:r>
              <a:rPr lang="ar-IQ" sz="3200" b="1" dirty="0" err="1">
                <a:solidFill>
                  <a:srgbClr val="FF0000"/>
                </a:solidFill>
              </a:rPr>
              <a:t>انتاج</a:t>
            </a:r>
            <a:r>
              <a:rPr lang="ar-IQ" sz="3200" b="1" dirty="0">
                <a:solidFill>
                  <a:srgbClr val="FF0000"/>
                </a:solidFill>
              </a:rPr>
              <a:t> استجابات </a:t>
            </a:r>
            <a:r>
              <a:rPr lang="ar-IQ" sz="3200" b="1" dirty="0" err="1">
                <a:solidFill>
                  <a:srgbClr val="FF0000"/>
                </a:solidFill>
              </a:rPr>
              <a:t>اصيلة</a:t>
            </a:r>
            <a:r>
              <a:rPr lang="ar-IQ" sz="3200" b="1" dirty="0">
                <a:solidFill>
                  <a:srgbClr val="FF0000"/>
                </a:solidFill>
              </a:rPr>
              <a:t> أي قليلة التكرار , فكلما قلت درجة شيوع الفكرة زادت </a:t>
            </a:r>
            <a:r>
              <a:rPr lang="ar-IQ" sz="3200" b="1" dirty="0" smtClean="0">
                <a:solidFill>
                  <a:srgbClr val="FF0000"/>
                </a:solidFill>
              </a:rPr>
              <a:t>درجة </a:t>
            </a:r>
            <a:r>
              <a:rPr lang="ar-IQ" sz="3200" b="1" dirty="0" err="1">
                <a:solidFill>
                  <a:srgbClr val="FF0000"/>
                </a:solidFill>
              </a:rPr>
              <a:t>اصالتها</a:t>
            </a:r>
            <a:r>
              <a:rPr lang="ar-IQ" sz="3200" b="1" dirty="0">
                <a:solidFill>
                  <a:srgbClr val="FF0000"/>
                </a:solidFill>
              </a:rPr>
              <a:t> .  وتعتبر المهارة الرياضية </a:t>
            </a:r>
            <a:r>
              <a:rPr lang="ar-IQ" sz="3200" b="1" dirty="0" err="1">
                <a:solidFill>
                  <a:srgbClr val="FF0000"/>
                </a:solidFill>
              </a:rPr>
              <a:t>اصيلة</a:t>
            </a:r>
            <a:r>
              <a:rPr lang="ar-IQ" sz="3200" b="1" dirty="0">
                <a:solidFill>
                  <a:srgbClr val="FF0000"/>
                </a:solidFill>
              </a:rPr>
              <a:t> اذا لم تكون تكراراً لمهارات </a:t>
            </a:r>
            <a:r>
              <a:rPr lang="ar-IQ" sz="3200" b="1" dirty="0" err="1">
                <a:solidFill>
                  <a:srgbClr val="FF0000"/>
                </a:solidFill>
              </a:rPr>
              <a:t>الاخرين</a:t>
            </a:r>
            <a:r>
              <a:rPr lang="ar-IQ" sz="3200" b="1" dirty="0">
                <a:solidFill>
                  <a:srgbClr val="FF0000"/>
                </a:solidFill>
              </a:rPr>
              <a:t> </a:t>
            </a:r>
            <a:r>
              <a:rPr lang="ar-IQ" sz="3200" b="1" dirty="0" err="1">
                <a:solidFill>
                  <a:srgbClr val="FF0000"/>
                </a:solidFill>
              </a:rPr>
              <a:t>او</a:t>
            </a:r>
            <a:r>
              <a:rPr lang="ar-IQ" sz="3200" b="1" dirty="0">
                <a:solidFill>
                  <a:srgbClr val="FF0000"/>
                </a:solidFill>
              </a:rPr>
              <a:t> تتجاوز حدود المهارات الموجودة  فالأصالة عبارة عن الأداء غير المألوف لمجموعة من المهارات الرياضية خلال وقت زمني محدد وهذا الأداء يعتبر متميزاً . </a:t>
            </a:r>
          </a:p>
        </p:txBody>
      </p:sp>
    </p:spTree>
    <p:extLst>
      <p:ext uri="{BB962C8B-B14F-4D97-AF65-F5344CB8AC3E}">
        <p14:creationId xmlns:p14="http://schemas.microsoft.com/office/powerpoint/2010/main" xmlns="" val="11150528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قطرة</Template>
  <TotalTime>638</TotalTime>
  <Words>879</Words>
  <Application>Microsoft Office PowerPoint</Application>
  <PresentationFormat>مخصص</PresentationFormat>
  <Paragraphs>193</Paragraphs>
  <Slides>42</Slides>
  <Notes>0</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قطرة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الشباب والرياضة     دائرة الرعاية العلمية     سلسلة محاضرات      اختبارات الذكاء     محور الاختبار اللفظي</dc:title>
  <dc:creator>user</dc:creator>
  <cp:lastModifiedBy>Mustafa82</cp:lastModifiedBy>
  <cp:revision>99</cp:revision>
  <dcterms:created xsi:type="dcterms:W3CDTF">2020-07-06T09:18:28Z</dcterms:created>
  <dcterms:modified xsi:type="dcterms:W3CDTF">2023-04-03T06:06:57Z</dcterms:modified>
</cp:coreProperties>
</file>