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C85A555-E8FF-41F8-9230-BC038176BFE5}" type="datetimeFigureOut">
              <a:rPr lang="en-US" smtClean="0"/>
              <a:t>2/11/2023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422508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C85A555-E8FF-41F8-9230-BC038176BFE5}" type="datetimeFigureOut">
              <a:rPr lang="en-US" smtClean="0"/>
              <a:t>2/11/2023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245783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C85A555-E8FF-41F8-9230-BC038176BFE5}" type="datetimeFigureOut">
              <a:rPr lang="en-US" smtClean="0"/>
              <a:t>2/11/2023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103058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C85A555-E8FF-41F8-9230-BC038176BFE5}" type="datetimeFigureOut">
              <a:rPr lang="en-US" smtClean="0"/>
              <a:t>2/11/2023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160202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C85A555-E8FF-41F8-9230-BC038176BFE5}" type="datetimeFigureOut">
              <a:rPr lang="en-US" smtClean="0"/>
              <a:t>2/11/2023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87232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C85A555-E8FF-41F8-9230-BC038176BFE5}" type="datetimeFigureOut">
              <a:rPr lang="en-US" smtClean="0"/>
              <a:t>2/11/2023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124011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C85A555-E8FF-41F8-9230-BC038176BFE5}" type="datetimeFigureOut">
              <a:rPr lang="en-US" smtClean="0"/>
              <a:t>2/11/2023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90616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C85A555-E8FF-41F8-9230-BC038176BFE5}" type="datetimeFigureOut">
              <a:rPr lang="en-US" smtClean="0"/>
              <a:t>2/11/2023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343898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C85A555-E8FF-41F8-9230-BC038176BFE5}" type="datetimeFigureOut">
              <a:rPr lang="en-US" smtClean="0"/>
              <a:t>2/11/2023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19687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C85A555-E8FF-41F8-9230-BC038176BFE5}" type="datetimeFigureOut">
              <a:rPr lang="en-US" smtClean="0"/>
              <a:t>2/11/2023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234835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C85A555-E8FF-41F8-9230-BC038176BFE5}" type="datetimeFigureOut">
              <a:rPr lang="en-US" smtClean="0"/>
              <a:t>2/11/2023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80EEAC3-315B-4896-945A-32DCAED32DCF}" type="slidenum">
              <a:rPr lang="en-US" smtClean="0"/>
              <a:t>‹#›</a:t>
            </a:fld>
            <a:endParaRPr lang="en-US"/>
          </a:p>
        </p:txBody>
      </p:sp>
    </p:spTree>
    <p:extLst>
      <p:ext uri="{BB962C8B-B14F-4D97-AF65-F5344CB8AC3E}">
        <p14:creationId xmlns:p14="http://schemas.microsoft.com/office/powerpoint/2010/main" val="76502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5A555-E8FF-41F8-9230-BC038176BFE5}" type="datetimeFigureOut">
              <a:rPr lang="en-US" smtClean="0"/>
              <a:t>2/11/2023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EAC3-315B-4896-945A-32DCAED32DCF}" type="slidenum">
              <a:rPr lang="en-US" smtClean="0"/>
              <a:t>‹#›</a:t>
            </a:fld>
            <a:endParaRPr lang="en-US"/>
          </a:p>
        </p:txBody>
      </p:sp>
    </p:spTree>
    <p:extLst>
      <p:ext uri="{BB962C8B-B14F-4D97-AF65-F5344CB8AC3E}">
        <p14:creationId xmlns:p14="http://schemas.microsoft.com/office/powerpoint/2010/main" val="27256812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80000"/>
                <a:satMod val="300000"/>
              </a:schemeClr>
            </a:gs>
            <a:gs pos="100000">
              <a:schemeClr val="bg2">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609600"/>
            <a:ext cx="8077200" cy="5029200"/>
          </a:xfrm>
        </p:spPr>
        <p:txBody>
          <a:bodyPr/>
          <a:lstStyle/>
          <a:p>
            <a:pPr algn="ctr"/>
            <a:r>
              <a:rPr lang="ar-IQ" dirty="0" smtClean="0"/>
              <a:t>الرماية الأولمبية</a:t>
            </a:r>
            <a:br>
              <a:rPr lang="ar-IQ" dirty="0" smtClean="0"/>
            </a:br>
            <a:r>
              <a:rPr lang="ar-IQ" dirty="0"/>
              <a:t/>
            </a:r>
            <a:br>
              <a:rPr lang="ar-IQ" dirty="0"/>
            </a:br>
            <a:r>
              <a:rPr lang="ar-IQ" dirty="0" smtClean="0"/>
              <a:t>مهارة سحب الزناد</a:t>
            </a:r>
            <a:br>
              <a:rPr lang="ar-IQ" dirty="0" smtClean="0"/>
            </a:br>
            <a:r>
              <a:rPr lang="ar-IQ" dirty="0"/>
              <a:t/>
            </a:r>
            <a:br>
              <a:rPr lang="ar-IQ" dirty="0"/>
            </a:br>
            <a:r>
              <a:rPr lang="ar-IQ" dirty="0" smtClean="0"/>
              <a:t/>
            </a:r>
            <a:br>
              <a:rPr lang="ar-IQ" dirty="0" smtClean="0"/>
            </a:br>
            <a:r>
              <a:rPr lang="ar-IQ" dirty="0" smtClean="0"/>
              <a:t>أعداد :</a:t>
            </a:r>
            <a:r>
              <a:rPr lang="ar-IQ" dirty="0" err="1" smtClean="0"/>
              <a:t>أ.م.د</a:t>
            </a:r>
            <a:r>
              <a:rPr lang="ar-IQ" dirty="0" smtClean="0"/>
              <a:t> غصون ناطق</a:t>
            </a:r>
            <a:br>
              <a:rPr lang="ar-IQ" dirty="0" smtClean="0"/>
            </a:br>
            <a:r>
              <a:rPr lang="ar-IQ" dirty="0" err="1" smtClean="0"/>
              <a:t>م.د</a:t>
            </a:r>
            <a:r>
              <a:rPr lang="ar-IQ" dirty="0" smtClean="0"/>
              <a:t> لقاء علي</a:t>
            </a:r>
            <a:endParaRPr lang="en-US" dirty="0"/>
          </a:p>
        </p:txBody>
      </p:sp>
      <p:sp>
        <p:nvSpPr>
          <p:cNvPr id="3" name="عنوان فرعي 2"/>
          <p:cNvSpPr>
            <a:spLocks noGrp="1"/>
          </p:cNvSpPr>
          <p:nvPr>
            <p:ph type="subTitle" idx="1"/>
          </p:nvPr>
        </p:nvSpPr>
        <p:spPr>
          <a:xfrm>
            <a:off x="540544" y="1219200"/>
            <a:ext cx="8062912" cy="4724400"/>
          </a:xfrm>
        </p:spPr>
        <p:txBody>
          <a:bodyPr>
            <a:normAutofit/>
          </a:bodyPr>
          <a:lstStyle/>
          <a:p>
            <a:endParaRPr lang="en-US" dirty="0" smtClean="0"/>
          </a:p>
          <a:p>
            <a:pPr algn="l"/>
            <a:endParaRPr lang="en-US" dirty="0" smtClean="0"/>
          </a:p>
          <a:p>
            <a:pPr algn="l"/>
            <a:endParaRPr lang="en-US" dirty="0" smtClean="0"/>
          </a:p>
          <a:p>
            <a:pPr algn="l"/>
            <a:endParaRPr lang="en-US" dirty="0" smtClean="0"/>
          </a:p>
        </p:txBody>
      </p:sp>
    </p:spTree>
    <p:extLst>
      <p:ext uri="{BB962C8B-B14F-4D97-AF65-F5344CB8AC3E}">
        <p14:creationId xmlns:p14="http://schemas.microsoft.com/office/powerpoint/2010/main" val="54705857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074511"/>
            <a:ext cx="8001000" cy="5262979"/>
          </a:xfrm>
          <a:prstGeom prst="rect">
            <a:avLst/>
          </a:prstGeom>
        </p:spPr>
        <p:txBody>
          <a:bodyPr wrap="square">
            <a:spAutoFit/>
          </a:bodyPr>
          <a:lstStyle/>
          <a:p>
            <a:pPr algn="r" rtl="1"/>
            <a:r>
              <a:rPr lang="ar-SA" sz="2400" dirty="0" smtClean="0">
                <a:solidFill>
                  <a:srgbClr val="002060"/>
                </a:solidFill>
                <a:latin typeface="Andalus" panose="02020603050405020304" pitchFamily="18" charset="-78"/>
              </a:rPr>
              <a:t>طريقة سحب الزناد </a:t>
            </a:r>
          </a:p>
          <a:p>
            <a:pPr algn="r" rtl="1"/>
            <a:endParaRPr lang="ar-SA" sz="2400" dirty="0" smtClean="0">
              <a:solidFill>
                <a:srgbClr val="002060"/>
              </a:solidFill>
              <a:latin typeface="Andalus" panose="02020603050405020304" pitchFamily="18" charset="-78"/>
            </a:endParaRPr>
          </a:p>
          <a:p>
            <a:pPr algn="r" rtl="1"/>
            <a:r>
              <a:rPr lang="ar-SA" sz="2400" dirty="0" smtClean="0">
                <a:solidFill>
                  <a:srgbClr val="002060"/>
                </a:solidFill>
                <a:latin typeface="Andalus" panose="02020603050405020304" pitchFamily="18" charset="-78"/>
              </a:rPr>
              <a:t>1-ألضغط الايجابي غير المتقطع ( مستمر) </a:t>
            </a:r>
          </a:p>
          <a:p>
            <a:pPr algn="r" rtl="1"/>
            <a:endParaRPr lang="ar-SA" sz="2400" dirty="0" smtClean="0">
              <a:latin typeface="Andalus" panose="02020603050405020304" pitchFamily="18" charset="-78"/>
            </a:endParaRPr>
          </a:p>
          <a:p>
            <a:pPr marL="342900" indent="-342900" algn="just" rtl="1">
              <a:buFont typeface="Wingdings" pitchFamily="2" charset="2"/>
              <a:buChar char="Ø"/>
            </a:pPr>
            <a:r>
              <a:rPr lang="ar-SA" sz="2400" dirty="0" smtClean="0">
                <a:latin typeface="Andalus" panose="02020603050405020304" pitchFamily="18" charset="-78"/>
              </a:rPr>
              <a:t>ان طريقه السحب هذه تتطلب من الرامي ان يركز فقط على عملية التسديد ويبدأ بسحب الزناد بصورة مستمرة في اللحظة التي تكون فيها جميع عوامل الرمي سليمه ومواتية ويكون الضغط متدرج إيجابا" ويستمر لحين خروج الاطلاقة لكن ان حدث توقف </a:t>
            </a:r>
            <a:r>
              <a:rPr lang="ar-SA" sz="2400" dirty="0" err="1" smtClean="0">
                <a:latin typeface="Andalus" panose="02020603050405020304" pitchFamily="18" charset="-78"/>
              </a:rPr>
              <a:t>لاي</a:t>
            </a:r>
            <a:r>
              <a:rPr lang="ar-SA" sz="2400" dirty="0" smtClean="0">
                <a:latin typeface="Andalus" panose="02020603050405020304" pitchFamily="18" charset="-78"/>
              </a:rPr>
              <a:t> سبب كان يجب الغاء عملية سحب الزناد </a:t>
            </a:r>
            <a:r>
              <a:rPr lang="ar-SA" sz="2400" dirty="0" err="1" smtClean="0">
                <a:latin typeface="Andalus" panose="02020603050405020304" pitchFamily="18" charset="-78"/>
              </a:rPr>
              <a:t>وأعادة</a:t>
            </a:r>
            <a:r>
              <a:rPr lang="ar-SA" sz="2400" dirty="0" smtClean="0">
                <a:latin typeface="Andalus" panose="02020603050405020304" pitchFamily="18" charset="-78"/>
              </a:rPr>
              <a:t> دورة الرمي مرة ثانية حتى يحدث خروج الاطلاقة</a:t>
            </a:r>
          </a:p>
          <a:p>
            <a:pPr marL="342900" indent="-342900" algn="just" rtl="1">
              <a:buFont typeface="Wingdings" pitchFamily="2" charset="2"/>
              <a:buChar char="Ø"/>
            </a:pPr>
            <a:r>
              <a:rPr lang="ar-SA" sz="2400" dirty="0" smtClean="0">
                <a:latin typeface="Andalus" panose="02020603050405020304" pitchFamily="18" charset="-78"/>
              </a:rPr>
              <a:t>وهذه </a:t>
            </a:r>
            <a:r>
              <a:rPr lang="ar-SA" sz="2400" dirty="0" err="1" smtClean="0">
                <a:latin typeface="Andalus" panose="02020603050405020304" pitchFamily="18" charset="-78"/>
              </a:rPr>
              <a:t>الطريقه</a:t>
            </a:r>
            <a:r>
              <a:rPr lang="ar-SA" sz="2400" dirty="0" smtClean="0">
                <a:latin typeface="Andalus" panose="02020603050405020304" pitchFamily="18" charset="-78"/>
              </a:rPr>
              <a:t> هي الطريقة الوحيدة الصحيحة التي تستخدم بالذات في الرمي البطيء ( رمي الدقة ) وقد يحدث ان </a:t>
            </a:r>
            <a:r>
              <a:rPr lang="ar-SA" sz="2400" dirty="0" err="1" smtClean="0">
                <a:latin typeface="Andalus" panose="02020603050405020304" pitchFamily="18" charset="-78"/>
              </a:rPr>
              <a:t>يتاخر</a:t>
            </a:r>
            <a:r>
              <a:rPr lang="ar-SA" sz="2400" dirty="0" smtClean="0">
                <a:latin typeface="Andalus" panose="02020603050405020304" pitchFamily="18" charset="-78"/>
              </a:rPr>
              <a:t> الرامي قليلا في زمن سحب الزناد بهذه </a:t>
            </a:r>
            <a:r>
              <a:rPr lang="ar-SA" sz="2400" dirty="0" err="1" smtClean="0">
                <a:latin typeface="Andalus" panose="02020603050405020304" pitchFamily="18" charset="-78"/>
              </a:rPr>
              <a:t>الطريقه</a:t>
            </a:r>
            <a:r>
              <a:rPr lang="ar-SA" sz="2400" dirty="0" smtClean="0">
                <a:latin typeface="Andalus" panose="02020603050405020304" pitchFamily="18" charset="-78"/>
              </a:rPr>
              <a:t> ولكن هذا التأخير قد يكون غير ضار بتاتا" نظرا" لان سحب الزناد تم اثناء اقل حركه اهتزاز ويتضح استخدام هذه الطريقة للرمي البطيء وللرماة الجدد حتى (5 سنوات تدريب) </a:t>
            </a:r>
            <a:endParaRPr lang="ar-SA" sz="2400" dirty="0">
              <a:latin typeface="Andalus" panose="02020603050405020304" pitchFamily="18" charset="-78"/>
            </a:endParaRPr>
          </a:p>
        </p:txBody>
      </p:sp>
    </p:spTree>
    <p:extLst>
      <p:ext uri="{BB962C8B-B14F-4D97-AF65-F5344CB8AC3E}">
        <p14:creationId xmlns:p14="http://schemas.microsoft.com/office/powerpoint/2010/main" val="3820241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9600" y="889845"/>
            <a:ext cx="7696200" cy="5262979"/>
          </a:xfrm>
          <a:prstGeom prst="rect">
            <a:avLst/>
          </a:prstGeom>
        </p:spPr>
        <p:txBody>
          <a:bodyPr wrap="square">
            <a:spAutoFit/>
          </a:bodyPr>
          <a:lstStyle/>
          <a:p>
            <a:pPr algn="just" rtl="1"/>
            <a:r>
              <a:rPr lang="ar-IQ" dirty="0" smtClean="0"/>
              <a:t>2</a:t>
            </a:r>
            <a:r>
              <a:rPr lang="ar-IQ" sz="2400" dirty="0" smtClean="0"/>
              <a:t>- الضغط المتقطع طبقا لشكل الزناد </a:t>
            </a:r>
          </a:p>
          <a:p>
            <a:pPr algn="just" rtl="1"/>
            <a:endParaRPr lang="ar-IQ" sz="2400" dirty="0" smtClean="0"/>
          </a:p>
          <a:p>
            <a:pPr algn="just" rtl="1"/>
            <a:r>
              <a:rPr lang="ar-IQ" sz="2400" dirty="0" smtClean="0"/>
              <a:t>في هذه الحالة لا يعتبر الزناد اساسيا او اي عامل اخر لبدء سحب الزناد بل يبدأ الرامي في سحب الزناد ثم بعد الوصول للمرحلة النهائية يوقف الضغط ويبدأ في انتظار أقل حركة اهتزاز مع ملاحظة دقيقة للزناد وعند اكتمال جميع عوامل الرمي الصحيحة يتم أطلاق الطلقة بواسطة حركه واحده </a:t>
            </a:r>
            <a:r>
              <a:rPr lang="ar-IQ" sz="2400" dirty="0" err="1" smtClean="0"/>
              <a:t>سريعه</a:t>
            </a:r>
            <a:r>
              <a:rPr lang="ar-IQ" sz="2400" dirty="0" smtClean="0"/>
              <a:t> من أصبع الرامي</a:t>
            </a:r>
          </a:p>
          <a:p>
            <a:pPr algn="just" rtl="1"/>
            <a:r>
              <a:rPr lang="ar-IQ" sz="2400" dirty="0" smtClean="0"/>
              <a:t>ومن عيوب هذه </a:t>
            </a:r>
            <a:r>
              <a:rPr lang="ar-IQ" sz="2400" dirty="0" err="1" smtClean="0"/>
              <a:t>الطريقه</a:t>
            </a:r>
            <a:r>
              <a:rPr lang="ar-IQ" sz="2400" dirty="0" smtClean="0"/>
              <a:t> انه في حالة حدوث عيب ميكانيكي بالزناد تخرج طلقات من اللاعب بدون ارادته أو عندما يفكر الرامي من ان يزيد او يقلل شدة الضغط على الزناد فأن تركيزه يختل ويصبح غير قادر على المحافظة على سلامه باقي عوامل الرمي وتقع غالبا الطلقة عند ( الساعة الواحدة ) وذلك بسبب توقع حدوث الارتداد بعد خروج الاطلاقة او نظرا </a:t>
            </a:r>
            <a:r>
              <a:rPr lang="ar-IQ" sz="2400" dirty="0" err="1" smtClean="0"/>
              <a:t>لاعطاء</a:t>
            </a:r>
            <a:r>
              <a:rPr lang="ar-IQ" sz="2400" dirty="0" smtClean="0"/>
              <a:t> امر سريع من المخ ان هذه اللحظة مناسبة لخروج الطلقة مما يسبب رد فعل معاكس في عضلات الذراع واليد تسبب هذا الخطأ ولا ينصح باستخدام هذه الطريقة في الرمي </a:t>
            </a:r>
            <a:endParaRPr lang="en-US" sz="2400" dirty="0"/>
          </a:p>
        </p:txBody>
      </p:sp>
    </p:spTree>
    <p:extLst>
      <p:ext uri="{BB962C8B-B14F-4D97-AF65-F5344CB8AC3E}">
        <p14:creationId xmlns:p14="http://schemas.microsoft.com/office/powerpoint/2010/main" val="3896007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شروط أداء مهارة سحب الزناد</a:t>
            </a:r>
            <a:endParaRPr lang="en-US" dirty="0"/>
          </a:p>
        </p:txBody>
      </p:sp>
      <p:sp>
        <p:nvSpPr>
          <p:cNvPr id="3" name="عنصر نائب للمحتوى 2"/>
          <p:cNvSpPr>
            <a:spLocks noGrp="1"/>
          </p:cNvSpPr>
          <p:nvPr>
            <p:ph idx="1"/>
          </p:nvPr>
        </p:nvSpPr>
        <p:spPr/>
        <p:txBody>
          <a:bodyPr>
            <a:normAutofit fontScale="92500" lnSpcReduction="10000"/>
          </a:bodyPr>
          <a:lstStyle/>
          <a:p>
            <a:pPr algn="r" rtl="1">
              <a:buFont typeface="Wingdings" pitchFamily="2" charset="2"/>
              <a:buChar char="Ø"/>
            </a:pPr>
            <a:r>
              <a:rPr lang="ar-IQ" dirty="0" smtClean="0"/>
              <a:t>يتم سحب الزناد في المكان نفسه من الأصبع  الضاغط في جميع </a:t>
            </a:r>
            <a:r>
              <a:rPr lang="ar-IQ" dirty="0" err="1" smtClean="0"/>
              <a:t>الاطاقات</a:t>
            </a:r>
            <a:endParaRPr lang="ar-IQ" dirty="0" smtClean="0"/>
          </a:p>
          <a:p>
            <a:pPr algn="r" rtl="1">
              <a:buFont typeface="Wingdings" pitchFamily="2" charset="2"/>
              <a:buChar char="Ø"/>
            </a:pPr>
            <a:r>
              <a:rPr lang="ar-IQ" dirty="0" smtClean="0"/>
              <a:t>الضغط على المنطقة نفسها من الزناد في كل مرة</a:t>
            </a:r>
          </a:p>
          <a:p>
            <a:pPr algn="r" rtl="1">
              <a:buFont typeface="Wingdings" pitchFamily="2" charset="2"/>
              <a:buChar char="Ø"/>
            </a:pPr>
            <a:r>
              <a:rPr lang="ar-IQ" dirty="0" smtClean="0"/>
              <a:t>تكرار طريقة السحب بالكيفية نفسها( السحب الاول ثم السحب الثاني)</a:t>
            </a:r>
          </a:p>
          <a:p>
            <a:pPr algn="r" rtl="1">
              <a:buFont typeface="Wingdings" pitchFamily="2" charset="2"/>
              <a:buChar char="Ø"/>
            </a:pPr>
            <a:r>
              <a:rPr lang="ar-IQ" dirty="0" smtClean="0"/>
              <a:t>يكون زمن سحب الزناد تقريبا زمنا ثابتا</a:t>
            </a:r>
          </a:p>
          <a:p>
            <a:pPr algn="r" rtl="1">
              <a:buFont typeface="Wingdings" pitchFamily="2" charset="2"/>
              <a:buChar char="Ø"/>
            </a:pPr>
            <a:r>
              <a:rPr lang="ar-IQ" dirty="0" smtClean="0"/>
              <a:t>يفضل اتباع السحب الهادئ </a:t>
            </a:r>
            <a:r>
              <a:rPr lang="ar-IQ" dirty="0" err="1" smtClean="0"/>
              <a:t>البطئ</a:t>
            </a:r>
            <a:endParaRPr lang="ar-IQ" dirty="0" smtClean="0"/>
          </a:p>
          <a:p>
            <a:pPr algn="r" rtl="1">
              <a:buFont typeface="Wingdings" pitchFamily="2" charset="2"/>
              <a:buChar char="Ø"/>
            </a:pPr>
            <a:r>
              <a:rPr lang="ar-IQ" dirty="0" smtClean="0"/>
              <a:t>تكرار العلاقة نفسها بين التنفس وطريقة سحب الزناد في كل مرة</a:t>
            </a:r>
          </a:p>
          <a:p>
            <a:pPr algn="r" rtl="1">
              <a:buFont typeface="Wingdings" pitchFamily="2" charset="2"/>
              <a:buChar char="Ø"/>
            </a:pPr>
            <a:r>
              <a:rPr lang="ar-IQ" dirty="0" smtClean="0"/>
              <a:t>لابد من خروج الاطلاقة المفاجئة للرامي</a:t>
            </a:r>
            <a:endParaRPr lang="en-US" dirty="0"/>
          </a:p>
        </p:txBody>
      </p:sp>
    </p:spTree>
    <p:extLst>
      <p:ext uri="{BB962C8B-B14F-4D97-AF65-F5344CB8AC3E}">
        <p14:creationId xmlns:p14="http://schemas.microsoft.com/office/powerpoint/2010/main" val="180585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028344"/>
            <a:ext cx="8915400" cy="5632311"/>
          </a:xfrm>
          <a:prstGeom prst="rect">
            <a:avLst/>
          </a:prstGeom>
        </p:spPr>
        <p:txBody>
          <a:bodyPr wrap="square">
            <a:spAutoFit/>
          </a:bodyPr>
          <a:lstStyle/>
          <a:p>
            <a:pPr algn="r" rtl="1"/>
            <a:r>
              <a:rPr lang="ar-IQ" sz="2400" dirty="0" smtClean="0"/>
              <a:t>الاخطاء التي تحدث اثناء سحب الزناد </a:t>
            </a:r>
          </a:p>
          <a:p>
            <a:pPr marL="342900" indent="-342900" algn="just" rtl="1">
              <a:buFont typeface="Wingdings" pitchFamily="2" charset="2"/>
              <a:buChar char="Ø"/>
            </a:pPr>
            <a:r>
              <a:rPr lang="ar-IQ" sz="2400" b="1" u="sng" dirty="0" smtClean="0"/>
              <a:t>اولا" / نتش الزناد ( خروج الاطلاقة عن مسارها الصحيح, تشتت الاطلاقة</a:t>
            </a:r>
            <a:r>
              <a:rPr lang="ar-IQ" sz="2400" dirty="0" smtClean="0"/>
              <a:t>)</a:t>
            </a:r>
          </a:p>
          <a:p>
            <a:pPr algn="just" rtl="1"/>
            <a:r>
              <a:rPr lang="ar-IQ" sz="2400" dirty="0" smtClean="0"/>
              <a:t>وهو اكثر اخطاء سحب الزناد ويحدث للرماة الجدد وللقدامى ايضا والمقصود به هو التنفيذ </a:t>
            </a:r>
            <a:r>
              <a:rPr lang="ar-IQ" sz="2400" dirty="0" err="1" smtClean="0"/>
              <a:t>المفاجيء</a:t>
            </a:r>
            <a:r>
              <a:rPr lang="ar-IQ" sz="2400" dirty="0" smtClean="0"/>
              <a:t> للضغط على الزناد والمصحوب بالمجهود العضلي لليد وللذراع او خروج الاطلاقة عن مسارها الصحيح ( تشتت الاطلاقة)</a:t>
            </a:r>
          </a:p>
          <a:p>
            <a:pPr algn="just" rtl="1"/>
            <a:r>
              <a:rPr lang="ar-IQ" sz="2400" dirty="0" smtClean="0"/>
              <a:t>أسبابه</a:t>
            </a:r>
          </a:p>
          <a:p>
            <a:pPr algn="r" rtl="1"/>
            <a:r>
              <a:rPr lang="ar-IQ" sz="2400" dirty="0" smtClean="0"/>
              <a:t>1-	التوتر الحاد في عضلات اليد او الذراع </a:t>
            </a:r>
          </a:p>
          <a:p>
            <a:pPr algn="r" rtl="1"/>
            <a:r>
              <a:rPr lang="ar-IQ" sz="2400" dirty="0" smtClean="0"/>
              <a:t>2-	الزيادة المفاجئة في شدة القبض</a:t>
            </a:r>
          </a:p>
          <a:p>
            <a:pPr algn="r" rtl="1"/>
            <a:r>
              <a:rPr lang="ar-IQ" sz="2400" dirty="0" smtClean="0"/>
              <a:t>3-	الفشل في سحب الزناد بطريقة مباشرة للخلف </a:t>
            </a:r>
          </a:p>
          <a:p>
            <a:pPr algn="r" rtl="1"/>
            <a:r>
              <a:rPr lang="ar-IQ" sz="2400" dirty="0" smtClean="0"/>
              <a:t>4-	قلة زمن التسديد </a:t>
            </a:r>
          </a:p>
          <a:p>
            <a:pPr algn="r" rtl="1"/>
            <a:r>
              <a:rPr lang="ar-IQ" sz="2400" dirty="0" smtClean="0"/>
              <a:t>5-	البحث ( اصطياد) دائرة العشرة </a:t>
            </a:r>
          </a:p>
          <a:p>
            <a:pPr algn="r" rtl="1"/>
            <a:r>
              <a:rPr lang="ar-IQ" sz="2400" dirty="0" smtClean="0"/>
              <a:t>6-	خلل في القبضة نتيجة رد فعل في العيار الكبير</a:t>
            </a:r>
          </a:p>
          <a:p>
            <a:pPr algn="r" rtl="1"/>
            <a:r>
              <a:rPr lang="ar-IQ" sz="2400" dirty="0" smtClean="0"/>
              <a:t>7-	الوضع </a:t>
            </a:r>
            <a:r>
              <a:rPr lang="ar-IQ" sz="2400" dirty="0" err="1" smtClean="0"/>
              <a:t>الخاطيء</a:t>
            </a:r>
            <a:r>
              <a:rPr lang="ar-IQ" sz="2400" dirty="0" smtClean="0"/>
              <a:t> </a:t>
            </a:r>
            <a:r>
              <a:rPr lang="ar-IQ" sz="2400" dirty="0" err="1" smtClean="0"/>
              <a:t>للاصبع</a:t>
            </a:r>
            <a:r>
              <a:rPr lang="ar-IQ" sz="2400" dirty="0" smtClean="0"/>
              <a:t> الساحب على الزناد </a:t>
            </a:r>
          </a:p>
          <a:p>
            <a:pPr algn="r" rtl="1"/>
            <a:r>
              <a:rPr lang="ar-IQ" sz="2400" dirty="0" smtClean="0"/>
              <a:t>وعادة تقع الطلقات بيمين او شمال الهدف وغالبا ما تكون شمال وأسفل الهدف وقد يحدث تجميع عالي لعدد </a:t>
            </a:r>
            <a:endParaRPr lang="en-US" sz="2400" dirty="0"/>
          </a:p>
        </p:txBody>
      </p:sp>
    </p:spTree>
    <p:extLst>
      <p:ext uri="{BB962C8B-B14F-4D97-AF65-F5344CB8AC3E}">
        <p14:creationId xmlns:p14="http://schemas.microsoft.com/office/powerpoint/2010/main" val="192549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443841"/>
            <a:ext cx="8534400" cy="4154984"/>
          </a:xfrm>
          <a:prstGeom prst="rect">
            <a:avLst/>
          </a:prstGeom>
        </p:spPr>
        <p:txBody>
          <a:bodyPr wrap="square">
            <a:spAutoFit/>
          </a:bodyPr>
          <a:lstStyle/>
          <a:p>
            <a:pPr algn="just" rtl="1"/>
            <a:r>
              <a:rPr lang="ar-IQ" sz="2400" b="1" u="sng" dirty="0" smtClean="0"/>
              <a:t>علاج خطا نتش الزناد </a:t>
            </a:r>
          </a:p>
          <a:p>
            <a:pPr algn="just" rtl="1"/>
            <a:endParaRPr lang="ar-IQ" sz="2400" dirty="0" smtClean="0"/>
          </a:p>
          <a:p>
            <a:pPr algn="just" rtl="1"/>
            <a:endParaRPr lang="ar-IQ" sz="2400" dirty="0" smtClean="0"/>
          </a:p>
          <a:p>
            <a:pPr algn="just" rtl="1"/>
            <a:r>
              <a:rPr lang="ar-IQ" sz="2400" dirty="0" smtClean="0"/>
              <a:t>1- عن طريق الرمي الجاف الذي يعتبر المثلى للتغلب على ردود الفعل العكسية مثل توتر الذراع من اجل معادلة الارتداد او الشد العضلي عند توقع خروج الطلقة او الرمش اثناء سماع صوت الطلقة</a:t>
            </a:r>
          </a:p>
          <a:p>
            <a:pPr algn="just" rtl="1"/>
            <a:r>
              <a:rPr lang="ar-IQ" sz="2400" dirty="0" smtClean="0"/>
              <a:t>2- الاصرار على تنفيذ خطة رمي الطلقة وعلى ان تتم في دوره رمي </a:t>
            </a:r>
            <a:r>
              <a:rPr lang="ar-IQ" sz="2400" dirty="0" err="1" smtClean="0"/>
              <a:t>متقدمه</a:t>
            </a:r>
            <a:r>
              <a:rPr lang="ar-IQ" sz="2400" dirty="0" smtClean="0"/>
              <a:t> وان حدث اي أخطاء تستدعي للرجوع للخلف يجب عدم استكمال خطة الرمي والغاء الطلقة </a:t>
            </a:r>
            <a:r>
              <a:rPr lang="ar-IQ" sz="2400" dirty="0" err="1" smtClean="0"/>
              <a:t>وأعادة</a:t>
            </a:r>
            <a:r>
              <a:rPr lang="ar-IQ" sz="2400" dirty="0" smtClean="0"/>
              <a:t> بدء دورة الرمي من جديد </a:t>
            </a:r>
          </a:p>
          <a:p>
            <a:pPr algn="just" rtl="1"/>
            <a:r>
              <a:rPr lang="ar-IQ" sz="2400" dirty="0" smtClean="0"/>
              <a:t>3- التدريب على الرمي على هدف ابيض بدون دوائر سوداء ينمي العلاقة بين الشكل الطبيعي للتصويب وسحب الزناد في نفس الوقت مع مقاومة الرغبة في سحب الزناد</a:t>
            </a:r>
            <a:r>
              <a:rPr lang="ar-IQ" dirty="0" smtClean="0"/>
              <a:t> </a:t>
            </a:r>
            <a:endParaRPr lang="ar-IQ" dirty="0"/>
          </a:p>
        </p:txBody>
      </p:sp>
    </p:spTree>
    <p:extLst>
      <p:ext uri="{BB962C8B-B14F-4D97-AF65-F5344CB8AC3E}">
        <p14:creationId xmlns:p14="http://schemas.microsoft.com/office/powerpoint/2010/main" val="3008754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166844"/>
            <a:ext cx="7696200" cy="4893647"/>
          </a:xfrm>
          <a:prstGeom prst="rect">
            <a:avLst/>
          </a:prstGeom>
        </p:spPr>
        <p:txBody>
          <a:bodyPr wrap="square">
            <a:spAutoFit/>
          </a:bodyPr>
          <a:lstStyle/>
          <a:p>
            <a:pPr marL="342900" indent="-342900" algn="just" rtl="1">
              <a:buFont typeface="Wingdings" pitchFamily="2" charset="2"/>
              <a:buChar char="Ø"/>
            </a:pPr>
            <a:r>
              <a:rPr lang="ar-IQ" sz="2400" b="1" u="sng" dirty="0" smtClean="0"/>
              <a:t>ثانيا" / زيادة زمن سحب الزناد</a:t>
            </a:r>
          </a:p>
          <a:p>
            <a:pPr algn="just" rtl="1"/>
            <a:r>
              <a:rPr lang="ar-IQ" sz="2400" dirty="0" smtClean="0"/>
              <a:t>وهذا </a:t>
            </a:r>
            <a:r>
              <a:rPr lang="ar-IQ" sz="2400" dirty="0" err="1" smtClean="0"/>
              <a:t>الخطا</a:t>
            </a:r>
            <a:r>
              <a:rPr lang="ar-IQ" sz="2400" dirty="0" smtClean="0"/>
              <a:t> شائع الحدوث أثناء المسابقات او المنافسات الهامة </a:t>
            </a:r>
            <a:r>
              <a:rPr lang="ar-IQ" sz="2400" dirty="0" err="1" smtClean="0"/>
              <a:t>نتيجه</a:t>
            </a:r>
            <a:r>
              <a:rPr lang="ar-IQ" sz="2400" dirty="0" smtClean="0"/>
              <a:t> الرمي الزائد للحصول على طلقة جيدة مما يسبب </a:t>
            </a:r>
            <a:r>
              <a:rPr lang="ar-IQ" sz="2400" dirty="0" err="1" smtClean="0"/>
              <a:t>أجهاد</a:t>
            </a:r>
            <a:r>
              <a:rPr lang="ar-IQ" sz="2400" dirty="0" smtClean="0"/>
              <a:t> القبضة والرغبة في التصويب وتسوء حدة الرؤية وقد يحدث هذا الخطأ نتيجة الضغط البطيء وبحرص شديد على الزناد </a:t>
            </a:r>
            <a:r>
              <a:rPr lang="ar-IQ" sz="2400" dirty="0" err="1" smtClean="0"/>
              <a:t>نتيجه</a:t>
            </a:r>
            <a:r>
              <a:rPr lang="ar-IQ" sz="2400" dirty="0" smtClean="0"/>
              <a:t> الخوف والتردد والتفكير بالسلبيات فقط</a:t>
            </a:r>
          </a:p>
          <a:p>
            <a:pPr algn="just" rtl="1"/>
            <a:r>
              <a:rPr lang="ar-IQ" sz="2400" dirty="0" smtClean="0"/>
              <a:t>وللتغلب على هذا العيب يجب ان يقوم الرامي بتفريغ السلاح والعمل على ضرب عدة طلقات جافة ويجب الا ينصت المدرب لشكوى الرامي من وزن السلاح بل يختبر ميكانيكية السلاح فقط وليس الوزن</a:t>
            </a:r>
          </a:p>
          <a:p>
            <a:pPr algn="just" rtl="1"/>
            <a:r>
              <a:rPr lang="ar-IQ" sz="2400" dirty="0" smtClean="0"/>
              <a:t>ان الانتهاء من سحب الزناد لا يعني ان دورة الرمي انتهت بعد تحرير الزناد يجب ان يستمر الرامي في المحافظة على ثبات السلاح وان يلاحظ بكل اهتمام شكل السلاح لحظة التحرير وما يسبقها وعودة الزناد لوضعه الطبيعي وذلك مع أعلى درجة من التركيز</a:t>
            </a:r>
          </a:p>
          <a:p>
            <a:pPr algn="just" rtl="1"/>
            <a:endParaRPr lang="ar-IQ" sz="2400" dirty="0"/>
          </a:p>
        </p:txBody>
      </p:sp>
    </p:spTree>
    <p:extLst>
      <p:ext uri="{BB962C8B-B14F-4D97-AF65-F5344CB8AC3E}">
        <p14:creationId xmlns:p14="http://schemas.microsoft.com/office/powerpoint/2010/main" val="2785094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نص 2"/>
          <p:cNvSpPr>
            <a:spLocks noGrp="1"/>
          </p:cNvSpPr>
          <p:nvPr>
            <p:ph type="body" idx="1"/>
          </p:nvPr>
        </p:nvSpPr>
        <p:spPr/>
        <p:txBody>
          <a:bodyPr/>
          <a:lstStyle/>
          <a:p>
            <a:pPr algn="ctr"/>
            <a:r>
              <a:rPr lang="ar-IQ" b="1" dirty="0" smtClean="0"/>
              <a:t>اخطاء سحب الزناد</a:t>
            </a:r>
            <a:endParaRPr lang="en-US" b="1" dirty="0"/>
          </a:p>
        </p:txBody>
      </p:sp>
      <p:pic>
        <p:nvPicPr>
          <p:cNvPr id="6147" name="Picture 3" descr="C:\Users\Ghusoon\Desktop\صور\ar-11-ways-to-improve-rifle-shooting-skill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200" y="2807156"/>
            <a:ext cx="4040188" cy="2686725"/>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لنص 4"/>
          <p:cNvSpPr>
            <a:spLocks noGrp="1"/>
          </p:cNvSpPr>
          <p:nvPr>
            <p:ph type="body" sz="quarter" idx="3"/>
          </p:nvPr>
        </p:nvSpPr>
        <p:spPr/>
        <p:txBody>
          <a:bodyPr/>
          <a:lstStyle/>
          <a:p>
            <a:r>
              <a:rPr lang="ar-IQ" b="1" dirty="0" smtClean="0"/>
              <a:t>الموقع المثالي لسب الزناد</a:t>
            </a:r>
            <a:endParaRPr lang="en-US" b="1" dirty="0"/>
          </a:p>
        </p:txBody>
      </p:sp>
      <p:pic>
        <p:nvPicPr>
          <p:cNvPr id="614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45025" y="2534640"/>
            <a:ext cx="4041775" cy="323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60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38200"/>
          </a:xfrm>
        </p:spPr>
        <p:txBody>
          <a:bodyPr>
            <a:normAutofit fontScale="90000"/>
          </a:bodyPr>
          <a:lstStyle/>
          <a:p>
            <a:pPr algn="ctr"/>
            <a:r>
              <a:rPr lang="en-US" dirty="0" smtClean="0"/>
              <a:t/>
            </a:r>
            <a:br>
              <a:rPr lang="en-US" dirty="0" smtClean="0"/>
            </a:br>
            <a:r>
              <a:rPr lang="en-US" dirty="0"/>
              <a:t/>
            </a:r>
            <a:br>
              <a:rPr lang="en-US" dirty="0"/>
            </a:br>
            <a:r>
              <a:rPr lang="ar-IQ" dirty="0" smtClean="0"/>
              <a:t>مهارة سحب الزناد</a:t>
            </a:r>
            <a:endParaRPr lang="en-US" dirty="0"/>
          </a:p>
        </p:txBody>
      </p:sp>
      <p:sp>
        <p:nvSpPr>
          <p:cNvPr id="3" name="عنصر نائب للمحتوى 2"/>
          <p:cNvSpPr>
            <a:spLocks noGrp="1"/>
          </p:cNvSpPr>
          <p:nvPr>
            <p:ph idx="1"/>
          </p:nvPr>
        </p:nvSpPr>
        <p:spPr>
          <a:xfrm>
            <a:off x="457200" y="1295401"/>
            <a:ext cx="8229600" cy="4830763"/>
          </a:xfrm>
        </p:spPr>
        <p:txBody>
          <a:bodyPr>
            <a:normAutofit fontScale="92500"/>
          </a:bodyPr>
          <a:lstStyle/>
          <a:p>
            <a:pPr algn="just" rtl="1">
              <a:buFont typeface="Wingdings" pitchFamily="2" charset="2"/>
              <a:buChar char="Ø"/>
            </a:pPr>
            <a:r>
              <a:rPr lang="ar-IQ" sz="2400" dirty="0" smtClean="0"/>
              <a:t>تعتبر عملية سحب الزناد من أحد عناصر أداء الرامي الأساسية، وتؤدي كل العناصر عموماً لعملية الدقة في اخراج </a:t>
            </a:r>
            <a:r>
              <a:rPr lang="ar-IQ" sz="2400" dirty="0" err="1" smtClean="0"/>
              <a:t>الأطلاقة</a:t>
            </a:r>
            <a:r>
              <a:rPr lang="ar-IQ" sz="2400" dirty="0" smtClean="0"/>
              <a:t> التي تصيب مركز الدائرة إلا إن عنصر الضغط على الزناد يعتبر هو العنصر الحساس في تحقيق دقة </a:t>
            </a:r>
            <a:r>
              <a:rPr lang="ar-IQ" sz="2400" dirty="0" err="1" smtClean="0"/>
              <a:t>الأطلاقة</a:t>
            </a:r>
            <a:r>
              <a:rPr lang="ar-IQ" sz="2400" dirty="0" smtClean="0"/>
              <a:t>.</a:t>
            </a:r>
            <a:r>
              <a:rPr lang="ar-IQ" sz="2400" dirty="0"/>
              <a:t> وقد شبه أحد المدربين هذه العلاقة بعملية جمع المال وانفاقه فكذلك تعتبر عملية سحب الزناد بمثابة انفاق المال في وجهته السليمة والخطأ في ضغط الزناد يعني أهدار هذا المال.</a:t>
            </a:r>
            <a:endParaRPr lang="en-US" sz="2400" i="1" dirty="0"/>
          </a:p>
          <a:p>
            <a:pPr algn="just" rtl="1">
              <a:buFont typeface="Wingdings" pitchFamily="2" charset="2"/>
              <a:buChar char="Ø"/>
            </a:pPr>
            <a:r>
              <a:rPr lang="ar-IQ" sz="2400" dirty="0" err="1" smtClean="0"/>
              <a:t>فأذا</a:t>
            </a:r>
            <a:r>
              <a:rPr lang="ar-IQ" sz="2400" dirty="0" smtClean="0"/>
              <a:t> فكرنا في</a:t>
            </a:r>
            <a:r>
              <a:rPr lang="en-US" sz="2400" dirty="0" smtClean="0"/>
              <a:t> </a:t>
            </a:r>
            <a:r>
              <a:rPr lang="ar-IQ" sz="2400" dirty="0" err="1" smtClean="0"/>
              <a:t>مهلرة</a:t>
            </a:r>
            <a:r>
              <a:rPr lang="ar-IQ" sz="2400" dirty="0" smtClean="0"/>
              <a:t> سحب الزناد مجرد حركة للأصبع الضاغط في أتجاه الخلف ربما </a:t>
            </a:r>
            <a:r>
              <a:rPr lang="ar-IQ" sz="2400" dirty="0" err="1" smtClean="0"/>
              <a:t>لاتحمل</a:t>
            </a:r>
            <a:r>
              <a:rPr lang="ar-IQ" sz="2400" dirty="0" smtClean="0"/>
              <a:t> المعنى المعقد لطبيعة هذه المهارة التي تعددت فيها </a:t>
            </a:r>
            <a:r>
              <a:rPr lang="ar-IQ" sz="2400" dirty="0" err="1" smtClean="0"/>
              <a:t>الاراء</a:t>
            </a:r>
            <a:r>
              <a:rPr lang="ar-IQ" sz="2400" dirty="0" smtClean="0"/>
              <a:t> من الرماة والمتدربين</a:t>
            </a:r>
          </a:p>
          <a:p>
            <a:pPr algn="just" rtl="1">
              <a:buFont typeface="Wingdings" pitchFamily="2" charset="2"/>
              <a:buChar char="Ø"/>
            </a:pPr>
            <a:r>
              <a:rPr lang="ar-IQ" sz="2400" dirty="0" smtClean="0"/>
              <a:t>ان عملية سحب الزناد هي عبارة عن حركة العضلات المشاركة التي تقوم بتثبيت السلاح وهذا يتطلب من هذه العضلات بعض الشد الخفيف الغير محسوس مع الثبات المطلق لكافة عضلات الجسم</a:t>
            </a:r>
          </a:p>
          <a:p>
            <a:pPr algn="just" rtl="1">
              <a:buFont typeface="Wingdings" pitchFamily="2" charset="2"/>
              <a:buChar char="Ø"/>
            </a:pPr>
            <a:r>
              <a:rPr lang="ar-IQ" sz="2400" dirty="0" smtClean="0"/>
              <a:t>ومن الاساسيات </a:t>
            </a:r>
            <a:r>
              <a:rPr lang="ar-IQ" sz="2400" dirty="0" err="1" smtClean="0"/>
              <a:t>المهمه</a:t>
            </a:r>
            <a:r>
              <a:rPr lang="ar-IQ" sz="2400" dirty="0"/>
              <a:t> </a:t>
            </a:r>
            <a:r>
              <a:rPr lang="ar-IQ" sz="2400" dirty="0" smtClean="0"/>
              <a:t>ان تكون حركة الاصبع الضاغط  تؤدى بانفصال تام عن بقية عضلات اليد لاسيما عضلات الكف والرسغ.</a:t>
            </a:r>
            <a:endParaRPr lang="en-US" sz="2400" dirty="0"/>
          </a:p>
        </p:txBody>
      </p:sp>
    </p:spTree>
    <p:extLst>
      <p:ext uri="{BB962C8B-B14F-4D97-AF65-F5344CB8AC3E}">
        <p14:creationId xmlns:p14="http://schemas.microsoft.com/office/powerpoint/2010/main" val="3043011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82151" cy="12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387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smtClean="0"/>
              <a:t>معلومات هامة عن سحب الزناد</a:t>
            </a:r>
            <a:endParaRPr lang="en-US" dirty="0"/>
          </a:p>
        </p:txBody>
      </p:sp>
      <p:sp>
        <p:nvSpPr>
          <p:cNvPr id="3" name="عنصر نائب للمحتوى 2"/>
          <p:cNvSpPr>
            <a:spLocks noGrp="1"/>
          </p:cNvSpPr>
          <p:nvPr>
            <p:ph idx="1"/>
          </p:nvPr>
        </p:nvSpPr>
        <p:spPr/>
        <p:txBody>
          <a:bodyPr>
            <a:normAutofit lnSpcReduction="10000"/>
          </a:bodyPr>
          <a:lstStyle/>
          <a:p>
            <a:pPr algn="just" rtl="1">
              <a:buFont typeface="Wingdings" pitchFamily="2" charset="2"/>
              <a:buChar char="Ø"/>
            </a:pPr>
            <a:r>
              <a:rPr lang="ar-IQ" dirty="0" smtClean="0"/>
              <a:t>ان مهارة سحب الزناد تعتبر الحد الفاصل الذي يحدد موقع الاطلاقة من مركز الهدف وقيمتها الرقمية والعشرية</a:t>
            </a:r>
          </a:p>
          <a:p>
            <a:pPr algn="just" rtl="1">
              <a:buFont typeface="Wingdings" pitchFamily="2" charset="2"/>
              <a:buChar char="Ø"/>
            </a:pPr>
            <a:r>
              <a:rPr lang="ar-IQ" dirty="0" err="1" smtClean="0"/>
              <a:t>مبدء</a:t>
            </a:r>
            <a:r>
              <a:rPr lang="ar-IQ" dirty="0" smtClean="0"/>
              <a:t> الفروق الفردية حيث يستخدم المدربون تمرينات وأساليب تدريبية للوصول للطريقة المثالية بما </a:t>
            </a:r>
            <a:r>
              <a:rPr lang="ar-IQ" dirty="0" err="1" smtClean="0"/>
              <a:t>يتلائم</a:t>
            </a:r>
            <a:r>
              <a:rPr lang="ar-IQ" dirty="0" smtClean="0"/>
              <a:t> مع طبيعة كل رامي</a:t>
            </a:r>
          </a:p>
          <a:p>
            <a:pPr algn="just" rtl="1">
              <a:buFont typeface="Wingdings" pitchFamily="2" charset="2"/>
              <a:buChar char="Ø"/>
            </a:pPr>
            <a:r>
              <a:rPr lang="ar-IQ" dirty="0" smtClean="0"/>
              <a:t>ان مهارة سحب الزناد هي خط الشروع للمحصلة النهائية المتمثلة بدقة التصويب والتي تحدد موقع الاطلاقة. وان ذلك يتم من خلال تحديد مقدار القوة وزمن سحب الزناد وطريقة أداء هذه المهارة</a:t>
            </a:r>
          </a:p>
          <a:p>
            <a:pPr marL="0" indent="0" algn="r" rtl="1">
              <a:buNone/>
            </a:pPr>
            <a:endParaRPr lang="ar-IQ" dirty="0" smtClean="0"/>
          </a:p>
          <a:p>
            <a:pPr marL="0" indent="0" algn="r" rtl="1">
              <a:buNone/>
            </a:pPr>
            <a:endParaRPr lang="ar-IQ" dirty="0" smtClean="0"/>
          </a:p>
          <a:p>
            <a:pPr algn="r"/>
            <a:endParaRPr lang="en-US" dirty="0"/>
          </a:p>
        </p:txBody>
      </p:sp>
    </p:spTree>
    <p:extLst>
      <p:ext uri="{BB962C8B-B14F-4D97-AF65-F5344CB8AC3E}">
        <p14:creationId xmlns:p14="http://schemas.microsoft.com/office/powerpoint/2010/main" val="2460455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228600"/>
          </a:xfrm>
        </p:spPr>
        <p:txBody>
          <a:bodyPr>
            <a:normAutofit fontScale="90000"/>
          </a:bodyPr>
          <a:lstStyle/>
          <a:p>
            <a:endParaRPr lang="en-US" dirty="0"/>
          </a:p>
        </p:txBody>
      </p:sp>
      <p:sp>
        <p:nvSpPr>
          <p:cNvPr id="3" name="عنصر نائب للمحتوى 2"/>
          <p:cNvSpPr>
            <a:spLocks noGrp="1"/>
          </p:cNvSpPr>
          <p:nvPr>
            <p:ph idx="1"/>
          </p:nvPr>
        </p:nvSpPr>
        <p:spPr/>
        <p:txBody>
          <a:bodyPr>
            <a:normAutofit fontScale="92500" lnSpcReduction="20000"/>
          </a:bodyPr>
          <a:lstStyle/>
          <a:p>
            <a:pPr algn="just" rtl="1">
              <a:buFont typeface="Wingdings" pitchFamily="2" charset="2"/>
              <a:buChar char="Ø"/>
            </a:pPr>
            <a:r>
              <a:rPr lang="ar-IQ" dirty="0" smtClean="0"/>
              <a:t> زمن وقوة ضغط الزناد:- حيث يقاس وزن الزناد ب 120-140 غم فلا يجوز تسليط قوة بالأصبع الضاغط أعلى من هذا المقدار</a:t>
            </a:r>
          </a:p>
          <a:p>
            <a:pPr algn="just" rtl="1">
              <a:buFont typeface="Wingdings" pitchFamily="2" charset="2"/>
              <a:buChar char="Ø"/>
            </a:pPr>
            <a:r>
              <a:rPr lang="ar-IQ" dirty="0" smtClean="0"/>
              <a:t>زمن الرمي:- يجب ان يكون متزامنا مع سحب الزناد ليتم التصويب خلال مدة حبس النفس التي لا تتجاوز 8-10 </a:t>
            </a:r>
            <a:r>
              <a:rPr lang="ar-IQ" dirty="0" err="1" smtClean="0"/>
              <a:t>ثا</a:t>
            </a:r>
            <a:r>
              <a:rPr lang="ar-IQ" dirty="0" smtClean="0"/>
              <a:t> , </a:t>
            </a:r>
            <a:r>
              <a:rPr lang="ar-IQ" dirty="0" err="1" smtClean="0"/>
              <a:t>بأختلاف</a:t>
            </a:r>
            <a:r>
              <a:rPr lang="ar-IQ" dirty="0" smtClean="0"/>
              <a:t> الزمن بين المبتدئين والمتقدمين</a:t>
            </a:r>
          </a:p>
          <a:p>
            <a:pPr algn="just" rtl="1">
              <a:buFont typeface="Wingdings" pitchFamily="2" charset="2"/>
              <a:buChar char="Ø"/>
            </a:pPr>
            <a:r>
              <a:rPr lang="ar-IQ" dirty="0" smtClean="0"/>
              <a:t>العمر التدريبي :- حيث تحتاج هذه المهارة الى عمر تدريبي لتحسين </a:t>
            </a:r>
            <a:r>
              <a:rPr lang="ar-IQ" dirty="0" err="1" smtClean="0"/>
              <a:t>قوةالادراك</a:t>
            </a:r>
            <a:r>
              <a:rPr lang="ar-IQ" dirty="0" smtClean="0"/>
              <a:t> للقوة والزمن حسب قدرة الرامي</a:t>
            </a:r>
          </a:p>
          <a:p>
            <a:pPr algn="just" rtl="1">
              <a:buFont typeface="Wingdings" pitchFamily="2" charset="2"/>
              <a:buChar char="Ø"/>
            </a:pPr>
            <a:r>
              <a:rPr lang="ar-IQ" dirty="0" smtClean="0"/>
              <a:t>التكرار في الأداء السليم:- فلابد من تكرار هذه المهارة ولفترات طويلة </a:t>
            </a:r>
            <a:r>
              <a:rPr lang="ar-IQ" dirty="0" err="1" smtClean="0"/>
              <a:t>لأكتساب</a:t>
            </a:r>
            <a:r>
              <a:rPr lang="ar-IQ" dirty="0" smtClean="0"/>
              <a:t> الاحساس العالي في الخلايا الحسية </a:t>
            </a:r>
            <a:r>
              <a:rPr lang="ar-IQ" dirty="0" err="1" smtClean="0"/>
              <a:t>للاصبع</a:t>
            </a:r>
            <a:r>
              <a:rPr lang="ar-IQ" dirty="0" smtClean="0"/>
              <a:t> الضاغط</a:t>
            </a:r>
            <a:endParaRPr lang="en-US" dirty="0"/>
          </a:p>
        </p:txBody>
      </p:sp>
    </p:spTree>
    <p:extLst>
      <p:ext uri="{BB962C8B-B14F-4D97-AF65-F5344CB8AC3E}">
        <p14:creationId xmlns:p14="http://schemas.microsoft.com/office/powerpoint/2010/main" val="733193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algn="ctr"/>
            <a:r>
              <a:rPr lang="ar-IQ" dirty="0" smtClean="0"/>
              <a:t>شكل الزناد مع أتجاه السحب</a:t>
            </a:r>
            <a:endParaRPr lang="en-US" dirty="0"/>
          </a:p>
        </p:txBody>
      </p:sp>
      <p:sp>
        <p:nvSpPr>
          <p:cNvPr id="8" name="عنصر نائب للمحتوى 7"/>
          <p:cNvSpPr>
            <a:spLocks noGrp="1"/>
          </p:cNvSpPr>
          <p:nvPr>
            <p:ph sz="half" idx="2"/>
          </p:nvPr>
        </p:nvSpPr>
        <p:spPr>
          <a:xfrm>
            <a:off x="457201" y="2971800"/>
            <a:ext cx="4040188" cy="3154362"/>
          </a:xfrm>
        </p:spPr>
        <p:txBody>
          <a:bodyPr/>
          <a:lstStyle/>
          <a:p>
            <a:endParaRPr lang="en-US" dirty="0"/>
          </a:p>
        </p:txBody>
      </p:sp>
      <p:sp>
        <p:nvSpPr>
          <p:cNvPr id="5" name="عنصر نائب للنص 4"/>
          <p:cNvSpPr>
            <a:spLocks noGrp="1"/>
          </p:cNvSpPr>
          <p:nvPr>
            <p:ph type="body" sz="quarter" idx="3"/>
          </p:nvPr>
        </p:nvSpPr>
        <p:spPr/>
        <p:txBody>
          <a:bodyPr/>
          <a:lstStyle/>
          <a:p>
            <a:pPr algn="ctr"/>
            <a:r>
              <a:rPr lang="ar-IQ" dirty="0" smtClean="0"/>
              <a:t>سحب الزناد بالقوة المتدرجة</a:t>
            </a:r>
            <a:endParaRPr lang="en-US" dirty="0"/>
          </a:p>
        </p:txBody>
      </p:sp>
      <p:sp>
        <p:nvSpPr>
          <p:cNvPr id="6" name="عنصر نائب للمحتوى 5"/>
          <p:cNvSpPr>
            <a:spLocks noGrp="1"/>
          </p:cNvSpPr>
          <p:nvPr>
            <p:ph sz="quarter" idx="4"/>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09801"/>
            <a:ext cx="41148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1"/>
            <a:ext cx="39624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511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الطريقة المثالية لسحب الزناد</a:t>
            </a:r>
            <a:endParaRPr lang="en-US" dirty="0"/>
          </a:p>
        </p:txBody>
      </p:sp>
      <p:sp>
        <p:nvSpPr>
          <p:cNvPr id="3" name="عنصر نائب للمحتوى 2"/>
          <p:cNvSpPr>
            <a:spLocks noGrp="1"/>
          </p:cNvSpPr>
          <p:nvPr>
            <p:ph idx="1"/>
          </p:nvPr>
        </p:nvSpPr>
        <p:spPr/>
        <p:txBody>
          <a:bodyPr>
            <a:normAutofit/>
          </a:bodyPr>
          <a:lstStyle/>
          <a:p>
            <a:pPr algn="just" rtl="1">
              <a:buFont typeface="Wingdings" pitchFamily="2" charset="2"/>
              <a:buChar char="Ø"/>
            </a:pPr>
            <a:r>
              <a:rPr lang="ar-IQ" dirty="0" smtClean="0"/>
              <a:t>يكون سحب الزناد </a:t>
            </a:r>
            <a:r>
              <a:rPr lang="ar-IQ" dirty="0" err="1" smtClean="0"/>
              <a:t>أنسيابيا</a:t>
            </a:r>
            <a:r>
              <a:rPr lang="ar-IQ" dirty="0" smtClean="0"/>
              <a:t> وبخط مواز لخط مسار </a:t>
            </a:r>
            <a:r>
              <a:rPr lang="ar-IQ" dirty="0" err="1" smtClean="0"/>
              <a:t>الأطلاقة</a:t>
            </a:r>
            <a:r>
              <a:rPr lang="ar-IQ" dirty="0" smtClean="0"/>
              <a:t> ولكن بعكس </a:t>
            </a:r>
            <a:r>
              <a:rPr lang="ar-IQ" dirty="0" err="1" smtClean="0"/>
              <a:t>أتجاهه</a:t>
            </a:r>
            <a:r>
              <a:rPr lang="ar-IQ" dirty="0" smtClean="0"/>
              <a:t> ( اي السحب الى الخلف)</a:t>
            </a:r>
          </a:p>
          <a:p>
            <a:pPr algn="just" rtl="1">
              <a:buFont typeface="Wingdings" pitchFamily="2" charset="2"/>
              <a:buChar char="Ø"/>
            </a:pPr>
            <a:r>
              <a:rPr lang="ar-IQ" dirty="0" smtClean="0"/>
              <a:t>تكون حركة الأصبع في سحب الزناد في منتصف السلامية الأولى من أصبع السبابة حصرا</a:t>
            </a:r>
          </a:p>
          <a:p>
            <a:pPr algn="just" rtl="1">
              <a:buFont typeface="Wingdings" pitchFamily="2" charset="2"/>
              <a:buChar char="Ø"/>
            </a:pPr>
            <a:r>
              <a:rPr lang="ar-IQ" dirty="0" smtClean="0"/>
              <a:t>يكون السحب </a:t>
            </a:r>
            <a:r>
              <a:rPr lang="ar-IQ" dirty="0" err="1" smtClean="0"/>
              <a:t>ألأنسيابي</a:t>
            </a:r>
            <a:r>
              <a:rPr lang="ar-IQ" dirty="0" smtClean="0"/>
              <a:t> على الزناد بشكل متوافق مع الثبات ضمن مدة حبس النفس التي يتم فيها التسديد بحيث يكتمل الضغط ويتم الاطلاق في أحسن حالة ثبات للرمي بالبندقية</a:t>
            </a:r>
          </a:p>
          <a:p>
            <a:pPr algn="just" rtl="1"/>
            <a:endParaRPr lang="en-US" dirty="0"/>
          </a:p>
        </p:txBody>
      </p:sp>
    </p:spTree>
    <p:extLst>
      <p:ext uri="{BB962C8B-B14F-4D97-AF65-F5344CB8AC3E}">
        <p14:creationId xmlns:p14="http://schemas.microsoft.com/office/powerpoint/2010/main" val="700172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موقع الضغط على الزناد</a:t>
            </a:r>
            <a:endParaRPr lang="en-US" dirty="0"/>
          </a:p>
        </p:txBody>
      </p:sp>
      <p:sp>
        <p:nvSpPr>
          <p:cNvPr id="3" name="عنصر نائب للمحتوى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82000" cy="4476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9981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smtClean="0"/>
              <a:t>موقع </a:t>
            </a:r>
            <a:r>
              <a:rPr lang="ar-IQ" dirty="0" err="1" smtClean="0"/>
              <a:t>الأطلاقه</a:t>
            </a:r>
            <a:r>
              <a:rPr lang="ar-IQ" dirty="0" smtClean="0"/>
              <a:t> حسب موقع سحب الزناد</a:t>
            </a:r>
            <a:endParaRPr lang="en-US" dirty="0"/>
          </a:p>
        </p:txBody>
      </p:sp>
      <p:sp>
        <p:nvSpPr>
          <p:cNvPr id="3" name="عنصر نائب للمحتوى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718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80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1022</Words>
  <Application>Microsoft Office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نسق Office</vt:lpstr>
      <vt:lpstr>الرماية الأولمبية  مهارة سحب الزناد   أعداد :أ.م.د غصون ناطق م.د لقاء علي</vt:lpstr>
      <vt:lpstr>  مهارة سحب الزناد</vt:lpstr>
      <vt:lpstr>PowerPoint Presentation</vt:lpstr>
      <vt:lpstr>معلومات هامة عن سحب الزناد</vt:lpstr>
      <vt:lpstr>PowerPoint Presentation</vt:lpstr>
      <vt:lpstr>PowerPoint Presentation</vt:lpstr>
      <vt:lpstr>الطريقة المثالية لسحب الزناد</vt:lpstr>
      <vt:lpstr>موقع الضغط على الزناد</vt:lpstr>
      <vt:lpstr>موقع الأطلاقه حسب موقع سحب الزناد</vt:lpstr>
      <vt:lpstr>PowerPoint Presentation</vt:lpstr>
      <vt:lpstr>PowerPoint Presentation</vt:lpstr>
      <vt:lpstr>شروط أداء مهارة سحب الزناد</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DR.Ahmed Saker</cp:lastModifiedBy>
  <cp:revision>20</cp:revision>
  <cp:lastPrinted>2023-02-11T11:42:21Z</cp:lastPrinted>
  <dcterms:created xsi:type="dcterms:W3CDTF">2021-02-21T09:44:30Z</dcterms:created>
  <dcterms:modified xsi:type="dcterms:W3CDTF">2023-02-11T11:43:10Z</dcterms:modified>
</cp:coreProperties>
</file>