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256" r:id="rId5"/>
    <p:sldId id="257" r:id="rId6"/>
    <p:sldId id="258" r:id="rId7"/>
    <p:sldId id="261" r:id="rId8"/>
    <p:sldId id="262" r:id="rId9"/>
    <p:sldId id="264" r:id="rId10"/>
    <p:sldId id="265" r:id="rId11"/>
    <p:sldId id="263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712" autoAdjust="0"/>
  </p:normalViewPr>
  <p:slideViewPr>
    <p:cSldViewPr snapToGrid="0">
      <p:cViewPr varScale="1">
        <p:scale>
          <a:sx n="73" d="100"/>
          <a:sy n="73" d="100"/>
        </p:scale>
        <p:origin x="-624" y="-10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3828" y="90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830594C5-4210-4C0B-94C8-05EA2A2738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A07B545-CB7B-485B-8848-24C5090D7C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23E10C-4735-4A0D-A76B-FFFBF4B6ED03}" type="datetimeFigureOut">
              <a:rPr lang="en-US" smtClean="0"/>
              <a:pPr/>
              <a:t>12/21/2022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D9E7E0C-EC12-408D-80EA-659FD94A65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F952D70-4DD5-4630-8772-5085BDBF1D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D13D6A-DFDD-4B27-9F53-83C0CD9331E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869633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35CDE-2E0B-4188-96E9-ADF9ACB826A9}" type="datetimeFigureOut">
              <a:rPr lang="en-US" noProof="0" smtClean="0"/>
              <a:pPr/>
              <a:t>12/21/2022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D7B6F-E65C-42E7-86A5-0A01C6C95227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="" val="2295432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xmlns="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26323" y="5127866"/>
            <a:ext cx="3963590" cy="858767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</a:t>
            </a:r>
          </a:p>
        </p:txBody>
      </p:sp>
      <p:sp>
        <p:nvSpPr>
          <p:cNvPr id="42" name="Picture Placeholder 26">
            <a:extLst>
              <a:ext uri="{FF2B5EF4-FFF2-40B4-BE49-F238E27FC236}">
                <a16:creationId xmlns:a16="http://schemas.microsoft.com/office/drawing/2014/main" xmlns="" id="{C109A47C-99A8-42F1-AF6B-F5CB08E6BC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62451" y="2726139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xmlns="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71721" y="580664"/>
            <a:ext cx="1391775" cy="858837"/>
          </a:xfrm>
        </p:spPr>
        <p:txBody>
          <a:bodyPr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MONTH</a:t>
            </a:r>
            <a:br>
              <a:rPr lang="en-US" noProof="0"/>
            </a:br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xmlns="" val="3771749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aphic 35">
            <a:extLst>
              <a:ext uri="{FF2B5EF4-FFF2-40B4-BE49-F238E27FC236}">
                <a16:creationId xmlns:a16="http://schemas.microsoft.com/office/drawing/2014/main" xmlns="" id="{B00A1772-2B8D-4677-8511-3E067F67A72F}"/>
              </a:ext>
            </a:extLst>
          </p:cNvPr>
          <p:cNvGrpSpPr/>
          <p:nvPr userDrawn="1"/>
        </p:nvGrpSpPr>
        <p:grpSpPr>
          <a:xfrm>
            <a:off x="6678503" y="1430186"/>
            <a:ext cx="5526208" cy="2613848"/>
            <a:chOff x="6678503" y="665690"/>
            <a:chExt cx="5526208" cy="261384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D2973908-D73D-4ECB-A29B-831C44983FB3}"/>
              </a:ext>
            </a:extLst>
          </p:cNvPr>
          <p:cNvSpPr/>
          <p:nvPr/>
        </p:nvSpPr>
        <p:spPr>
          <a:xfrm>
            <a:off x="5886429" y="5240536"/>
            <a:ext cx="1486046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334FC528-8248-470A-AD71-53711E01005E}"/>
              </a:ext>
            </a:extLst>
          </p:cNvPr>
          <p:cNvSpPr/>
          <p:nvPr/>
        </p:nvSpPr>
        <p:spPr>
          <a:xfrm>
            <a:off x="-13301" y="298479"/>
            <a:ext cx="267996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AC925586-1EA9-4B0D-9E80-91777899FF7C}"/>
              </a:ext>
            </a:extLst>
          </p:cNvPr>
          <p:cNvSpPr/>
          <p:nvPr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082ADE93-C591-447F-A2DD-56E8D22B23F6}"/>
              </a:ext>
            </a:extLst>
          </p:cNvPr>
          <p:cNvSpPr/>
          <p:nvPr/>
        </p:nvSpPr>
        <p:spPr>
          <a:xfrm>
            <a:off x="7752243" y="4099514"/>
            <a:ext cx="4445438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4F539762-F7DA-4468-979C-780676B34A92}"/>
              </a:ext>
            </a:extLst>
          </p:cNvPr>
          <p:cNvSpPr/>
          <p:nvPr/>
        </p:nvSpPr>
        <p:spPr>
          <a:xfrm>
            <a:off x="-13301" y="237513"/>
            <a:ext cx="2895885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7BBC2EFA-0E51-48DC-AF99-0FEF25085843}"/>
              </a:ext>
            </a:extLst>
          </p:cNvPr>
          <p:cNvSpPr/>
          <p:nvPr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7893AAC6-8427-4BAA-B44F-7B6300936A25}"/>
              </a:ext>
            </a:extLst>
          </p:cNvPr>
          <p:cNvSpPr/>
          <p:nvPr/>
        </p:nvSpPr>
        <p:spPr>
          <a:xfrm>
            <a:off x="6033764" y="5121144"/>
            <a:ext cx="1714669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92C0F1FD-7849-4263-82D0-842B579C6E4E}"/>
              </a:ext>
            </a:extLst>
          </p:cNvPr>
          <p:cNvSpPr/>
          <p:nvPr/>
        </p:nvSpPr>
        <p:spPr>
          <a:xfrm>
            <a:off x="8228540" y="3516857"/>
            <a:ext cx="3975491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xmlns="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7388594" y="2045086"/>
            <a:ext cx="4821219" cy="1325563"/>
          </a:xfrm>
        </p:spPr>
        <p:txBody>
          <a:bodyPr>
            <a:normAutofit/>
          </a:bodyPr>
          <a:lstStyle>
            <a:lvl1pPr algn="ctr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grpSp>
        <p:nvGrpSpPr>
          <p:cNvPr id="23" name="Graphic 21">
            <a:extLst>
              <a:ext uri="{FF2B5EF4-FFF2-40B4-BE49-F238E27FC236}">
                <a16:creationId xmlns:a16="http://schemas.microsoft.com/office/drawing/2014/main" xmlns="" id="{D5BA1DFF-80CB-48BB-B37F-4E2BCFC360C5}"/>
              </a:ext>
            </a:extLst>
          </p:cNvPr>
          <p:cNvGrpSpPr/>
          <p:nvPr/>
        </p:nvGrpSpPr>
        <p:grpSpPr>
          <a:xfrm>
            <a:off x="-12667" y="718133"/>
            <a:ext cx="6444343" cy="6146228"/>
            <a:chOff x="-12667" y="718133"/>
            <a:chExt cx="6444343" cy="6146228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xmlns="" id="{F9A3D860-4FE0-494E-B1EC-0DC1F2574D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600" y="1096296"/>
            <a:ext cx="6052552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xmlns="" id="{D53A16E5-EEB1-409A-9BF4-71F08DF7BF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720000">
            <a:off x="8526498" y="4052877"/>
            <a:ext cx="3689627" cy="64293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256173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xmlns="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630442" y="2818995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xmlns="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7075878" y="2826510"/>
            <a:ext cx="4975641" cy="1655762"/>
          </a:xfrm>
        </p:spPr>
        <p:txBody>
          <a:bodyPr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655702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xmlns="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xmlns="" id="{E88D0B4A-E9EE-4F17-AF07-687763131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1075" y="3345999"/>
            <a:ext cx="7319700" cy="1500187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804643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xmlns="" id="{6C9B7F00-EB71-4AB0-9B4E-A64B7BB58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25625"/>
            <a:ext cx="10442575" cy="4351338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991442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xmlns="" id="{F2DC463F-D8D9-4961-B44E-0CCDE38BA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76085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xmlns="" id="{5DB1D622-84A6-489A-91BE-DF1D23C03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76085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1013669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xmlns="" id="{5A6B27D7-F5EE-4688-B64B-CDC996CB3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2689"/>
            <a:ext cx="5157787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xmlns="" id="{9D3AFCF0-98C5-4ECC-A2A6-BA8BA0A64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8097"/>
            <a:ext cx="5157787" cy="3184634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xmlns="" id="{3F44E47F-9EE9-414B-B2D8-DD6737905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2689"/>
            <a:ext cx="5183188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xmlns="" id="{D8D8261D-A3B4-4909-8FCD-D7C160F42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8097"/>
            <a:ext cx="5183188" cy="3184634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3915233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xmlns="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xmlns="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xmlns="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xmlns="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xmlns="" id="{9E80D7DF-92B2-4A46-AA79-DDC69AC8A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347788"/>
            <a:ext cx="6172200" cy="433053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xmlns="" id="{F0A242F9-0019-4B57-A03D-285B73836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6262"/>
            <a:ext cx="3932237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A01F06-84A3-407F-8D89-167A9D40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7494" y="721373"/>
            <a:ext cx="391863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199802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xmlns="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xmlns="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xmlns="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xmlns="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xmlns="" id="{1C9B27A5-4499-4F2B-843D-B4AC979D300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3188" y="1347788"/>
            <a:ext cx="6172200" cy="43305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xmlns="" id="{4C8F7DBB-2923-48F9-AE53-06CE214A3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03601"/>
            <a:ext cx="3932237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AB5B22-678B-4BFD-ABBC-49961466D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857652" y="725128"/>
            <a:ext cx="3833278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987248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224023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DA29EA0-54CE-44CE-A619-B63EB6AA2D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441" y="2373246"/>
            <a:ext cx="9303119" cy="21115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225526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xmlns="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xmlns="" id="{18500C30-FF27-4A5C-AA4F-B1D5C57A0F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14240" y="793217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365204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29228556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n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xmlns="" id="{5D6F87F4-A9FD-42C2-B2B3-2EBAE9413A33}"/>
              </a:ext>
            </a:extLst>
          </p:cNvPr>
          <p:cNvSpPr/>
          <p:nvPr/>
        </p:nvSpPr>
        <p:spPr>
          <a:xfrm>
            <a:off x="-12778" y="429785"/>
            <a:ext cx="7606299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xmlns="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xmlns="" id="{C8BBE7AC-17E7-4828-A40C-39EED5284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85863" y="2088090"/>
            <a:ext cx="3103110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xmlns="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6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xmlns="" id="{A65257E6-B10F-49C0-862A-53648E3F2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49603" y="2088090"/>
            <a:ext cx="2243918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xmlns="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90713" y="1913782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xmlns="" id="{BCE98261-6A42-49F1-B208-2E6C24DFC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35716" y="2105869"/>
            <a:ext cx="2959116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xmlns="" id="{937F4311-EBEC-44E3-8542-07503B54D7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172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:a16="http://schemas.microsoft.com/office/drawing/2014/main" xmlns="" id="{FED4B056-A42A-4115-B98D-177B9AFDAB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90348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45" name="Text Placeholder 24">
            <a:extLst>
              <a:ext uri="{FF2B5EF4-FFF2-40B4-BE49-F238E27FC236}">
                <a16:creationId xmlns:a16="http://schemas.microsoft.com/office/drawing/2014/main" xmlns="" id="{2D359611-5488-43D7-A2A6-E60DB2E1D8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79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46" name="Text Placeholder 24">
            <a:extLst>
              <a:ext uri="{FF2B5EF4-FFF2-40B4-BE49-F238E27FC236}">
                <a16:creationId xmlns:a16="http://schemas.microsoft.com/office/drawing/2014/main" xmlns="" id="{F2182E7C-B18B-4F73-B0D1-86196D992B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76955" y="2942030"/>
            <a:ext cx="3517877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48" name="Text Placeholder 24">
            <a:extLst>
              <a:ext uri="{FF2B5EF4-FFF2-40B4-BE49-F238E27FC236}">
                <a16:creationId xmlns:a16="http://schemas.microsoft.com/office/drawing/2014/main" xmlns="" id="{3D51A445-889E-44A8-AF12-58BC161D14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1722" y="5607548"/>
            <a:ext cx="3397251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49" name="Text Placeholder 24">
            <a:extLst>
              <a:ext uri="{FF2B5EF4-FFF2-40B4-BE49-F238E27FC236}">
                <a16:creationId xmlns:a16="http://schemas.microsoft.com/office/drawing/2014/main" xmlns="" id="{358BC44E-644D-4E21-A055-1178CD0D26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94792" y="4909834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50" name="Text Placeholder 24">
            <a:extLst>
              <a:ext uri="{FF2B5EF4-FFF2-40B4-BE49-F238E27FC236}">
                <a16:creationId xmlns:a16="http://schemas.microsoft.com/office/drawing/2014/main" xmlns="" id="{32C60917-FE9C-4C02-976E-9F4DF95F16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90713" y="4909834"/>
            <a:ext cx="2692939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55" name="Picture Placeholder 12">
            <a:extLst>
              <a:ext uri="{FF2B5EF4-FFF2-40B4-BE49-F238E27FC236}">
                <a16:creationId xmlns:a16="http://schemas.microsoft.com/office/drawing/2014/main" xmlns="" id="{2535BC4C-3D36-473A-B9EF-EC6F3BA6711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91723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6" name="Picture Placeholder 12">
            <a:extLst>
              <a:ext uri="{FF2B5EF4-FFF2-40B4-BE49-F238E27FC236}">
                <a16:creationId xmlns:a16="http://schemas.microsoft.com/office/drawing/2014/main" xmlns="" id="{A1E61843-0C1E-4581-98C1-C9247F7043A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590348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7" name="Picture Placeholder 12">
            <a:extLst>
              <a:ext uri="{FF2B5EF4-FFF2-40B4-BE49-F238E27FC236}">
                <a16:creationId xmlns:a16="http://schemas.microsoft.com/office/drawing/2014/main" xmlns="" id="{F3B39F0E-B245-4510-8C07-0EC29B83F1B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3" y="3816446"/>
            <a:ext cx="2048256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8" name="Picture Placeholder 9">
            <a:extLst>
              <a:ext uri="{FF2B5EF4-FFF2-40B4-BE49-F238E27FC236}">
                <a16:creationId xmlns:a16="http://schemas.microsoft.com/office/drawing/2014/main" xmlns="" id="{A9E755CD-1A38-4F75-A18E-2D31E4934C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3864572"/>
            <a:ext cx="1481328" cy="75895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7909560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90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How to use this template</a:t>
            </a:r>
          </a:p>
        </p:txBody>
      </p:sp>
    </p:spTree>
    <p:extLst>
      <p:ext uri="{BB962C8B-B14F-4D97-AF65-F5344CB8AC3E}">
        <p14:creationId xmlns:p14="http://schemas.microsoft.com/office/powerpoint/2010/main" xmlns="" val="246449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c 16">
            <a:extLst>
              <a:ext uri="{FF2B5EF4-FFF2-40B4-BE49-F238E27FC236}">
                <a16:creationId xmlns:a16="http://schemas.microsoft.com/office/drawing/2014/main" xmlns="" id="{AD638337-297E-49B3-AE0F-B36EC9D01661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xmlns="" id="{74E08599-4D6A-4CDA-9228-3DBD31E1E64D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xmlns="" id="{548D0821-4E36-47CF-A7AC-8FB339F5F24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6111" y="974881"/>
            <a:ext cx="3933620" cy="734415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xmlns="" id="{B8041375-FFF3-48A5-8985-52AD4D496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249488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 b="0"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grpSp>
        <p:nvGrpSpPr>
          <p:cNvPr id="19" name="Graphic 17">
            <a:extLst>
              <a:ext uri="{FF2B5EF4-FFF2-40B4-BE49-F238E27FC236}">
                <a16:creationId xmlns:a16="http://schemas.microsoft.com/office/drawing/2014/main" xmlns="" id="{1CF7F5A7-666B-4C97-8F1C-0930361F612E}"/>
              </a:ext>
            </a:extLst>
          </p:cNvPr>
          <p:cNvGrpSpPr/>
          <p:nvPr/>
        </p:nvGrpSpPr>
        <p:grpSpPr>
          <a:xfrm>
            <a:off x="5530724" y="0"/>
            <a:ext cx="6340653" cy="6429600"/>
            <a:chOff x="5530724" y="0"/>
            <a:chExt cx="6340653" cy="64296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xmlns="" id="{76641E2E-882B-485E-AD7C-2BC054BEA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="" val="2658144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16">
            <a:extLst>
              <a:ext uri="{FF2B5EF4-FFF2-40B4-BE49-F238E27FC236}">
                <a16:creationId xmlns:a16="http://schemas.microsoft.com/office/drawing/2014/main" xmlns="" id="{AD4D64B1-E729-4A4C-8FF7-134EACCE9ED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23F3C396-D7E8-4134-99CB-83AC5015781D}"/>
              </a:ext>
            </a:extLst>
          </p:cNvPr>
          <p:cNvGrpSpPr/>
          <p:nvPr userDrawn="1"/>
        </p:nvGrpSpPr>
        <p:grpSpPr>
          <a:xfrm flipH="1">
            <a:off x="7321677" y="587196"/>
            <a:ext cx="4885313" cy="1632656"/>
            <a:chOff x="-26126" y="587196"/>
            <a:chExt cx="4885313" cy="1632656"/>
          </a:xfrm>
        </p:grpSpPr>
        <p:sp>
          <p:nvSpPr>
            <p:cNvPr id="11" name="Graphic 23">
              <a:extLst>
                <a:ext uri="{FF2B5EF4-FFF2-40B4-BE49-F238E27FC236}">
                  <a16:creationId xmlns:a16="http://schemas.microsoft.com/office/drawing/2014/main" xmlns="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2" name="Graphic 6">
              <a:extLst>
                <a:ext uri="{FF2B5EF4-FFF2-40B4-BE49-F238E27FC236}">
                  <a16:creationId xmlns:a16="http://schemas.microsoft.com/office/drawing/2014/main" xmlns="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7354844" y="895259"/>
            <a:ext cx="4735459" cy="101258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2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xmlns="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79053" y="2442380"/>
            <a:ext cx="3913632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xmlns="" id="{9D30E37C-4282-4FD1-9238-5F541F189E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32841" y="3401290"/>
            <a:ext cx="4347933" cy="69329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2"/>
              </a:buClr>
              <a:buNone/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xmlns="" id="{2B21A588-9CF1-4122-959A-D1A3DA672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2841" y="4200309"/>
            <a:ext cx="4347933" cy="1408743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grpSp>
        <p:nvGrpSpPr>
          <p:cNvPr id="22" name="Graphic 20">
            <a:extLst>
              <a:ext uri="{FF2B5EF4-FFF2-40B4-BE49-F238E27FC236}">
                <a16:creationId xmlns:a16="http://schemas.microsoft.com/office/drawing/2014/main" xmlns="" id="{15D5C0A2-3C70-442D-AAF6-E16ADACDBF4F}"/>
              </a:ext>
            </a:extLst>
          </p:cNvPr>
          <p:cNvGrpSpPr/>
          <p:nvPr/>
        </p:nvGrpSpPr>
        <p:grpSpPr>
          <a:xfrm>
            <a:off x="-12667" y="-12667"/>
            <a:ext cx="6418971" cy="6160919"/>
            <a:chOff x="-12667" y="-12667"/>
            <a:chExt cx="6418971" cy="6160919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xmlns="" id="{BBA8375B-3CE5-468D-91DF-8151963A95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694" y="0"/>
            <a:ext cx="6065966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="" val="4214248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aphic 16">
            <a:extLst>
              <a:ext uri="{FF2B5EF4-FFF2-40B4-BE49-F238E27FC236}">
                <a16:creationId xmlns:a16="http://schemas.microsoft.com/office/drawing/2014/main" xmlns="" id="{6E486D59-536F-433A-BA1F-E5D8171D28EE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2739" y="2647949"/>
            <a:ext cx="459360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7EF9F20-7EC3-4301-8D75-2F88B498A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0139" y="3248025"/>
            <a:ext cx="4573338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xmlns="" id="{69BE7BF4-3069-409E-BFA9-64375BC3D04B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xmlns="" id="{F3C766CD-B979-4D7C-8A2C-417E79767E3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0561" y="849316"/>
            <a:ext cx="3923299" cy="10424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Comparison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xmlns="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07364" y="2647949"/>
            <a:ext cx="507601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xmlns="" id="{159211AA-05DE-48A1-97CC-3BE597E7149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07363" y="3248025"/>
            <a:ext cx="5073411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xmlns="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676900" y="1374622"/>
            <a:ext cx="5202936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0313A844-31D3-4D0D-8043-C498865AF65B}"/>
              </a:ext>
            </a:extLst>
          </p:cNvPr>
          <p:cNvSpPr/>
          <p:nvPr/>
        </p:nvSpPr>
        <p:spPr>
          <a:xfrm>
            <a:off x="4200902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8948DAA4-D083-418A-B253-F1F56A7613B3}"/>
              </a:ext>
            </a:extLst>
          </p:cNvPr>
          <p:cNvSpPr/>
          <p:nvPr/>
        </p:nvSpPr>
        <p:spPr>
          <a:xfrm>
            <a:off x="4406705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="" val="3538970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xmlns="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xmlns="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xmlns="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Chart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xmlns="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755778"/>
            <a:ext cx="2724912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Chart Placeholder 21">
            <a:extLst>
              <a:ext uri="{FF2B5EF4-FFF2-40B4-BE49-F238E27FC236}">
                <a16:creationId xmlns:a16="http://schemas.microsoft.com/office/drawing/2014/main" xmlns="" id="{DD959D31-8095-4F0E-8AA3-33ABE262D13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xmlns="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="" val="197984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xmlns="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xmlns="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xmlns="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Table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xmlns="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3314576"/>
            <a:ext cx="3200400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able Placeholder 14">
            <a:extLst>
              <a:ext uri="{FF2B5EF4-FFF2-40B4-BE49-F238E27FC236}">
                <a16:creationId xmlns:a16="http://schemas.microsoft.com/office/drawing/2014/main" xmlns="" id="{7658F6E5-229A-4857-8140-782AA94211B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table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9FB4E85B-0FE6-4367-8B3F-4F3B5621BF3B}"/>
              </a:ext>
            </a:extLst>
          </p:cNvPr>
          <p:cNvSpPr/>
          <p:nvPr/>
        </p:nvSpPr>
        <p:spPr>
          <a:xfrm>
            <a:off x="2641930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6AC08F80-E4EE-498F-927C-7F97FBA89C96}"/>
              </a:ext>
            </a:extLst>
          </p:cNvPr>
          <p:cNvSpPr/>
          <p:nvPr/>
        </p:nvSpPr>
        <p:spPr>
          <a:xfrm>
            <a:off x="2847733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="" val="4200568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16">
            <a:extLst>
              <a:ext uri="{FF2B5EF4-FFF2-40B4-BE49-F238E27FC236}">
                <a16:creationId xmlns:a16="http://schemas.microsoft.com/office/drawing/2014/main" xmlns="" id="{A6C11E25-2AF0-4EBF-905C-81BDCFB5E4C8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grpSp>
        <p:nvGrpSpPr>
          <p:cNvPr id="9" name="Graphic 4">
            <a:extLst>
              <a:ext uri="{FF2B5EF4-FFF2-40B4-BE49-F238E27FC236}">
                <a16:creationId xmlns:a16="http://schemas.microsoft.com/office/drawing/2014/main" xmlns="" id="{EA075FD4-B92A-4706-AF9F-516E4D97661A}"/>
              </a:ext>
            </a:extLst>
          </p:cNvPr>
          <p:cNvGrpSpPr/>
          <p:nvPr/>
        </p:nvGrpSpPr>
        <p:grpSpPr>
          <a:xfrm>
            <a:off x="3101009" y="-12694"/>
            <a:ext cx="9094808" cy="5689901"/>
            <a:chOff x="227974" y="-12694"/>
            <a:chExt cx="11967843" cy="5689901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ext Placeholder 3">
            <a:extLst>
              <a:ext uri="{FF2B5EF4-FFF2-40B4-BE49-F238E27FC236}">
                <a16:creationId xmlns:a16="http://schemas.microsoft.com/office/drawing/2014/main" xmlns="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4969" y="2282951"/>
            <a:ext cx="3055579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en-US" sz="2000" b="1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/>
              <a:t>EDIT MASTER TEXT STYLES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xmlns="" id="{C9B40841-64AD-4F36-A387-121624847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03978" y="1"/>
            <a:ext cx="8495014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5" name="Title 22">
            <a:extLst>
              <a:ext uri="{FF2B5EF4-FFF2-40B4-BE49-F238E27FC236}">
                <a16:creationId xmlns:a16="http://schemas.microsoft.com/office/drawing/2014/main" xmlns="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-61166" y="919125"/>
            <a:ext cx="3890555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4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Big Picture</a:t>
            </a:r>
          </a:p>
        </p:txBody>
      </p:sp>
    </p:spTree>
    <p:extLst>
      <p:ext uri="{BB962C8B-B14F-4D97-AF65-F5344CB8AC3E}">
        <p14:creationId xmlns:p14="http://schemas.microsoft.com/office/powerpoint/2010/main" xmlns="" val="3656831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16">
            <a:extLst>
              <a:ext uri="{FF2B5EF4-FFF2-40B4-BE49-F238E27FC236}">
                <a16:creationId xmlns:a16="http://schemas.microsoft.com/office/drawing/2014/main" xmlns="" id="{10E52898-F619-494E-9A8E-D3CD0AF8B0E9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752" y="5382175"/>
            <a:ext cx="3968496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anchor="ctr" anchorCtr="0"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3" name="Media Placeholder 12">
            <a:extLst>
              <a:ext uri="{FF2B5EF4-FFF2-40B4-BE49-F238E27FC236}">
                <a16:creationId xmlns:a16="http://schemas.microsoft.com/office/drawing/2014/main" xmlns="" id="{60B14607-605B-4FF3-A0F5-BB2FCD9460CC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743456" y="1113044"/>
            <a:ext cx="8705088" cy="405079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media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C014D0AB-6E42-4C38-96B3-E4512EF81B12}"/>
              </a:ext>
            </a:extLst>
          </p:cNvPr>
          <p:cNvSpPr/>
          <p:nvPr/>
        </p:nvSpPr>
        <p:spPr>
          <a:xfrm>
            <a:off x="-12729" y="3056551"/>
            <a:ext cx="130959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D0C0C476-0F93-4FFD-8D6A-6F1E2859E1FF}"/>
              </a:ext>
            </a:extLst>
          </p:cNvPr>
          <p:cNvSpPr/>
          <p:nvPr/>
        </p:nvSpPr>
        <p:spPr>
          <a:xfrm>
            <a:off x="-12729" y="2995521"/>
            <a:ext cx="1525739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US" noProof="0" dirty="0"/>
              <a:t> 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37DED860-B2F3-4B02-B7C4-F0FC61CFA7AC}"/>
              </a:ext>
            </a:extLst>
          </p:cNvPr>
          <p:cNvSpPr/>
          <p:nvPr/>
        </p:nvSpPr>
        <p:spPr>
          <a:xfrm>
            <a:off x="10792048" y="-12728"/>
            <a:ext cx="1398594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A8325BE9-BD79-4F37-99D7-6CE4487E9256}"/>
              </a:ext>
            </a:extLst>
          </p:cNvPr>
          <p:cNvSpPr/>
          <p:nvPr/>
        </p:nvSpPr>
        <p:spPr>
          <a:xfrm>
            <a:off x="10686456" y="-12728"/>
            <a:ext cx="1513025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="" val="1013977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="" val="2828830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5" r:id="rId8"/>
    <p:sldLayoutId id="2147483657" r:id="rId9"/>
    <p:sldLayoutId id="2147483658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9" r:id="rId16"/>
    <p:sldLayoutId id="2147483670" r:id="rId17"/>
    <p:sldLayoutId id="2147483667" r:id="rId18"/>
    <p:sldLayoutId id="2147483671" r:id="rId19"/>
    <p:sldLayoutId id="2147483668" r:id="rId20"/>
    <p:sldLayoutId id="2147483660" r:id="rId2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57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74" userDrawn="1">
          <p15:clr>
            <a:srgbClr val="F26B43"/>
          </p15:clr>
        </p15:guide>
        <p15:guide id="4" pos="7106" userDrawn="1">
          <p15:clr>
            <a:srgbClr val="F26B43"/>
          </p15:clr>
        </p15:guide>
        <p15:guide id="5" orient="horz" pos="3748" userDrawn="1">
          <p15:clr>
            <a:srgbClr val="F26B43"/>
          </p15:clr>
        </p15:guide>
        <p15:guide id="6" pos="3250" userDrawn="1">
          <p15:clr>
            <a:srgbClr val="F26B43"/>
          </p15:clr>
        </p15:guide>
        <p15:guide id="7" pos="443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9.xml"/><Relationship Id="rId1" Type="http://schemas.openxmlformats.org/officeDocument/2006/relationships/video" Target="../media/media1.mp4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7671E014-38A6-4604-84E2-0E92500FBC5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 rot="720000">
            <a:off x="9613093" y="187035"/>
            <a:ext cx="1391775" cy="1256815"/>
          </a:xfrm>
        </p:spPr>
        <p:txBody>
          <a:bodyPr>
            <a:normAutofit/>
          </a:bodyPr>
          <a:lstStyle/>
          <a:p>
            <a:endParaRPr lang="ar-IQ" dirty="0" smtClean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F535A0-9A52-40AD-972C-D0F96C9052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ar-IQ" dirty="0"/>
              <a:t>طريقة العلاج ال </a:t>
            </a:r>
            <a:r>
              <a:rPr lang="en-US" dirty="0" smtClean="0"/>
              <a:t>CME therapy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A81143F-FBEE-4565-886D-08852310C8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ar-IQ" sz="2800" b="1" dirty="0" smtClean="0"/>
              <a:t> </a:t>
            </a:r>
            <a:r>
              <a:rPr lang="ar-IQ" sz="2800" b="1" dirty="0" smtClean="0"/>
              <a:t>أ.د </a:t>
            </a:r>
            <a:r>
              <a:rPr lang="ar-IQ" sz="2800" b="1" dirty="0"/>
              <a:t>سعاد عبد حسين </a:t>
            </a:r>
            <a:endParaRPr lang="ru-RU" sz="2800" b="1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14489" t="10741" r="11301" b="7918"/>
          <a:stretch/>
        </p:blipFill>
        <p:spPr>
          <a:xfrm rot="21013392">
            <a:off x="333782" y="1761540"/>
            <a:ext cx="5483107" cy="375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97746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853085">
            <a:off x="6916397" y="2651380"/>
            <a:ext cx="5134994" cy="1785380"/>
          </a:xfrm>
        </p:spPr>
        <p:txBody>
          <a:bodyPr>
            <a:noAutofit/>
          </a:bodyPr>
          <a:lstStyle/>
          <a:p>
            <a:pPr algn="r" rtl="1"/>
            <a:r>
              <a:rPr lang="ar-IQ" sz="2400" b="1" dirty="0" smtClean="0"/>
              <a:t>يمثل </a:t>
            </a:r>
            <a:r>
              <a:rPr lang="ar-IQ" sz="2400" b="1" dirty="0"/>
              <a:t>كل تمرين تحديًا بيوميكانيكيًا خاصًا للطفل. تم تصميم تمارين </a:t>
            </a:r>
            <a:r>
              <a:rPr lang="en-US" sz="2400" b="1" dirty="0" smtClean="0"/>
              <a:t>CME </a:t>
            </a:r>
            <a:r>
              <a:rPr lang="ar-IQ" sz="2400" b="1" dirty="0"/>
              <a:t>لتعزيز الاستجابة النشطة. نهج طليعي تمامًا ، يركز هذا النوع من العلاج الطبيعي بشكل أساسي على تحسين المهارات الحركية الإجمالية للأطفال الصغار الذين يعانون من إعاقات جسدية واضطرابات حركية.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 rot="971133">
            <a:off x="9635378" y="537409"/>
            <a:ext cx="1320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IQ" sz="2000" b="1" dirty="0">
                <a:solidFill>
                  <a:schemeClr val="bg1"/>
                </a:solidFill>
              </a:rPr>
              <a:t>يتكون علاج </a:t>
            </a:r>
            <a:r>
              <a:rPr lang="en-US" sz="2000" b="1" dirty="0">
                <a:solidFill>
                  <a:schemeClr val="bg1"/>
                </a:solidFill>
              </a:rPr>
              <a:t>CME</a:t>
            </a:r>
          </a:p>
        </p:txBody>
      </p:sp>
      <p:sp>
        <p:nvSpPr>
          <p:cNvPr id="6" name="TextBox 5"/>
          <p:cNvSpPr txBox="1"/>
          <p:nvPr/>
        </p:nvSpPr>
        <p:spPr>
          <a:xfrm rot="771759">
            <a:off x="8196389" y="5189684"/>
            <a:ext cx="3810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IQ" sz="2400" b="1" dirty="0">
                <a:solidFill>
                  <a:schemeClr val="bg1"/>
                </a:solidFill>
              </a:rPr>
              <a:t>أكثر من </a:t>
            </a:r>
            <a:r>
              <a:rPr lang="ar-IQ" sz="2800" b="1" dirty="0">
                <a:solidFill>
                  <a:schemeClr val="bg1"/>
                </a:solidFill>
              </a:rPr>
              <a:t>9000</a:t>
            </a:r>
            <a:r>
              <a:rPr lang="ar-IQ" sz="2400" b="1" dirty="0">
                <a:solidFill>
                  <a:schemeClr val="bg1"/>
                </a:solidFill>
              </a:rPr>
              <a:t> تمرين. 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21085185">
            <a:off x="231194" y="1811736"/>
            <a:ext cx="5593001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algn="r" rtl="1">
              <a:spcBef>
                <a:spcPts val="0"/>
              </a:spcBef>
              <a:spcAft>
                <a:spcPts val="0"/>
              </a:spcAft>
            </a:pPr>
            <a:r>
              <a:rPr lang="ar-IQ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يمكن للأطفال الذين يعانون من الاضطرابات التالية الاستفادة من علاج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CME</a:t>
            </a:r>
            <a:r>
              <a:rPr lang="ar-IQ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:-</a:t>
            </a:r>
            <a:endParaRPr lang="en-US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r" rtl="1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Blip>
                <a:blip r:embed="rId2"/>
              </a:buBlip>
            </a:pPr>
            <a:r>
              <a:rPr lang="ar-IQ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التأخيرات الإجمالية في المهارات الحركية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r" rtl="1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Blip>
                <a:blip r:embed="rId2"/>
              </a:buBlip>
            </a:pPr>
            <a:r>
              <a:rPr lang="ar-IQ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الشلل الدماغي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r" rtl="1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Blip>
                <a:blip r:embed="rId2"/>
              </a:buBlip>
            </a:pPr>
            <a:r>
              <a:rPr lang="ar-IQ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متلازمة داون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r" rtl="1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Blip>
                <a:blip r:embed="rId2"/>
              </a:buBlip>
            </a:pPr>
            <a:r>
              <a:rPr lang="ar-IQ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نقص التوتر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r" rtl="1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Blip>
                <a:blip r:embed="rId2"/>
              </a:buBlip>
            </a:pPr>
            <a:r>
              <a:rPr lang="ar-IQ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تأخر النمو العالمي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44755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pPr/>
              <a:t>11</a:t>
            </a:fld>
            <a:endParaRPr lang="en-US" noProof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 rot="-360000">
            <a:off x="322028" y="1026723"/>
            <a:ext cx="4547870" cy="700842"/>
          </a:xfrm>
        </p:spPr>
        <p:txBody>
          <a:bodyPr>
            <a:normAutofit fontScale="90000"/>
          </a:bodyPr>
          <a:lstStyle/>
          <a:p>
            <a:pPr algn="ctr" rtl="1"/>
            <a:r>
              <a:rPr lang="ar-IQ" dirty="0"/>
              <a:t>فوائد تمرين كويفاس ميديك </a:t>
            </a:r>
            <a:r>
              <a:rPr lang="en-US" dirty="0"/>
              <a:t>CME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165171" y="2806724"/>
            <a:ext cx="7319700" cy="3870302"/>
          </a:xfrm>
        </p:spPr>
        <p:txBody>
          <a:bodyPr>
            <a:normAutofit/>
          </a:bodyPr>
          <a:lstStyle/>
          <a:p>
            <a:pPr marL="457200" marR="0" algn="r" rtl="1">
              <a:spcBef>
                <a:spcPts val="0"/>
              </a:spcBef>
              <a:spcAft>
                <a:spcPts val="0"/>
              </a:spcAft>
            </a:pPr>
            <a:r>
              <a:rPr lang="ar-IQ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من خلال التركيز على المهارات الحركية الإجمالية ، ابتكر تمرين كويفاس ميديك 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CME </a:t>
            </a:r>
            <a:r>
              <a:rPr lang="ar-IQ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نهجًا علاجيًا يساعد الأطفال على الاستقلال واكتساب الثقة بالنفس. لأكثر من 40 عامًا ، تم اختبار علاج 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CME</a:t>
            </a:r>
            <a:r>
              <a:rPr lang="ar-IQ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في جميع أنحاء العالم ، مع تحسن الغالبية العظمى من المرضى بشكل ملحوظ بعد بضعة أشهر فقط من العلاج. يقدم مركز 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NAPA</a:t>
            </a:r>
            <a:r>
              <a:rPr lang="ar-IQ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، وهو عيادة علاج الأطفال ذات الشهرة العالمية ، علاج 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CME</a:t>
            </a:r>
            <a:r>
              <a:rPr lang="ar-IQ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للمرضى في جميع أنحاء العالم من مواقع العيادات الستة ومن خلال جلسات العلاج المكثف المنبثقة.</a:t>
            </a:r>
            <a:endParaRPr lang="en-US" sz="16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06314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pPr/>
              <a:t>12</a:t>
            </a:fld>
            <a:endParaRPr lang="en-US" noProof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785" y="0"/>
            <a:ext cx="5390865" cy="4514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6989" y="2046834"/>
            <a:ext cx="5107882" cy="584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060929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ar-IQ" dirty="0" smtClean="0"/>
              <a:t>المقدمة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8307" y="6218780"/>
            <a:ext cx="642257" cy="365125"/>
          </a:xfrm>
        </p:spPr>
        <p:txBody>
          <a:bodyPr/>
          <a:lstStyle/>
          <a:p>
            <a:fld id="{98C0CDE5-970C-4CC4-BF43-0DA127E73E8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586643" y="2000137"/>
            <a:ext cx="8021664" cy="440120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IQ" sz="2800" b="1" dirty="0">
                <a:solidFill>
                  <a:schemeClr val="bg1"/>
                </a:solidFill>
              </a:rPr>
              <a:t>تعرف هذه الطريقة بانها شكل من اشكال النفسي الحركي للاطفال الذين يعانون من تأخر النمو الحركي بسبب الجهاز العصبي المركزي للطفل </a:t>
            </a:r>
            <a:r>
              <a:rPr lang="ar-IQ" sz="2800" b="1" dirty="0" smtClean="0">
                <a:solidFill>
                  <a:schemeClr val="bg1"/>
                </a:solidFill>
              </a:rPr>
              <a:t>(</a:t>
            </a:r>
            <a:r>
              <a:rPr lang="en-US" sz="2800" b="1" dirty="0" err="1" smtClean="0">
                <a:solidFill>
                  <a:schemeClr val="bg1"/>
                </a:solidFill>
              </a:rPr>
              <a:t>cns</a:t>
            </a:r>
            <a:r>
              <a:rPr lang="ar-IQ" sz="2800" b="1" dirty="0">
                <a:solidFill>
                  <a:schemeClr val="bg1"/>
                </a:solidFill>
              </a:rPr>
              <a:t>)</a:t>
            </a:r>
            <a:r>
              <a:rPr lang="ar-IQ" sz="2800" b="1" dirty="0" smtClean="0">
                <a:solidFill>
                  <a:schemeClr val="bg1"/>
                </a:solidFill>
              </a:rPr>
              <a:t>تم </a:t>
            </a:r>
            <a:r>
              <a:rPr lang="ar-IQ" sz="2800" b="1" dirty="0">
                <a:solidFill>
                  <a:schemeClr val="bg1"/>
                </a:solidFill>
              </a:rPr>
              <a:t>اكتشاف هذة الطريقة على يد العالم د.المعالج الفيزيائي (رايون الكويفاس)</a:t>
            </a:r>
          </a:p>
          <a:p>
            <a:pPr algn="ctr" rtl="1"/>
            <a:r>
              <a:rPr lang="ar-IQ" sz="2800" b="1" dirty="0">
                <a:solidFill>
                  <a:schemeClr val="bg1"/>
                </a:solidFill>
              </a:rPr>
              <a:t>الأطفال الذين يعانون من اضطرابات حركية وإعاقات جسدية تجعلهم غير قادرين على الوقوف أو الجلوس أو المشي بمفردهم يجدون طريقة ليصبحوا أكثر استقلالية من خلال تقنية </a:t>
            </a:r>
            <a:r>
              <a:rPr lang="en-US" sz="2800" b="1" dirty="0">
                <a:solidFill>
                  <a:schemeClr val="bg1"/>
                </a:solidFill>
              </a:rPr>
              <a:t>CME  </a:t>
            </a:r>
            <a:r>
              <a:rPr lang="ar-IQ" sz="2800" b="1" dirty="0">
                <a:solidFill>
                  <a:schemeClr val="bg1"/>
                </a:solidFill>
              </a:rPr>
              <a:t>يعمل العلاج على علاقة مبنية بين أخصائي العلاج الطبيعي والطفل يعمل المعالج مع الطفل وأولياء أمورهم لجمع المعلومات حول اضطرابهم ، وأيضًا عن قدراتهم الحركية في بداية العلاج</a:t>
            </a:r>
          </a:p>
        </p:txBody>
      </p:sp>
    </p:spTree>
    <p:extLst>
      <p:ext uri="{BB962C8B-B14F-4D97-AF65-F5344CB8AC3E}">
        <p14:creationId xmlns:p14="http://schemas.microsoft.com/office/powerpoint/2010/main" xmlns="" val="2439947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88565" y="898041"/>
            <a:ext cx="4645779" cy="734415"/>
          </a:xfrm>
        </p:spPr>
        <p:txBody>
          <a:bodyPr>
            <a:noAutofit/>
          </a:bodyPr>
          <a:lstStyle/>
          <a:p>
            <a:pPr algn="ctr" rtl="1"/>
            <a:r>
              <a:rPr lang="ar-IQ" sz="3600" dirty="0"/>
              <a:t>الهدف من العلاج بطريقة </a:t>
            </a:r>
            <a:r>
              <a:rPr lang="en-US" sz="2800" dirty="0" err="1" smtClean="0"/>
              <a:t>cme</a:t>
            </a:r>
            <a:endParaRPr lang="en-US" sz="28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6587D558-5792-4FF7-9111-65F4C874C6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6603" y="2306472"/>
            <a:ext cx="4473399" cy="4353636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r" rtl="1"/>
            <a:r>
              <a:rPr lang="ar-IQ" sz="2400" dirty="0" smtClean="0"/>
              <a:t>1. التحكم </a:t>
            </a:r>
            <a:r>
              <a:rPr lang="ar-IQ" sz="2400" dirty="0"/>
              <a:t>الوضيفي لحركات الطفل قبل الجلوس ,الوقوف ,المشي من اجل تحقيق افضل مستويات الاستقلال الحركي</a:t>
            </a:r>
          </a:p>
          <a:p>
            <a:pPr algn="r" rtl="1"/>
            <a:r>
              <a:rPr lang="ar-IQ" sz="2400" dirty="0"/>
              <a:t>2</a:t>
            </a:r>
            <a:r>
              <a:rPr lang="ar-IQ" sz="2400" dirty="0" smtClean="0"/>
              <a:t>. القدرة </a:t>
            </a:r>
            <a:r>
              <a:rPr lang="ar-IQ" sz="2400" dirty="0"/>
              <a:t>على بسط الطفل لجسمه ضد الجاذبية </a:t>
            </a:r>
          </a:p>
          <a:p>
            <a:pPr algn="r" rtl="1"/>
            <a:r>
              <a:rPr lang="ar-IQ" sz="2400" dirty="0"/>
              <a:t>3</a:t>
            </a:r>
            <a:r>
              <a:rPr lang="ar-IQ" sz="2400" dirty="0" smtClean="0"/>
              <a:t>. العمل </a:t>
            </a:r>
            <a:r>
              <a:rPr lang="ar-IQ" sz="2400" dirty="0"/>
              <a:t>على تطوير تحمل عضلات الطفل ضد الجاذبية </a:t>
            </a:r>
          </a:p>
          <a:p>
            <a:pPr algn="r" rtl="1"/>
            <a:r>
              <a:rPr lang="ar-IQ" sz="2400" dirty="0"/>
              <a:t>4</a:t>
            </a:r>
            <a:r>
              <a:rPr lang="ar-IQ" sz="2400" dirty="0" smtClean="0"/>
              <a:t>. اثارة </a:t>
            </a:r>
            <a:r>
              <a:rPr lang="ar-IQ" sz="2400" dirty="0"/>
              <a:t>الوظائف الكافية لدى الطفل من خلال استجابات الدماغ التلقائية لانشاء وظائف حركية جديدة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10745" b="10745"/>
          <a:stretch>
            <a:fillRect/>
          </a:stretch>
        </p:blipFill>
        <p:spPr>
          <a:xfrm rot="720000">
            <a:off x="6580996" y="398531"/>
            <a:ext cx="4400753" cy="5181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671418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C2D9D162-C3F3-4DA6-ACF1-E33B89535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243055" y="873879"/>
            <a:ext cx="4557160" cy="1061509"/>
          </a:xfrm>
        </p:spPr>
        <p:txBody>
          <a:bodyPr>
            <a:normAutofit fontScale="90000"/>
          </a:bodyPr>
          <a:lstStyle/>
          <a:p>
            <a:pPr algn="r" rtl="1"/>
            <a:r>
              <a:rPr lang="ar-IQ" dirty="0"/>
              <a:t>فوائد العلاج بطريقة  </a:t>
            </a:r>
            <a:r>
              <a:rPr lang="en-US" dirty="0"/>
              <a:t>CME: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7F58CBE-13EA-4F05-A482-DB6F4B95AC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95081" y="1158228"/>
            <a:ext cx="6873069" cy="4314523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tIns="180000" bIns="108000">
            <a:normAutofit/>
          </a:bodyPr>
          <a:lstStyle/>
          <a:p>
            <a:pPr algn="r" rtl="1"/>
            <a:r>
              <a:rPr lang="ar-IQ" dirty="0"/>
              <a:t>إثارة ظهور وظائف المحرك الأوتوماتيكية الغائبة.</a:t>
            </a:r>
          </a:p>
          <a:p>
            <a:pPr algn="r" rtl="1"/>
            <a:r>
              <a:rPr lang="ar-IQ" dirty="0"/>
              <a:t>1-تعاون الطفل وتحفيزه ليسا من المتطلبات في العلاج الطبيعي للتعليم الطبي المستمر.</a:t>
            </a:r>
          </a:p>
          <a:p>
            <a:pPr algn="r" rtl="1"/>
            <a:r>
              <a:rPr lang="ar-IQ" dirty="0"/>
              <a:t>2-تعريض الطفل للتأثير الطبيعي لقوة الجاذبية مع التقدم التدريجي للدعم البعيد.</a:t>
            </a:r>
          </a:p>
          <a:p>
            <a:pPr algn="r" rtl="1"/>
            <a:r>
              <a:rPr lang="ar-IQ" dirty="0"/>
              <a:t>3-تم دمج مناورات التمدد في العلاج الطبيعي </a:t>
            </a:r>
            <a:r>
              <a:rPr lang="en-US" dirty="0"/>
              <a:t>CME.</a:t>
            </a:r>
          </a:p>
          <a:p>
            <a:pPr algn="r" rtl="1"/>
            <a:r>
              <a:rPr lang="en-US" dirty="0" smtClean="0"/>
              <a:t>4</a:t>
            </a:r>
            <a:r>
              <a:rPr lang="ar-IQ" dirty="0" smtClean="0"/>
              <a:t>-حالة </a:t>
            </a:r>
            <a:r>
              <a:rPr lang="ar-IQ" dirty="0"/>
              <a:t>التوتر العضلي المرتفع في الأطراف السفلية ليست عقبة أمام تحفيز التحكم في وضع الوقوف.</a:t>
            </a:r>
          </a:p>
          <a:p>
            <a:pPr algn="r" rtl="1"/>
            <a:r>
              <a:rPr lang="ar-IQ" dirty="0"/>
              <a:t>5-تم اقتراح فترة تجريبية لإثبات النتائج قصيرة المدى للعلاج الطبيعي </a:t>
            </a:r>
            <a:r>
              <a:rPr lang="en-US" dirty="0"/>
              <a:t>CME.</a:t>
            </a:r>
          </a:p>
          <a:p>
            <a:pPr algn="r" rtl="1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1B207A22-C237-4907-825A-3E28A7AE9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563" y="2567663"/>
            <a:ext cx="2171276" cy="3262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211844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-60848" y="802375"/>
            <a:ext cx="3774221" cy="1091949"/>
          </a:xfrm>
        </p:spPr>
        <p:txBody>
          <a:bodyPr>
            <a:normAutofit fontScale="90000"/>
          </a:bodyPr>
          <a:lstStyle/>
          <a:p>
            <a:pPr algn="ctr" rtl="1"/>
            <a:r>
              <a:rPr lang="ar-IQ" sz="3100" dirty="0"/>
              <a:t>العوامل المؤثرة </a:t>
            </a:r>
            <a:r>
              <a:rPr lang="ar-IQ" sz="2700" dirty="0"/>
              <a:t>في نجاح </a:t>
            </a:r>
            <a:r>
              <a:rPr lang="ar-IQ" sz="2200" dirty="0"/>
              <a:t>العلاج الطبيعي بطريقه </a:t>
            </a:r>
            <a:r>
              <a:rPr lang="en-US" sz="2700" dirty="0" err="1" smtClean="0"/>
              <a:t>cme</a:t>
            </a:r>
            <a:endParaRPr lang="en-US" sz="27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C507F06-C190-4897-A2E9-0AA8E668405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13468" y="2211420"/>
            <a:ext cx="3425589" cy="4462335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r" rtl="1"/>
            <a:r>
              <a:rPr lang="ar-IQ" sz="2400" dirty="0"/>
              <a:t>1</a:t>
            </a:r>
            <a:r>
              <a:rPr lang="ar-IQ" sz="2400" dirty="0" smtClean="0"/>
              <a:t>. عمر </a:t>
            </a:r>
            <a:r>
              <a:rPr lang="ar-IQ" sz="2400" dirty="0"/>
              <a:t>الطفل : كلما كان العمر بعمر مبكر كلما كان نجاح العمل افضل </a:t>
            </a:r>
          </a:p>
          <a:p>
            <a:pPr algn="r" rtl="1"/>
            <a:r>
              <a:rPr lang="ar-IQ" sz="2400" dirty="0"/>
              <a:t>2</a:t>
            </a:r>
            <a:r>
              <a:rPr lang="ar-IQ" sz="2400" dirty="0" smtClean="0"/>
              <a:t>. وقت </a:t>
            </a:r>
            <a:r>
              <a:rPr lang="ar-IQ" sz="2400" dirty="0"/>
              <a:t>البدء بعملية العلاج :وذلك يتأثر نشاط  الدماغ بالعمل المبكر للعلاج .</a:t>
            </a:r>
          </a:p>
          <a:p>
            <a:pPr algn="r" rtl="1"/>
            <a:r>
              <a:rPr lang="ar-IQ" sz="2400" dirty="0"/>
              <a:t>3</a:t>
            </a:r>
            <a:r>
              <a:rPr lang="ar-IQ" sz="2400" dirty="0" smtClean="0"/>
              <a:t>. استخدام </a:t>
            </a:r>
            <a:r>
              <a:rPr lang="ar-IQ" sz="2400" dirty="0"/>
              <a:t>العلاج الطبيعي المستمر .</a:t>
            </a:r>
          </a:p>
          <a:p>
            <a:pPr algn="r" rtl="1"/>
            <a:r>
              <a:rPr lang="ar-IQ" sz="2400" dirty="0"/>
              <a:t>4</a:t>
            </a:r>
            <a:r>
              <a:rPr lang="ar-IQ" sz="2400" dirty="0" smtClean="0"/>
              <a:t>. درجة </a:t>
            </a:r>
            <a:r>
              <a:rPr lang="ar-IQ" sz="2400" dirty="0"/>
              <a:t>الاعاقة الجسدية .</a:t>
            </a:r>
          </a:p>
          <a:p>
            <a:pPr algn="r" rtl="1"/>
            <a:r>
              <a:rPr lang="ar-IQ" sz="2400" dirty="0"/>
              <a:t>5</a:t>
            </a:r>
            <a:r>
              <a:rPr lang="ar-IQ" sz="2400" dirty="0" smtClean="0"/>
              <a:t>. خبرة </a:t>
            </a:r>
            <a:r>
              <a:rPr lang="ar-IQ" sz="2400" dirty="0"/>
              <a:t>ومهارة المعالج </a:t>
            </a:r>
            <a:r>
              <a:rPr lang="ar-IQ" dirty="0"/>
              <a:t>.</a:t>
            </a:r>
          </a:p>
          <a:p>
            <a:pPr algn="r" rtl="1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20434" t="6189" r="25901"/>
          <a:stretch/>
        </p:blipFill>
        <p:spPr>
          <a:xfrm rot="21226123">
            <a:off x="4379717" y="344774"/>
            <a:ext cx="6318613" cy="4417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532577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155FC3B-DD33-4B9A-A5EB-A2301786CE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720000">
            <a:off x="8354192" y="4502257"/>
            <a:ext cx="3689627" cy="229482"/>
          </a:xfrm>
        </p:spPr>
        <p:txBody>
          <a:bodyPr/>
          <a:lstStyle/>
          <a:p>
            <a:pPr algn="ctr" rtl="1"/>
            <a:r>
              <a:rPr lang="ar-IQ" sz="2000" dirty="0"/>
              <a:t>تعليم الطفل المشي مع العجلة بدون معالج مع المراقبة كيف يتم العمل الطبيعي بطريقه </a:t>
            </a:r>
            <a:r>
              <a:rPr lang="ar-IQ" sz="2000" dirty="0" smtClean="0"/>
              <a:t>  </a:t>
            </a:r>
            <a:r>
              <a:rPr lang="en-US" sz="2000" dirty="0" err="1" smtClean="0"/>
              <a:t>cme</a:t>
            </a:r>
            <a:r>
              <a:rPr lang="en-US" sz="2000" dirty="0"/>
              <a:t>.</a:t>
            </a:r>
          </a:p>
          <a:p>
            <a:pPr algn="ctr"/>
            <a:endParaRPr lang="ru-RU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 rot="840000">
            <a:off x="7443184" y="2099676"/>
            <a:ext cx="4821219" cy="1325563"/>
          </a:xfrm>
        </p:spPr>
        <p:txBody>
          <a:bodyPr>
            <a:noAutofit/>
          </a:bodyPr>
          <a:lstStyle/>
          <a:p>
            <a:pPr rtl="1"/>
            <a:r>
              <a:rPr lang="ar-IQ" sz="3600" dirty="0"/>
              <a:t>اهم تطبيقات </a:t>
            </a:r>
            <a:r>
              <a:rPr lang="ar-IQ" sz="3600" dirty="0" smtClean="0"/>
              <a:t>طريقة </a:t>
            </a:r>
            <a:r>
              <a:rPr lang="en-US" sz="3600" dirty="0" err="1" smtClean="0"/>
              <a:t>cme</a:t>
            </a:r>
            <a:r>
              <a:rPr lang="ar-IQ" sz="3600" dirty="0" smtClean="0"/>
              <a:t> كحالات </a:t>
            </a:r>
            <a:r>
              <a:rPr lang="ar-IQ" sz="3600" dirty="0"/>
              <a:t>الشلل الدماغي .</a:t>
            </a:r>
            <a:endParaRPr lang="en-US" sz="3600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6" name="TextBox 5"/>
          <p:cNvSpPr txBox="1"/>
          <p:nvPr/>
        </p:nvSpPr>
        <p:spPr>
          <a:xfrm rot="21006372">
            <a:off x="318903" y="1783516"/>
            <a:ext cx="5117911" cy="378565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IQ" sz="2400" b="1" dirty="0"/>
              <a:t>1</a:t>
            </a:r>
            <a:r>
              <a:rPr lang="ar-IQ" sz="2400" b="1" dirty="0" smtClean="0"/>
              <a:t>. تمرينات </a:t>
            </a:r>
            <a:r>
              <a:rPr lang="ar-IQ" sz="2400" b="1" dirty="0"/>
              <a:t>التعليم الطفال الوقوف والثبات .</a:t>
            </a:r>
          </a:p>
          <a:p>
            <a:pPr algn="r" rtl="1"/>
            <a:r>
              <a:rPr lang="ar-IQ" sz="2400" b="1" dirty="0"/>
              <a:t>2</a:t>
            </a:r>
            <a:r>
              <a:rPr lang="ar-IQ" sz="2400" b="1" dirty="0" smtClean="0"/>
              <a:t>. تمرينات </a:t>
            </a:r>
            <a:r>
              <a:rPr lang="ar-IQ" sz="2400" b="1" dirty="0"/>
              <a:t>توازن من خلال المشي على المصطببة مع المعالج .</a:t>
            </a:r>
          </a:p>
          <a:p>
            <a:pPr algn="r" rtl="1"/>
            <a:r>
              <a:rPr lang="ar-IQ" sz="2400" b="1" dirty="0"/>
              <a:t>3</a:t>
            </a:r>
            <a:r>
              <a:rPr lang="ar-IQ" sz="2400" b="1" dirty="0" smtClean="0"/>
              <a:t>. تمارين </a:t>
            </a:r>
            <a:r>
              <a:rPr lang="ar-IQ" sz="2400" b="1" dirty="0"/>
              <a:t>التزان الثبات باستخدام البدلة الفضائية مع المعالج .</a:t>
            </a:r>
          </a:p>
          <a:p>
            <a:pPr algn="r" rtl="1"/>
            <a:r>
              <a:rPr lang="ar-IQ" sz="2400" b="1" dirty="0"/>
              <a:t>4</a:t>
            </a:r>
            <a:r>
              <a:rPr lang="ar-IQ" sz="2400" b="1" dirty="0" smtClean="0"/>
              <a:t>. المشي </a:t>
            </a:r>
            <a:r>
              <a:rPr lang="ar-IQ" sz="2400" b="1" dirty="0"/>
              <a:t>على درج مكون من درجتين او اكثر مع المعالج .</a:t>
            </a:r>
          </a:p>
          <a:p>
            <a:pPr algn="r" rtl="1"/>
            <a:r>
              <a:rPr lang="ar-IQ" sz="2400" b="1" dirty="0"/>
              <a:t>5</a:t>
            </a:r>
            <a:r>
              <a:rPr lang="ar-IQ" sz="2400" b="1" dirty="0" smtClean="0"/>
              <a:t>. تمارين </a:t>
            </a:r>
            <a:r>
              <a:rPr lang="ar-IQ" sz="2400" b="1" dirty="0"/>
              <a:t>بطن مع المعالج مع الاستناد عى منحدر </a:t>
            </a:r>
            <a:r>
              <a:rPr lang="ar-IQ" sz="2400" b="1" dirty="0" smtClean="0"/>
              <a:t>6. تمارين </a:t>
            </a:r>
            <a:r>
              <a:rPr lang="ar-IQ" sz="2400" b="1" dirty="0"/>
              <a:t>الظهر على المنحدر مع سحب الطفل بمساعدة المعالج وكذلك للجانبين </a:t>
            </a:r>
            <a:r>
              <a:rPr lang="ar-IQ" sz="2400" b="1" dirty="0" smtClean="0"/>
              <a:t>.</a:t>
            </a:r>
            <a:endParaRPr lang="ar-IQ" sz="2400" b="1" dirty="0"/>
          </a:p>
        </p:txBody>
      </p:sp>
    </p:spTree>
    <p:extLst>
      <p:ext uri="{BB962C8B-B14F-4D97-AF65-F5344CB8AC3E}">
        <p14:creationId xmlns:p14="http://schemas.microsoft.com/office/powerpoint/2010/main" xmlns="" val="1923331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DBE29131-0256-478D-B4FF-734E0F94C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20224" y="450025"/>
            <a:ext cx="4391191" cy="1325563"/>
          </a:xfrm>
        </p:spPr>
        <p:txBody>
          <a:bodyPr anchor="t">
            <a:normAutofit/>
          </a:bodyPr>
          <a:lstStyle/>
          <a:p>
            <a:pPr algn="r" rtl="1"/>
            <a:r>
              <a:rPr lang="ar-IQ" sz="3600" dirty="0"/>
              <a:t>يتم </a:t>
            </a:r>
            <a:r>
              <a:rPr lang="ar-IQ" sz="3600" dirty="0" smtClean="0"/>
              <a:t>اعطاء </a:t>
            </a:r>
            <a:r>
              <a:rPr lang="ar-IQ" sz="3600" dirty="0"/>
              <a:t>تمارين علاجية بطريقة:-</a:t>
            </a:r>
            <a:endParaRPr lang="en-US" sz="36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AE495B20-FF2C-4679-89D6-BE7A90DA9F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5200" y="518615"/>
            <a:ext cx="4876800" cy="2459267"/>
          </a:xfr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rtl="1"/>
            <a:r>
              <a:rPr lang="ar-IQ" sz="2400" b="1" dirty="0">
                <a:ln w="0"/>
                <a:solidFill>
                  <a:schemeClr val="tx1"/>
                </a:solidFill>
              </a:rPr>
              <a:t>باستخدام عدة ادوات واجهزة بسيطة تؤدي عليها التمارين مثل </a:t>
            </a:r>
            <a:r>
              <a:rPr lang="ar-IQ" sz="2400" b="1" dirty="0" smtClean="0">
                <a:ln w="0"/>
                <a:solidFill>
                  <a:schemeClr val="tx1"/>
                </a:solidFill>
              </a:rPr>
              <a:t>( </a:t>
            </a:r>
            <a:r>
              <a:rPr lang="ar-IQ" sz="2400" b="1" dirty="0">
                <a:ln w="0"/>
                <a:solidFill>
                  <a:schemeClr val="tx1"/>
                </a:solidFill>
              </a:rPr>
              <a:t>المصاطب الخشبية،الصناديق ،والحواجز الوطئة ، وكرات ،حواجز تعليق.....الخ )</a:t>
            </a:r>
          </a:p>
          <a:p>
            <a:pPr rtl="1"/>
            <a:r>
              <a:rPr lang="ar-IQ" sz="2400" b="1" dirty="0">
                <a:ln w="0"/>
                <a:solidFill>
                  <a:schemeClr val="tx1"/>
                </a:solidFill>
              </a:rPr>
              <a:t>ويمكن علاج الاطفال والطفال الضع بهذه الطريقة ايضاً</a:t>
            </a:r>
          </a:p>
          <a:p>
            <a:pPr rtl="1"/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64692" y="2715823"/>
            <a:ext cx="966261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algn="r" rtl="1">
              <a:spcBef>
                <a:spcPts val="0"/>
              </a:spcBef>
              <a:spcAft>
                <a:spcPts val="0"/>
              </a:spcAft>
            </a:pPr>
            <a:r>
              <a:rPr lang="ar-IQ" sz="2400" b="1" dirty="0">
                <a:gradFill>
                  <a:gsLst>
                    <a:gs pos="0">
                      <a:srgbClr val="203864"/>
                    </a:gs>
                    <a:gs pos="50000">
                      <a:srgbClr val="4472C4"/>
                    </a:gs>
                    <a:gs pos="100000">
                      <a:srgbClr val="8FAADC"/>
                    </a:gs>
                  </a:gsLst>
                  <a:lin ang="5400000" scaled="0"/>
                </a:gradFill>
                <a:effectLst>
                  <a:reflection blurRad="6350" stA="53000" endA="300" endPos="35500" dir="5400000" sy="-90000" algn="bl"/>
                </a:effectLs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وذالك من خلال عمل تمرينات تحت نشاط الدماغي والجهاز العصبي المركزي ومنها :-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r" rtl="1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Blip>
                <a:blip r:embed="rId2"/>
              </a:buBlip>
            </a:pPr>
            <a:r>
              <a:rPr lang="ar-IQ" sz="2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تحسين توازن العمل العضلي العصبي وتحسين عملية المشي لديهم .</a:t>
            </a:r>
            <a:endParaRPr lang="en-US" sz="14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r" rtl="1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Blip>
                <a:blip r:embed="rId2"/>
              </a:buBlip>
            </a:pPr>
            <a:r>
              <a:rPr lang="ar-IQ" sz="2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تقوية عضلات الجذع والطراف السفلى من خلال تمارين تقوية يقوم بها المعالج للجذع والرجلين مع الادوات وبدونها. </a:t>
            </a:r>
            <a:endParaRPr lang="en-US" sz="14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r" rtl="1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Blip>
                <a:blip r:embed="rId2"/>
              </a:buBlip>
            </a:pPr>
            <a:r>
              <a:rPr lang="ar-IQ" sz="2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تحسين وتقوية عضلات الطراف العلوي والرأس من خلال تمارين اسطالة وقوة العضلات لتحقيق عملها .</a:t>
            </a:r>
            <a:endParaRPr lang="en-US" sz="14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r" rtl="1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Blip>
                <a:blip r:embed="rId2"/>
              </a:buBlip>
            </a:pPr>
            <a:r>
              <a:rPr lang="ar-IQ" sz="2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تقوية عضلات الظهر والبطن باستخدام الكرات المطاطية .</a:t>
            </a:r>
            <a:endParaRPr lang="en-US" sz="14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r" rtl="1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Blip>
                <a:blip r:embed="rId2"/>
              </a:buBlip>
            </a:pPr>
            <a:r>
              <a:rPr lang="ar-IQ" sz="2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العمل على تحسين التوازن الحركي من خلال تمارين المشي باستخدام الة المشي وبدونها .</a:t>
            </a:r>
            <a:endParaRPr lang="en-US" sz="14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r" rtl="1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Blip>
                <a:blip r:embed="rId2"/>
              </a:buBlip>
            </a:pPr>
            <a:r>
              <a:rPr lang="ar-IQ" sz="2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استخدام تمارينات التحسين الجلوس لحالات التأخر الحركي والشلل الدماغي .</a:t>
            </a:r>
            <a:endParaRPr lang="en-US" sz="14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r" rtl="1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Blip>
                <a:blip r:embed="rId2"/>
              </a:buBlip>
            </a:pPr>
            <a:r>
              <a:rPr lang="ar-IQ" sz="2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اعطاء تمرينات علاجية لتحفيز التحكم بالرأس .</a:t>
            </a:r>
            <a:endParaRPr lang="en-US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582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hatsApp Video 2022-11-21 at 12.16.10 AM">
            <a:hlinkClick r:id="" action="ppaction://media"/>
          </p:cNvPr>
          <p:cNvPicPr>
            <a:picLocks noGrp="1" noChangeAspect="1"/>
          </p:cNvPicPr>
          <p:nvPr>
            <p:ph type="media" sz="quarter" idx="13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9493" y="218364"/>
            <a:ext cx="8819431" cy="4960809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45AB00-1C5C-4EB0-B93F-C03AB7A9B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1502" y="5949950"/>
            <a:ext cx="3968496" cy="832104"/>
          </a:xfrm>
        </p:spPr>
        <p:txBody>
          <a:bodyPr>
            <a:normAutofit/>
          </a:bodyPr>
          <a:lstStyle/>
          <a:p>
            <a:pPr algn="ctr" rtl="1"/>
            <a:r>
              <a:rPr lang="ar-IQ" dirty="0" smtClean="0"/>
              <a:t>شرح الفيديو العلاج الطبيعي</a:t>
            </a:r>
            <a:r>
              <a:rPr lang="en-US" dirty="0"/>
              <a:t>CME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D6158BA-8D0B-4C52-9952-51D361C7F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38966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pPr/>
              <a:t>9</a:t>
            </a:fld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183" y="2282950"/>
            <a:ext cx="3441366" cy="4459043"/>
          </a:xfrm>
        </p:spPr>
        <p:txBody>
          <a:bodyPr>
            <a:normAutofit/>
          </a:bodyPr>
          <a:lstStyle/>
          <a:p>
            <a:pPr algn="r" rtl="1"/>
            <a:r>
              <a:rPr lang="en-US" dirty="0"/>
              <a:t>"</a:t>
            </a:r>
            <a:r>
              <a:rPr lang="en-US" sz="2400" dirty="0"/>
              <a:t>CME </a:t>
            </a:r>
            <a:r>
              <a:rPr lang="ar-IQ" sz="2400" dirty="0"/>
              <a:t>هي تقنية علاج ديناميكية وفعالة للغاية لمساعدة الطفل على تطوير توازنه ضد الجاذبية وتحقيق الجلوس والوقوف والعمل بشكل مستقل."</a:t>
            </a:r>
          </a:p>
          <a:p>
            <a:pPr algn="r" rtl="1"/>
            <a:r>
              <a:rPr lang="ar-IQ" sz="2400" dirty="0"/>
              <a:t>فعالية العلاج النمائي العصبي نهج العلاج الطبيعي الرائد ، تمارين كويفاس ميديك ، التي تم تقديمها في السبعينيات من قبل أخصائي العلاج الطبيعي التشيلي الشهير ، رامون كويفاس ، هي طريقة ديناميكية للتحفيز الحركي</a:t>
            </a:r>
          </a:p>
          <a:p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272" b="19272"/>
          <a:stretch>
            <a:fillRect/>
          </a:stretch>
        </p:blipFill>
        <p:spPr>
          <a:xfrm>
            <a:off x="4223966" y="119637"/>
            <a:ext cx="7582034" cy="5074612"/>
          </a:xfr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rtl="1"/>
            <a:r>
              <a:rPr lang="ar-IQ" sz="2800" dirty="0"/>
              <a:t>تمارين كيوفاس ميديك </a:t>
            </a:r>
            <a:r>
              <a:rPr lang="en-US" sz="2800" dirty="0" smtClean="0"/>
              <a:t>CME</a:t>
            </a:r>
            <a:r>
              <a:rPr lang="ar-IQ" sz="2800" dirty="0" smtClean="0"/>
              <a:t>العلاج </a:t>
            </a:r>
            <a:r>
              <a:rPr lang="ar-IQ" sz="2800" dirty="0"/>
              <a:t>الطبيعي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34626780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TF66931380_Elementary school presentation_AAS_v4" id="{A1DE4719-C921-4876-B2FB-6B9A65FA4A71}" vid="{085AC972-F1A4-4B51-A582-8C15E7A4693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EF6C8FF-3D90-457B-9108-406F928CD7CB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554E2D03-4971-40C6-9798-67DD10EB96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5EE5440-5A1F-438E-9118-BE5E33F9727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Elementary school presentation</Template>
  <TotalTime>0</TotalTime>
  <Words>758</Words>
  <Application>Microsoft Office PowerPoint</Application>
  <PresentationFormat>مخصص</PresentationFormat>
  <Paragraphs>65</Paragraphs>
  <Slides>12</Slides>
  <Notes>0</Notes>
  <HiddenSlides>0</HiddenSlides>
  <MMClips>1</MMClips>
  <ScaleCrop>false</ScaleCrop>
  <HeadingPairs>
    <vt:vector size="4" baseType="variant">
      <vt:variant>
        <vt:lpstr>سمة</vt:lpstr>
      </vt:variant>
      <vt:variant>
        <vt:i4>1</vt:i4>
      </vt:variant>
      <vt:variant>
        <vt:lpstr>عناوين الشرائح</vt:lpstr>
      </vt:variant>
      <vt:variant>
        <vt:i4>12</vt:i4>
      </vt:variant>
    </vt:vector>
  </HeadingPairs>
  <TitlesOfParts>
    <vt:vector size="13" baseType="lpstr">
      <vt:lpstr>Office Theme</vt:lpstr>
      <vt:lpstr>طريقة العلاج ال CME therapy</vt:lpstr>
      <vt:lpstr>المقدمة</vt:lpstr>
      <vt:lpstr>الهدف من العلاج بطريقة cme</vt:lpstr>
      <vt:lpstr>فوائد العلاج بطريقة  CME:</vt:lpstr>
      <vt:lpstr>العوامل المؤثرة في نجاح العلاج الطبيعي بطريقه cme</vt:lpstr>
      <vt:lpstr>اهم تطبيقات طريقة cme كحالات الشلل الدماغي .</vt:lpstr>
      <vt:lpstr>يتم اعطاء تمارين علاجية بطريقة:-</vt:lpstr>
      <vt:lpstr>شرح الفيديو العلاج الطبيعيCME</vt:lpstr>
      <vt:lpstr>تمارين كيوفاس ميديك CMEالعلاج الطبيعي</vt:lpstr>
      <vt:lpstr>الشريحة 10</vt:lpstr>
      <vt:lpstr>فوائد تمرين كويفاس ميديك CME</vt:lpstr>
      <vt:lpstr>الشريحة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2022-11-13T19:46:15Z</dcterms:created>
  <dcterms:modified xsi:type="dcterms:W3CDTF">2022-12-21T07:06:18Z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