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1"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3"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971" autoAdjust="0"/>
    <p:restoredTop sz="94660"/>
  </p:normalViewPr>
  <p:slideViewPr>
    <p:cSldViewPr snapToGrid="0">
      <p:cViewPr varScale="1">
        <p:scale>
          <a:sx n="73" d="100"/>
          <a:sy n="73" d="100"/>
        </p:scale>
        <p:origin x="-582"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17DBAC07-A261-45C0-90B9-B82665C087A8}" type="datetimeFigureOut">
              <a:rPr lang="en-US" smtClean="0"/>
              <a:pPr/>
              <a:t>12/21/2022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5F1756F-F19B-4B62-A43F-DF1E5F4A1D69}" type="slidenum">
              <a:rPr lang="en-US" smtClean="0"/>
              <a:pPr/>
              <a:t>‹#›</a:t>
            </a:fld>
            <a:endParaRPr lang="en-US"/>
          </a:p>
        </p:txBody>
      </p:sp>
    </p:spTree>
    <p:extLst>
      <p:ext uri="{BB962C8B-B14F-4D97-AF65-F5344CB8AC3E}">
        <p14:creationId xmlns:p14="http://schemas.microsoft.com/office/powerpoint/2010/main" xmlns="" val="432281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17DBAC07-A261-45C0-90B9-B82665C087A8}" type="datetimeFigureOut">
              <a:rPr lang="en-US" smtClean="0"/>
              <a:pPr/>
              <a:t>12/21/2022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5F1756F-F19B-4B62-A43F-DF1E5F4A1D69}" type="slidenum">
              <a:rPr lang="en-US" smtClean="0"/>
              <a:pPr/>
              <a:t>‹#›</a:t>
            </a:fld>
            <a:endParaRPr lang="en-US"/>
          </a:p>
        </p:txBody>
      </p:sp>
    </p:spTree>
    <p:extLst>
      <p:ext uri="{BB962C8B-B14F-4D97-AF65-F5344CB8AC3E}">
        <p14:creationId xmlns:p14="http://schemas.microsoft.com/office/powerpoint/2010/main" xmlns="" val="1104026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17DBAC07-A261-45C0-90B9-B82665C087A8}" type="datetimeFigureOut">
              <a:rPr lang="en-US" smtClean="0"/>
              <a:pPr/>
              <a:t>12/21/2022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5F1756F-F19B-4B62-A43F-DF1E5F4A1D69}"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3585601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17DBAC07-A261-45C0-90B9-B82665C087A8}" type="datetimeFigureOut">
              <a:rPr lang="en-US" smtClean="0"/>
              <a:pPr/>
              <a:t>12/21/2022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5F1756F-F19B-4B62-A43F-DF1E5F4A1D69}" type="slidenum">
              <a:rPr lang="en-US" smtClean="0"/>
              <a:pPr/>
              <a:t>‹#›</a:t>
            </a:fld>
            <a:endParaRPr lang="en-US"/>
          </a:p>
        </p:txBody>
      </p:sp>
    </p:spTree>
    <p:extLst>
      <p:ext uri="{BB962C8B-B14F-4D97-AF65-F5344CB8AC3E}">
        <p14:creationId xmlns:p14="http://schemas.microsoft.com/office/powerpoint/2010/main" xmlns="" val="25733640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17DBAC07-A261-45C0-90B9-B82665C087A8}" type="datetimeFigureOut">
              <a:rPr lang="en-US" smtClean="0"/>
              <a:pPr/>
              <a:t>12/21/2022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5F1756F-F19B-4B62-A43F-DF1E5F4A1D69}"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9927350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a:t>انقر لتحرير نمط عنوان الشكل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17DBAC07-A261-45C0-90B9-B82665C087A8}" type="datetimeFigureOut">
              <a:rPr lang="en-US" smtClean="0"/>
              <a:pPr/>
              <a:t>12/21/2022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5F1756F-F19B-4B62-A43F-DF1E5F4A1D69}" type="slidenum">
              <a:rPr lang="en-US" smtClean="0"/>
              <a:pPr/>
              <a:t>‹#›</a:t>
            </a:fld>
            <a:endParaRPr lang="en-US"/>
          </a:p>
        </p:txBody>
      </p:sp>
    </p:spTree>
    <p:extLst>
      <p:ext uri="{BB962C8B-B14F-4D97-AF65-F5344CB8AC3E}">
        <p14:creationId xmlns:p14="http://schemas.microsoft.com/office/powerpoint/2010/main" xmlns="" val="16288814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17DBAC07-A261-45C0-90B9-B82665C087A8}" type="datetimeFigureOut">
              <a:rPr lang="en-US" smtClean="0"/>
              <a:pPr/>
              <a:t>12/21/2022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5F1756F-F19B-4B62-A43F-DF1E5F4A1D69}" type="slidenum">
              <a:rPr lang="en-US" smtClean="0"/>
              <a:pPr/>
              <a:t>‹#›</a:t>
            </a:fld>
            <a:endParaRPr lang="en-US"/>
          </a:p>
        </p:txBody>
      </p:sp>
    </p:spTree>
    <p:extLst>
      <p:ext uri="{BB962C8B-B14F-4D97-AF65-F5344CB8AC3E}">
        <p14:creationId xmlns:p14="http://schemas.microsoft.com/office/powerpoint/2010/main" xmlns="" val="36079336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17DBAC07-A261-45C0-90B9-B82665C087A8}" type="datetimeFigureOut">
              <a:rPr lang="en-US" smtClean="0"/>
              <a:pPr/>
              <a:t>12/21/2022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5F1756F-F19B-4B62-A43F-DF1E5F4A1D69}" type="slidenum">
              <a:rPr lang="en-US" smtClean="0"/>
              <a:pPr/>
              <a:t>‹#›</a:t>
            </a:fld>
            <a:endParaRPr lang="en-US"/>
          </a:p>
        </p:txBody>
      </p:sp>
    </p:spTree>
    <p:extLst>
      <p:ext uri="{BB962C8B-B14F-4D97-AF65-F5344CB8AC3E}">
        <p14:creationId xmlns:p14="http://schemas.microsoft.com/office/powerpoint/2010/main" xmlns="" val="2924669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17DBAC07-A261-45C0-90B9-B82665C087A8}" type="datetimeFigureOut">
              <a:rPr lang="en-US" smtClean="0"/>
              <a:pPr/>
              <a:t>12/21/2022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5F1756F-F19B-4B62-A43F-DF1E5F4A1D69}" type="slidenum">
              <a:rPr lang="en-US" smtClean="0"/>
              <a:pPr/>
              <a:t>‹#›</a:t>
            </a:fld>
            <a:endParaRPr lang="en-US"/>
          </a:p>
        </p:txBody>
      </p:sp>
    </p:spTree>
    <p:extLst>
      <p:ext uri="{BB962C8B-B14F-4D97-AF65-F5344CB8AC3E}">
        <p14:creationId xmlns:p14="http://schemas.microsoft.com/office/powerpoint/2010/main" xmlns="" val="2161886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17DBAC07-A261-45C0-90B9-B82665C087A8}" type="datetimeFigureOut">
              <a:rPr lang="en-US" smtClean="0"/>
              <a:pPr/>
              <a:t>12/21/2022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5F1756F-F19B-4B62-A43F-DF1E5F4A1D69}" type="slidenum">
              <a:rPr lang="en-US" smtClean="0"/>
              <a:pPr/>
              <a:t>‹#›</a:t>
            </a:fld>
            <a:endParaRPr lang="en-US"/>
          </a:p>
        </p:txBody>
      </p:sp>
    </p:spTree>
    <p:extLst>
      <p:ext uri="{BB962C8B-B14F-4D97-AF65-F5344CB8AC3E}">
        <p14:creationId xmlns:p14="http://schemas.microsoft.com/office/powerpoint/2010/main" xmlns="" val="1376475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17DBAC07-A261-45C0-90B9-B82665C087A8}" type="datetimeFigureOut">
              <a:rPr lang="en-US" smtClean="0"/>
              <a:pPr/>
              <a:t>12/21/2022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5F1756F-F19B-4B62-A43F-DF1E5F4A1D69}" type="slidenum">
              <a:rPr lang="en-US" smtClean="0"/>
              <a:pPr/>
              <a:t>‹#›</a:t>
            </a:fld>
            <a:endParaRPr lang="en-US"/>
          </a:p>
        </p:txBody>
      </p:sp>
    </p:spTree>
    <p:extLst>
      <p:ext uri="{BB962C8B-B14F-4D97-AF65-F5344CB8AC3E}">
        <p14:creationId xmlns:p14="http://schemas.microsoft.com/office/powerpoint/2010/main" xmlns="" val="2268940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17DBAC07-A261-45C0-90B9-B82665C087A8}" type="datetimeFigureOut">
              <a:rPr lang="en-US" smtClean="0"/>
              <a:pPr/>
              <a:t>12/21/2022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5F1756F-F19B-4B62-A43F-DF1E5F4A1D69}" type="slidenum">
              <a:rPr lang="en-US" smtClean="0"/>
              <a:pPr/>
              <a:t>‹#›</a:t>
            </a:fld>
            <a:endParaRPr lang="en-US"/>
          </a:p>
        </p:txBody>
      </p:sp>
    </p:spTree>
    <p:extLst>
      <p:ext uri="{BB962C8B-B14F-4D97-AF65-F5344CB8AC3E}">
        <p14:creationId xmlns:p14="http://schemas.microsoft.com/office/powerpoint/2010/main" xmlns="" val="1702397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17DBAC07-A261-45C0-90B9-B82665C087A8}" type="datetimeFigureOut">
              <a:rPr lang="en-US" smtClean="0"/>
              <a:pPr/>
              <a:t>12/21/2022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5F1756F-F19B-4B62-A43F-DF1E5F4A1D69}" type="slidenum">
              <a:rPr lang="en-US" smtClean="0"/>
              <a:pPr/>
              <a:t>‹#›</a:t>
            </a:fld>
            <a:endParaRPr lang="en-US"/>
          </a:p>
        </p:txBody>
      </p:sp>
    </p:spTree>
    <p:extLst>
      <p:ext uri="{BB962C8B-B14F-4D97-AF65-F5344CB8AC3E}">
        <p14:creationId xmlns:p14="http://schemas.microsoft.com/office/powerpoint/2010/main" xmlns="" val="1852659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DBAC07-A261-45C0-90B9-B82665C087A8}" type="datetimeFigureOut">
              <a:rPr lang="en-US" smtClean="0"/>
              <a:pPr/>
              <a:t>12/21/2022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5F1756F-F19B-4B62-A43F-DF1E5F4A1D69}" type="slidenum">
              <a:rPr lang="en-US" smtClean="0"/>
              <a:pPr/>
              <a:t>‹#›</a:t>
            </a:fld>
            <a:endParaRPr lang="en-US"/>
          </a:p>
        </p:txBody>
      </p:sp>
    </p:spTree>
    <p:extLst>
      <p:ext uri="{BB962C8B-B14F-4D97-AF65-F5344CB8AC3E}">
        <p14:creationId xmlns:p14="http://schemas.microsoft.com/office/powerpoint/2010/main" xmlns="" val="3165285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17DBAC07-A261-45C0-90B9-B82665C087A8}" type="datetimeFigureOut">
              <a:rPr lang="en-US" smtClean="0"/>
              <a:pPr/>
              <a:t>12/21/2022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5F1756F-F19B-4B62-A43F-DF1E5F4A1D69}" type="slidenum">
              <a:rPr lang="en-US" smtClean="0"/>
              <a:pPr/>
              <a:t>‹#›</a:t>
            </a:fld>
            <a:endParaRPr lang="en-US"/>
          </a:p>
        </p:txBody>
      </p:sp>
    </p:spTree>
    <p:extLst>
      <p:ext uri="{BB962C8B-B14F-4D97-AF65-F5344CB8AC3E}">
        <p14:creationId xmlns:p14="http://schemas.microsoft.com/office/powerpoint/2010/main" xmlns="" val="909644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17DBAC07-A261-45C0-90B9-B82665C087A8}" type="datetimeFigureOut">
              <a:rPr lang="en-US" smtClean="0"/>
              <a:pPr/>
              <a:t>12/21/2022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5F1756F-F19B-4B62-A43F-DF1E5F4A1D69}" type="slidenum">
              <a:rPr lang="en-US" smtClean="0"/>
              <a:pPr/>
              <a:t>‹#›</a:t>
            </a:fld>
            <a:endParaRPr lang="en-US"/>
          </a:p>
        </p:txBody>
      </p:sp>
    </p:spTree>
    <p:extLst>
      <p:ext uri="{BB962C8B-B14F-4D97-AF65-F5344CB8AC3E}">
        <p14:creationId xmlns:p14="http://schemas.microsoft.com/office/powerpoint/2010/main" xmlns="" val="1232171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7DBAC07-A261-45C0-90B9-B82665C087A8}" type="datetimeFigureOut">
              <a:rPr lang="en-US" smtClean="0"/>
              <a:pPr/>
              <a:t>12/21/2022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5F1756F-F19B-4B62-A43F-DF1E5F4A1D69}" type="slidenum">
              <a:rPr lang="en-US" smtClean="0"/>
              <a:pPr/>
              <a:t>‹#›</a:t>
            </a:fld>
            <a:endParaRPr lang="en-US"/>
          </a:p>
        </p:txBody>
      </p:sp>
    </p:spTree>
    <p:extLst>
      <p:ext uri="{BB962C8B-B14F-4D97-AF65-F5344CB8AC3E}">
        <p14:creationId xmlns:p14="http://schemas.microsoft.com/office/powerpoint/2010/main" xmlns="" val="61954838"/>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07CEC8AC-D324-4417-8438-74D5CBC9D562}"/>
              </a:ext>
            </a:extLst>
          </p:cNvPr>
          <p:cNvSpPr>
            <a:spLocks noGrp="1"/>
          </p:cNvSpPr>
          <p:nvPr>
            <p:ph type="ctrTitle"/>
          </p:nvPr>
        </p:nvSpPr>
        <p:spPr/>
        <p:txBody>
          <a:bodyPr/>
          <a:lstStyle/>
          <a:p>
            <a:r>
              <a:rPr lang="ar-IQ" dirty="0"/>
              <a:t>العلاج بالطين        </a:t>
            </a:r>
            <a:endParaRPr lang="en-US" dirty="0"/>
          </a:p>
        </p:txBody>
      </p:sp>
      <p:sp>
        <p:nvSpPr>
          <p:cNvPr id="3" name="عنوان فرعي 2">
            <a:extLst>
              <a:ext uri="{FF2B5EF4-FFF2-40B4-BE49-F238E27FC236}">
                <a16:creationId xmlns:a16="http://schemas.microsoft.com/office/drawing/2014/main" xmlns="" id="{90C9706B-5576-4AA3-BBFB-C96445F2C4BF}"/>
              </a:ext>
            </a:extLst>
          </p:cNvPr>
          <p:cNvSpPr>
            <a:spLocks noGrp="1"/>
          </p:cNvSpPr>
          <p:nvPr>
            <p:ph type="subTitle" idx="1"/>
          </p:nvPr>
        </p:nvSpPr>
        <p:spPr/>
        <p:txBody>
          <a:bodyPr>
            <a:normAutofit/>
          </a:bodyPr>
          <a:lstStyle/>
          <a:p>
            <a:r>
              <a:rPr lang="ar-IQ" sz="2800" dirty="0" smtClean="0"/>
              <a:t>                            </a:t>
            </a:r>
            <a:endParaRPr lang="en-US" sz="2800" dirty="0"/>
          </a:p>
        </p:txBody>
      </p:sp>
      <p:pic>
        <p:nvPicPr>
          <p:cNvPr id="5" name="صورة 4">
            <a:extLst>
              <a:ext uri="{FF2B5EF4-FFF2-40B4-BE49-F238E27FC236}">
                <a16:creationId xmlns:a16="http://schemas.microsoft.com/office/drawing/2014/main" xmlns="" id="{88C0A30D-60D9-4679-8BF8-EDE398D5374C}"/>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93511" y="112889"/>
            <a:ext cx="11819467" cy="3883378"/>
          </a:xfrm>
          <a:prstGeom prst="rect">
            <a:avLst/>
          </a:prstGeom>
        </p:spPr>
      </p:pic>
    </p:spTree>
    <p:extLst>
      <p:ext uri="{BB962C8B-B14F-4D97-AF65-F5344CB8AC3E}">
        <p14:creationId xmlns:p14="http://schemas.microsoft.com/office/powerpoint/2010/main" xmlns="" val="1419677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A4C91039-6CD1-4274-B390-227646DF6C60}"/>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xmlns="" id="{0EEE025E-E56E-490D-9842-E471B7B8F2B3}"/>
              </a:ext>
            </a:extLst>
          </p:cNvPr>
          <p:cNvSpPr>
            <a:spLocks noGrp="1"/>
          </p:cNvSpPr>
          <p:nvPr>
            <p:ph idx="1"/>
          </p:nvPr>
        </p:nvSpPr>
        <p:spPr>
          <a:xfrm>
            <a:off x="2589212" y="624110"/>
            <a:ext cx="8915400" cy="5287112"/>
          </a:xfrm>
          <a:solidFill>
            <a:schemeClr val="accent4">
              <a:lumMod val="20000"/>
              <a:lumOff val="80000"/>
            </a:schemeClr>
          </a:solidFill>
        </p:spPr>
        <p:txBody>
          <a:bodyPr/>
          <a:lstStyle/>
          <a:p>
            <a:pPr marL="914400" marR="0" algn="r">
              <a:lnSpc>
                <a:spcPct val="115000"/>
              </a:lnSpc>
              <a:spcBef>
                <a:spcPts val="0"/>
              </a:spcBef>
              <a:spcAft>
                <a:spcPts val="0"/>
              </a:spcAft>
            </a:pPr>
            <a:r>
              <a:rPr lang="ar-SA" sz="1800" b="1" u="sng" dirty="0">
                <a:solidFill>
                  <a:srgbClr val="C0504D"/>
                </a:solidFill>
                <a:effectLst/>
                <a:latin typeface="Calibri" panose="020F0502020204030204" pitchFamily="34" charset="0"/>
                <a:ea typeface="Calibri" panose="020F0502020204030204" pitchFamily="34" charset="0"/>
                <a:cs typeface="Times New Roman" panose="02020603050405020304" pitchFamily="18" charset="0"/>
              </a:rPr>
              <a:t>شروط تنفيذ المداواة بالطين الطبي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1-اكتشاف أمكنة (الحقول ) الطين الطبي وحمايتها من اللف .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 تحديد الكميات الفعلية من الطين الموجودة في هذه الأمكنة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 استخراج الطين العلاجي ونقله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 تخزين ( حفظ الطين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 إيصال الطين إلى المريض.</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 تجديد الطين الطبي .</a:t>
            </a:r>
            <a:endParaRPr lang="en-US" sz="1800" dirty="0">
              <a:solidFill>
                <a:srgbClr val="000000"/>
              </a:solidFill>
              <a:effectLst/>
              <a:latin typeface="Calibri" panose="020F0502020204030204" pitchFamily="34" charset="0"/>
              <a:ea typeface="Calibri" panose="020F0502020204030204" pitchFamily="34" charset="0"/>
            </a:endParaRPr>
          </a:p>
          <a:p>
            <a:pPr marL="0" marR="0">
              <a:lnSpc>
                <a:spcPct val="115000"/>
              </a:lnSpc>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b="1" u="sng" dirty="0">
                <a:solidFill>
                  <a:srgbClr val="C0504D"/>
                </a:solidFill>
                <a:effectLst/>
                <a:latin typeface="Calibri" panose="020F0502020204030204" pitchFamily="34" charset="0"/>
                <a:ea typeface="Calibri" panose="020F0502020204030204" pitchFamily="34" charset="0"/>
                <a:cs typeface="Times New Roman" panose="02020603050405020304" pitchFamily="18" charset="0"/>
              </a:rPr>
              <a:t>وللطين العلاجي محتوى عالي من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en-US" sz="1800" b="1" u="none" strike="noStrike" dirty="0">
                <a:solidFill>
                  <a:srgbClr val="C0504D"/>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1-الغازات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2-الحامض الفحمي (حامض </a:t>
            </a:r>
            <a:r>
              <a:rPr lang="ar-SA"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الكاربونيك</a:t>
            </a: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3-الكربون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 الهيدروجين المكبرت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 المواد المعدنية .</a:t>
            </a:r>
            <a:endParaRPr lang="en-US" sz="1800" dirty="0">
              <a:solidFill>
                <a:srgbClr val="000000"/>
              </a:solidFill>
              <a:effectLst/>
              <a:latin typeface="Calibri" panose="020F0502020204030204" pitchFamily="34" charset="0"/>
              <a:ea typeface="Calibri" panose="020F0502020204030204" pitchFamily="34" charset="0"/>
            </a:endParaRPr>
          </a:p>
          <a:p>
            <a:endParaRPr lang="en-US" dirty="0"/>
          </a:p>
        </p:txBody>
      </p:sp>
      <p:pic>
        <p:nvPicPr>
          <p:cNvPr id="5" name="صورة 4">
            <a:extLst>
              <a:ext uri="{FF2B5EF4-FFF2-40B4-BE49-F238E27FC236}">
                <a16:creationId xmlns:a16="http://schemas.microsoft.com/office/drawing/2014/main" xmlns="" id="{226D7334-1C9E-4243-BC30-9B4C9B13AA4B}"/>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861733" y="1905000"/>
            <a:ext cx="4748742" cy="3852333"/>
          </a:xfrm>
          <a:prstGeom prst="rect">
            <a:avLst/>
          </a:prstGeom>
        </p:spPr>
      </p:pic>
    </p:spTree>
    <p:extLst>
      <p:ext uri="{BB962C8B-B14F-4D97-AF65-F5344CB8AC3E}">
        <p14:creationId xmlns:p14="http://schemas.microsoft.com/office/powerpoint/2010/main" xmlns="" val="3174342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229AFCA4-B498-463E-B40C-4D9A7AD00D41}"/>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xmlns="" id="{A7845A75-9F21-4771-A327-15242F375368}"/>
              </a:ext>
            </a:extLst>
          </p:cNvPr>
          <p:cNvSpPr>
            <a:spLocks noGrp="1"/>
          </p:cNvSpPr>
          <p:nvPr>
            <p:ph idx="1"/>
          </p:nvPr>
        </p:nvSpPr>
        <p:spPr>
          <a:xfrm>
            <a:off x="2589212" y="624110"/>
            <a:ext cx="8915400" cy="5287112"/>
          </a:xfrm>
          <a:solidFill>
            <a:schemeClr val="accent5"/>
          </a:solidFill>
        </p:spPr>
        <p:txBody>
          <a:bodyPr/>
          <a:lstStyle/>
          <a:p>
            <a:pPr marL="914400" marR="0" algn="r">
              <a:lnSpc>
                <a:spcPct val="115000"/>
              </a:lnSpc>
              <a:spcBef>
                <a:spcPts val="0"/>
              </a:spcBef>
              <a:spcAft>
                <a:spcPts val="0"/>
              </a:spcAft>
            </a:pPr>
            <a:r>
              <a:rPr lang="ar-SA" sz="1800" b="1" u="sng" dirty="0">
                <a:solidFill>
                  <a:srgbClr val="C0504D"/>
                </a:solidFill>
                <a:effectLst/>
                <a:latin typeface="Calibri" panose="020F0502020204030204" pitchFamily="34" charset="0"/>
                <a:ea typeface="Calibri" panose="020F0502020204030204" pitchFamily="34" charset="0"/>
                <a:cs typeface="Times New Roman" panose="02020603050405020304" pitchFamily="18" charset="0"/>
              </a:rPr>
              <a:t>الصلصال</a:t>
            </a:r>
            <a:r>
              <a:rPr lang="ar-SA" sz="1800" b="1"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وهو نوع من أنواع الطين ذو قوام وملمس أملس ، شحمي (زيتي ) عند لمسه  شاحب أو اخضر اللون متوفر في مختلف المناطق اللبنانية وبقية بقاع حوض البحر الأبيض المتوسط ومختلف إنحاء الكرة الأرضية موجود بغزارة بشتى إنحاء بلغاريا وبلدان شبه الجزيرة البلقانية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b="1" u="sng" dirty="0">
                <a:solidFill>
                  <a:srgbClr val="C0504D"/>
                </a:solidFill>
                <a:effectLst/>
                <a:latin typeface="Calibri" panose="020F0502020204030204" pitchFamily="34" charset="0"/>
                <a:ea typeface="Calibri" panose="020F0502020204030204" pitchFamily="34" charset="0"/>
                <a:cs typeface="Times New Roman" panose="02020603050405020304" pitchFamily="18" charset="0"/>
              </a:rPr>
              <a:t>ولهُ تسميات عربية عديدة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en-US" sz="1800" dirty="0">
                <a:solidFill>
                  <a:srgbClr val="C0504D"/>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1-الغظار</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 الاجر</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 الطين الحر (المخلوط بالرمل والمجفف بالشمس والذي يصدر صوتا عند لمسه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4-الخزف ( الطين الحر المطبوخ بالنار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 الفخار ( الطين الحر المعالج بالنار )</a:t>
            </a:r>
            <a:endParaRPr lang="en-US" sz="1800" dirty="0">
              <a:solidFill>
                <a:srgbClr val="000000"/>
              </a:solidFill>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xmlns="" val="2485013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89B1C4B0-E9A5-4449-BAD5-B6BD1D6EA983}"/>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xmlns="" id="{820A76DD-062F-4187-A9F0-F2881CBA28C5}"/>
              </a:ext>
            </a:extLst>
          </p:cNvPr>
          <p:cNvSpPr>
            <a:spLocks noGrp="1"/>
          </p:cNvSpPr>
          <p:nvPr>
            <p:ph idx="1"/>
          </p:nvPr>
        </p:nvSpPr>
        <p:spPr>
          <a:xfrm>
            <a:off x="2589212" y="624110"/>
            <a:ext cx="8915400" cy="5287112"/>
          </a:xfrm>
          <a:solidFill>
            <a:schemeClr val="accent4">
              <a:lumMod val="20000"/>
              <a:lumOff val="80000"/>
            </a:schemeClr>
          </a:solidFill>
        </p:spPr>
        <p:txBody>
          <a:bodyPr>
            <a:normAutofit lnSpcReduction="10000"/>
          </a:bodyPr>
          <a:lstStyle/>
          <a:p>
            <a:pPr marL="914400" marR="0" algn="r">
              <a:lnSpc>
                <a:spcPct val="115000"/>
              </a:lnSpc>
              <a:spcBef>
                <a:spcPts val="0"/>
              </a:spcBef>
              <a:spcAft>
                <a:spcPts val="0"/>
              </a:spcAft>
            </a:pPr>
            <a:r>
              <a:rPr lang="ar-SA" sz="1800" b="1" u="sng" dirty="0">
                <a:solidFill>
                  <a:srgbClr val="C0504D"/>
                </a:solidFill>
                <a:effectLst/>
                <a:latin typeface="Calibri" panose="020F0502020204030204" pitchFamily="34" charset="0"/>
                <a:ea typeface="Calibri" panose="020F0502020204030204" pitchFamily="34" charset="0"/>
                <a:cs typeface="Times New Roman" panose="02020603050405020304" pitchFamily="18" charset="0"/>
              </a:rPr>
              <a:t>ماذا يمثل الصلصال ؟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1-يمثل منتجا طبيعيا خالٍ من الضرر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 وسيلة علاج استخدمت في الماضي بكثافة وبصورة شائعة بالطب الشعبي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 واسطة مداواة طبيعية يمكن تطبيقها في المنزل .</a:t>
            </a:r>
            <a:endParaRPr lang="en-US" sz="1800" dirty="0">
              <a:solidFill>
                <a:srgbClr val="000000"/>
              </a:solidFill>
              <a:effectLst/>
              <a:latin typeface="Calibri" panose="020F0502020204030204" pitchFamily="34" charset="0"/>
              <a:ea typeface="Calibri" panose="020F0502020204030204" pitchFamily="34" charset="0"/>
            </a:endParaRPr>
          </a:p>
          <a:p>
            <a:pPr marL="0" marR="0">
              <a:lnSpc>
                <a:spcPct val="115000"/>
              </a:lnSpc>
              <a:spcBef>
                <a:spcPts val="0"/>
              </a:spcBef>
              <a:spcAft>
                <a:spcPts val="0"/>
              </a:spcAft>
            </a:pPr>
            <a:r>
              <a:rPr lang="en-US" sz="1800" dirty="0">
                <a:solidFill>
                  <a:srgbClr val="000000"/>
                </a:solidFill>
                <a:effectLst/>
                <a:latin typeface="Arial" panose="020B0604020202020204" pitchFamily="34" charset="0"/>
                <a:ea typeface="Calibri" panose="020F0502020204030204" pitchFamily="34" charset="0"/>
              </a:rPr>
              <a:t>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b="1" u="sng" dirty="0">
                <a:solidFill>
                  <a:srgbClr val="C0504D"/>
                </a:solidFill>
                <a:effectLst/>
                <a:latin typeface="Calibri" panose="020F0502020204030204" pitchFamily="34" charset="0"/>
                <a:ea typeface="Calibri" panose="020F0502020204030204" pitchFamily="34" charset="0"/>
                <a:cs typeface="Times New Roman" panose="02020603050405020304" pitchFamily="18" charset="0"/>
              </a:rPr>
              <a:t>ماذا يحتوي الصلصال</a:t>
            </a:r>
            <a:r>
              <a:rPr lang="ar-SA" sz="1800" dirty="0">
                <a:solidFill>
                  <a:srgbClr val="C0504D"/>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en-US" sz="1800" dirty="0">
                <a:solidFill>
                  <a:srgbClr val="000000"/>
                </a:solidFill>
                <a:effectLst/>
                <a:latin typeface="Arial" panose="020B0604020202020204" pitchFamily="34" charset="0"/>
                <a:ea typeface="Calibri" panose="020F0502020204030204" pitchFamily="34" charset="0"/>
              </a:rPr>
              <a:t>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يحتوي على مواد طبيعية نافعة للإنسان ك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en-US" sz="1800" dirty="0">
                <a:solidFill>
                  <a:srgbClr val="000000"/>
                </a:solidFill>
                <a:effectLst/>
                <a:latin typeface="Arial" panose="020B0604020202020204" pitchFamily="34" charset="0"/>
                <a:ea typeface="Calibri" panose="020F0502020204030204" pitchFamily="34" charset="0"/>
              </a:rPr>
              <a:t>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1-المادة القلوية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 كالسيوم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 الحديد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 المغنيسيوم.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 الألمنيوم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 </a:t>
            </a:r>
            <a:r>
              <a:rPr lang="ar-SA"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التيتان</a:t>
            </a: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التيتانيوم عنصر من أشباه المعادن له قرابة مع الحديد والكروم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 العناصر الكيميائية الدقيقة ( المهمة بالنسبة للجسم والمتسمة بسهولة امتصاصها من قبله).</a:t>
            </a:r>
            <a:endParaRPr lang="en-US" sz="1800" dirty="0">
              <a:solidFill>
                <a:srgbClr val="000000"/>
              </a:solidFill>
              <a:effectLst/>
              <a:latin typeface="Calibri" panose="020F0502020204030204" pitchFamily="34" charset="0"/>
              <a:ea typeface="Calibri" panose="020F0502020204030204" pitchFamily="34" charset="0"/>
            </a:endParaRPr>
          </a:p>
          <a:p>
            <a:pPr marL="0" marR="0">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endParaRPr lang="en-US" sz="1800" dirty="0">
              <a:solidFill>
                <a:srgbClr val="000000"/>
              </a:solidFill>
              <a:effectLst/>
              <a:latin typeface="Calibri" panose="020F0502020204030204" pitchFamily="34" charset="0"/>
              <a:ea typeface="Calibri" panose="020F0502020204030204" pitchFamily="34" charset="0"/>
            </a:endParaRPr>
          </a:p>
          <a:p>
            <a:endParaRPr lang="en-US" dirty="0"/>
          </a:p>
        </p:txBody>
      </p:sp>
      <p:pic>
        <p:nvPicPr>
          <p:cNvPr id="5" name="صورة 4">
            <a:extLst>
              <a:ext uri="{FF2B5EF4-FFF2-40B4-BE49-F238E27FC236}">
                <a16:creationId xmlns:a16="http://schemas.microsoft.com/office/drawing/2014/main" xmlns="" id="{873B39DE-AC95-4195-8D5B-690363ED2EC2}"/>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777068" y="1904999"/>
            <a:ext cx="4742920" cy="3048001"/>
          </a:xfrm>
          <a:prstGeom prst="rect">
            <a:avLst/>
          </a:prstGeom>
        </p:spPr>
      </p:pic>
    </p:spTree>
    <p:extLst>
      <p:ext uri="{BB962C8B-B14F-4D97-AF65-F5344CB8AC3E}">
        <p14:creationId xmlns:p14="http://schemas.microsoft.com/office/powerpoint/2010/main" xmlns="" val="3138237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DFF4E0B8-455D-4E36-B2E7-627BF0148DF8}"/>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xmlns="" id="{3A6F5018-6BA0-432A-BCF4-1AE2AFB75439}"/>
              </a:ext>
            </a:extLst>
          </p:cNvPr>
          <p:cNvSpPr>
            <a:spLocks noGrp="1"/>
          </p:cNvSpPr>
          <p:nvPr>
            <p:ph idx="1"/>
          </p:nvPr>
        </p:nvSpPr>
        <p:spPr>
          <a:xfrm>
            <a:off x="2589212" y="624110"/>
            <a:ext cx="8915400" cy="5287112"/>
          </a:xfrm>
          <a:solidFill>
            <a:schemeClr val="accent6"/>
          </a:solidFill>
        </p:spPr>
        <p:txBody>
          <a:bodyPr>
            <a:normAutofit fontScale="85000" lnSpcReduction="10000"/>
          </a:bodyPr>
          <a:lstStyle/>
          <a:p>
            <a:pPr marL="914400" marR="0" algn="r">
              <a:lnSpc>
                <a:spcPct val="115000"/>
              </a:lnSpc>
              <a:spcBef>
                <a:spcPts val="0"/>
              </a:spcBef>
              <a:spcAft>
                <a:spcPts val="0"/>
              </a:spcAft>
            </a:pPr>
            <a:r>
              <a:rPr lang="ar-SA" sz="1800" b="1" u="sng" dirty="0">
                <a:solidFill>
                  <a:srgbClr val="C0504D"/>
                </a:solidFill>
                <a:effectLst/>
                <a:latin typeface="Calibri" panose="020F0502020204030204" pitchFamily="34" charset="0"/>
                <a:ea typeface="Calibri" panose="020F0502020204030204" pitchFamily="34" charset="0"/>
                <a:cs typeface="Times New Roman" panose="02020603050405020304" pitchFamily="18" charset="0"/>
              </a:rPr>
              <a:t>الأهمية الطبية للصلصال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en-US" sz="1800" b="1" u="none" strike="noStrike" dirty="0">
                <a:solidFill>
                  <a:srgbClr val="C0504D"/>
                </a:solidFill>
                <a:effectLst/>
                <a:latin typeface="Arial" panose="020B0604020202020204" pitchFamily="34" charset="0"/>
                <a:ea typeface="Calibri" panose="020F0502020204030204" pitchFamily="34" charset="0"/>
              </a:rPr>
              <a:t>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للصلصال أهمية فائقة في الميادين الطبية </a:t>
            </a:r>
            <a:endParaRPr lang="en-US" sz="1800" dirty="0">
              <a:solidFill>
                <a:srgbClr val="000000"/>
              </a:solidFill>
              <a:effectLst/>
              <a:latin typeface="Calibri" panose="020F0502020204030204" pitchFamily="34" charset="0"/>
              <a:ea typeface="Calibri" panose="020F0502020204030204" pitchFamily="34" charset="0"/>
            </a:endParaRPr>
          </a:p>
          <a:p>
            <a:pPr marL="0" marR="0" algn="r" rtl="1">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endParaRPr lang="en-US" sz="1800" dirty="0">
              <a:solidFill>
                <a:srgbClr val="000000"/>
              </a:solidFill>
              <a:effectLst/>
              <a:latin typeface="Calibri" panose="020F0502020204030204" pitchFamily="34" charset="0"/>
              <a:ea typeface="Calibri" panose="020F0502020204030204" pitchFamily="34" charset="0"/>
            </a:endParaRPr>
          </a:p>
          <a:p>
            <a:pPr marL="457200" marR="0" algn="r" rtl="1">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١-الوقائية </a:t>
            </a:r>
            <a:endParaRPr lang="en-US" sz="1800" dirty="0">
              <a:solidFill>
                <a:srgbClr val="000000"/>
              </a:solidFill>
              <a:effectLst/>
              <a:latin typeface="Calibri" panose="020F0502020204030204" pitchFamily="34" charset="0"/>
              <a:ea typeface="Calibri" panose="020F0502020204030204" pitchFamily="34" charset="0"/>
            </a:endParaRPr>
          </a:p>
          <a:p>
            <a:pPr marL="457200" marR="0" algn="r" rtl="1">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٢-العلاجية</a:t>
            </a:r>
            <a:endParaRPr lang="en-US" sz="1800" dirty="0">
              <a:solidFill>
                <a:srgbClr val="000000"/>
              </a:solidFill>
              <a:effectLst/>
              <a:latin typeface="Calibri" panose="020F0502020204030204" pitchFamily="34" charset="0"/>
              <a:ea typeface="Calibri" panose="020F0502020204030204" pitchFamily="34" charset="0"/>
            </a:endParaRPr>
          </a:p>
          <a:p>
            <a:pPr marL="457200" marR="0" algn="r" rtl="1">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٣-التجميلية</a:t>
            </a:r>
            <a:endParaRPr lang="en-US" sz="1800" dirty="0">
              <a:solidFill>
                <a:srgbClr val="000000"/>
              </a:solidFill>
              <a:effectLst/>
              <a:latin typeface="Calibri" panose="020F0502020204030204" pitchFamily="34" charset="0"/>
              <a:ea typeface="Calibri" panose="020F0502020204030204" pitchFamily="34" charset="0"/>
            </a:endParaRPr>
          </a:p>
          <a:p>
            <a:pPr marL="457200" marR="0" algn="r" rtl="1">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endParaRPr lang="en-US" sz="1800" dirty="0">
              <a:solidFill>
                <a:srgbClr val="000000"/>
              </a:solidFill>
              <a:effectLst/>
              <a:latin typeface="Calibri" panose="020F0502020204030204" pitchFamily="34" charset="0"/>
              <a:ea typeface="Calibri" panose="020F0502020204030204" pitchFamily="34" charset="0"/>
            </a:endParaRPr>
          </a:p>
          <a:p>
            <a:pPr marL="457200" marR="0" algn="r" rtl="1">
              <a:lnSpc>
                <a:spcPct val="115000"/>
              </a:lnSpc>
              <a:spcBef>
                <a:spcPts val="0"/>
              </a:spcBef>
              <a:spcAft>
                <a:spcPts val="0"/>
              </a:spcAft>
            </a:pPr>
            <a:r>
              <a:rPr lang="en-US" sz="1800" dirty="0">
                <a:solidFill>
                  <a:srgbClr val="000000"/>
                </a:solidFill>
                <a:effectLst/>
                <a:latin typeface="Arial" panose="020B0604020202020204" pitchFamily="34" charset="0"/>
                <a:ea typeface="Calibri" panose="020F0502020204030204" pitchFamily="34" charset="0"/>
              </a:rPr>
              <a:t>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b="1" u="sng" dirty="0">
                <a:solidFill>
                  <a:srgbClr val="C0504D"/>
                </a:solidFill>
                <a:effectLst/>
                <a:latin typeface="Calibri" panose="020F0502020204030204" pitchFamily="34" charset="0"/>
                <a:ea typeface="Calibri" panose="020F0502020204030204" pitchFamily="34" charset="0"/>
                <a:cs typeface="Times New Roman" panose="02020603050405020304" pitchFamily="18" charset="0"/>
              </a:rPr>
              <a:t>كمادات الصلصال وهي فعالة وعلى الأخص في حالات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en-US" sz="1800" dirty="0">
                <a:solidFill>
                  <a:srgbClr val="000000"/>
                </a:solidFill>
                <a:effectLst/>
                <a:latin typeface="Arial" panose="020B0604020202020204" pitchFamily="34" charset="0"/>
                <a:ea typeface="Calibri" panose="020F0502020204030204" pitchFamily="34" charset="0"/>
              </a:rPr>
              <a:t>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1-الإمساك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 الإسهال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 النزلة المعوية المزمنة.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 الصداع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 الرضوض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 الإمراض الجلدية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 لدغ العقارب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 إلام المفاصل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en-US" sz="1800" dirty="0">
                <a:solidFill>
                  <a:srgbClr val="000000"/>
                </a:solidFill>
                <a:effectLst/>
                <a:latin typeface="Arial" panose="020B0604020202020204" pitchFamily="34" charset="0"/>
                <a:ea typeface="Calibri" panose="020F0502020204030204" pitchFamily="34" charset="0"/>
              </a:rPr>
              <a:t>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إن وضع كمادات الصلصال على البطن والرأس في حالة ارتفاع درجة حرارة الجسم يعطي تأثيرا بارزا مضادا لهذا الارتفاع .</a:t>
            </a:r>
            <a:endParaRPr lang="en-US" sz="1800" dirty="0">
              <a:solidFill>
                <a:srgbClr val="000000"/>
              </a:solidFill>
              <a:effectLst/>
              <a:latin typeface="Calibri" panose="020F0502020204030204" pitchFamily="34" charset="0"/>
              <a:ea typeface="Calibri" panose="020F0502020204030204" pitchFamily="34" charset="0"/>
            </a:endParaRPr>
          </a:p>
          <a:p>
            <a:endParaRPr lang="en-US" dirty="0"/>
          </a:p>
        </p:txBody>
      </p:sp>
      <p:pic>
        <p:nvPicPr>
          <p:cNvPr id="5" name="صورة 4">
            <a:extLst>
              <a:ext uri="{FF2B5EF4-FFF2-40B4-BE49-F238E27FC236}">
                <a16:creationId xmlns:a16="http://schemas.microsoft.com/office/drawing/2014/main" xmlns="" id="{0DEF3E6E-8F46-43D6-9246-035C020453FB}"/>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743200" y="624110"/>
            <a:ext cx="4867275" cy="4481290"/>
          </a:xfrm>
          <a:prstGeom prst="rect">
            <a:avLst/>
          </a:prstGeom>
        </p:spPr>
      </p:pic>
    </p:spTree>
    <p:extLst>
      <p:ext uri="{BB962C8B-B14F-4D97-AF65-F5344CB8AC3E}">
        <p14:creationId xmlns:p14="http://schemas.microsoft.com/office/powerpoint/2010/main" xmlns="" val="817230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873CC514-5F8D-42DA-B5D9-AB40E2A117B7}"/>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xmlns="" id="{7C407F80-F531-49A9-9121-CD08B04E259A}"/>
              </a:ext>
            </a:extLst>
          </p:cNvPr>
          <p:cNvSpPr>
            <a:spLocks noGrp="1"/>
          </p:cNvSpPr>
          <p:nvPr>
            <p:ph idx="1"/>
          </p:nvPr>
        </p:nvSpPr>
        <p:spPr>
          <a:xfrm>
            <a:off x="2589212" y="624110"/>
            <a:ext cx="8915400" cy="5287112"/>
          </a:xfrm>
          <a:solidFill>
            <a:schemeClr val="accent1">
              <a:lumMod val="60000"/>
              <a:lumOff val="40000"/>
            </a:schemeClr>
          </a:solidFill>
        </p:spPr>
        <p:txBody>
          <a:bodyPr/>
          <a:lstStyle/>
          <a:p>
            <a:r>
              <a:rPr lang="ar-IQ" sz="3200" dirty="0"/>
              <a:t>شكرا لكم </a:t>
            </a:r>
            <a:r>
              <a:rPr lang="ar-IQ" sz="3200" dirty="0" smtClean="0"/>
              <a:t>                         </a:t>
            </a:r>
            <a:endParaRPr lang="ar-IQ" sz="3200" dirty="0"/>
          </a:p>
          <a:p>
            <a:endParaRPr lang="ar-IQ" dirty="0"/>
          </a:p>
          <a:p>
            <a:pPr marL="0" indent="0">
              <a:buNone/>
            </a:pPr>
            <a:endParaRPr lang="en-US" dirty="0"/>
          </a:p>
        </p:txBody>
      </p:sp>
      <p:pic>
        <p:nvPicPr>
          <p:cNvPr id="5" name="صورة 4">
            <a:extLst>
              <a:ext uri="{FF2B5EF4-FFF2-40B4-BE49-F238E27FC236}">
                <a16:creationId xmlns:a16="http://schemas.microsoft.com/office/drawing/2014/main" xmlns="" id="{49B4AFA7-A152-4735-8D47-B528AE85EA46}"/>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476978" y="1904999"/>
            <a:ext cx="6855000" cy="3773311"/>
          </a:xfrm>
          <a:prstGeom prst="rect">
            <a:avLst/>
          </a:prstGeom>
        </p:spPr>
      </p:pic>
    </p:spTree>
    <p:extLst>
      <p:ext uri="{BB962C8B-B14F-4D97-AF65-F5344CB8AC3E}">
        <p14:creationId xmlns:p14="http://schemas.microsoft.com/office/powerpoint/2010/main" xmlns="" val="1687360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C0D7C4C2-21E1-46FC-80D9-9ACCDDEC260D}"/>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xmlns="" id="{ADC5347E-458A-4F88-A514-E6D0A83B224C}"/>
              </a:ext>
            </a:extLst>
          </p:cNvPr>
          <p:cNvSpPr>
            <a:spLocks noGrp="1"/>
          </p:cNvSpPr>
          <p:nvPr>
            <p:ph idx="1"/>
          </p:nvPr>
        </p:nvSpPr>
        <p:spPr>
          <a:xfrm>
            <a:off x="2589212" y="417689"/>
            <a:ext cx="8915400" cy="5493533"/>
          </a:xfrm>
          <a:solidFill>
            <a:schemeClr val="accent6"/>
          </a:solidFill>
        </p:spPr>
        <p:txBody>
          <a:bodyPr/>
          <a:lstStyle/>
          <a:p>
            <a:pPr marL="0" marR="0" algn="r" rtl="1">
              <a:lnSpc>
                <a:spcPct val="115000"/>
              </a:lnSpc>
              <a:spcBef>
                <a:spcPts val="0"/>
              </a:spcBef>
              <a:spcAft>
                <a:spcPts val="1000"/>
              </a:spcAft>
            </a:pPr>
            <a:r>
              <a:rPr lang="en-US" sz="1800" dirty="0">
                <a:solidFill>
                  <a:srgbClr val="000000"/>
                </a:solidFill>
                <a:effectLst/>
                <a:latin typeface="Calibri" panose="020F0502020204030204" pitchFamily="34" charset="0"/>
                <a:ea typeface="Calibri" panose="020F0502020204030204" pitchFamily="34" charset="0"/>
              </a:rPr>
              <a:t> </a:t>
            </a:r>
            <a:r>
              <a:rPr lang="ar-SA" sz="1800" b="1" u="sng" dirty="0">
                <a:solidFill>
                  <a:srgbClr val="C0504D"/>
                </a:solidFill>
                <a:effectLst/>
                <a:latin typeface="Calibri" panose="020F0502020204030204" pitchFamily="34" charset="0"/>
                <a:ea typeface="Calibri" panose="020F0502020204030204" pitchFamily="34" charset="0"/>
                <a:cs typeface="Times New Roman" panose="02020603050405020304" pitchFamily="18" charset="0"/>
              </a:rPr>
              <a:t>مقدمه </a:t>
            </a:r>
            <a:endParaRPr lang="en-US" sz="1800" dirty="0">
              <a:solidFill>
                <a:srgbClr val="000000"/>
              </a:solidFill>
              <a:effectLst/>
              <a:latin typeface="Calibri" panose="020F0502020204030204" pitchFamily="34" charset="0"/>
              <a:ea typeface="Calibri" panose="020F0502020204030204" pitchFamily="34" charset="0"/>
            </a:endParaRPr>
          </a:p>
          <a:p>
            <a:pPr marL="0" marR="0" algn="r" rtl="1">
              <a:lnSpc>
                <a:spcPct val="115000"/>
              </a:lnSpc>
              <a:spcBef>
                <a:spcPts val="0"/>
              </a:spcBef>
              <a:spcAft>
                <a:spcPts val="100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ا</a:t>
            </a:r>
            <a:r>
              <a:rPr lang="ar-SA"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ل</a:t>
            </a:r>
            <a:r>
              <a:rPr lang="ar-SA" sz="1800" dirty="0">
                <a:solidFill>
                  <a:srgbClr val="000000"/>
                </a:solidFill>
                <a:effectLst/>
                <a:latin typeface="Calibri" panose="020F0502020204030204" pitchFamily="34" charset="0"/>
                <a:ea typeface="Calibri" panose="020F0502020204030204" pitchFamily="34" charset="0"/>
              </a:rPr>
              <a:t>طين صورة الخلق الرائعة به يشفى الإنسان من مختلف الإمراض ويمنحه قوة الحياة المتجددة وهو مفتاح أسرار جنة الجمال الإنساني والمداواة بالطين أسلوب طبي</a:t>
            </a: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ar-SA" sz="1800" dirty="0">
                <a:solidFill>
                  <a:srgbClr val="000000"/>
                </a:solidFill>
                <a:effectLst/>
                <a:latin typeface="Calibri" panose="020F0502020204030204" pitchFamily="34" charset="0"/>
                <a:ea typeface="Calibri" panose="020F0502020204030204" pitchFamily="34" charset="0"/>
              </a:rPr>
              <a:t>قديم وهو غرسه جديدة تنمو في حديقة الثقافة الصحية الطبيعية البديلة</a:t>
            </a:r>
            <a:r>
              <a:rPr lang="en-US" sz="1800" dirty="0">
                <a:solidFill>
                  <a:srgbClr val="000000"/>
                </a:solidFill>
                <a:effectLst/>
                <a:latin typeface="Calibri" panose="020F0502020204030204" pitchFamily="34" charset="0"/>
                <a:ea typeface="Calibri" panose="020F0502020204030204" pitchFamily="34" charset="0"/>
              </a:rPr>
              <a:t>.</a:t>
            </a:r>
          </a:p>
          <a:p>
            <a:pPr marL="0" marR="0" algn="r" rtl="1">
              <a:lnSpc>
                <a:spcPct val="115000"/>
              </a:lnSpc>
              <a:spcBef>
                <a:spcPts val="0"/>
              </a:spcBef>
              <a:spcAft>
                <a:spcPts val="1000"/>
              </a:spcAft>
            </a:pPr>
            <a:r>
              <a:rPr lang="ar-SA" sz="1800" dirty="0">
                <a:solidFill>
                  <a:srgbClr val="000000"/>
                </a:solidFill>
                <a:effectLst/>
                <a:latin typeface="Calibri" panose="020F0502020204030204" pitchFamily="34" charset="0"/>
                <a:ea typeface="Calibri" panose="020F0502020204030204" pitchFamily="34" charset="0"/>
              </a:rPr>
              <a:t>إن الطين كنز لا يفنى من باطن الأرض نشا فيها على امتداد ملايين الأعوام ، وفي الطين ذي المزايا العجيبة مفتاح إسرار الصحة والجمال التي استخدمها إسلافنا القدماء</a:t>
            </a:r>
            <a:r>
              <a:rPr lang="en-US" sz="1800" dirty="0">
                <a:solidFill>
                  <a:srgbClr val="000000"/>
                </a:solidFill>
                <a:effectLst/>
                <a:latin typeface="Calibri" panose="020F0502020204030204" pitchFamily="34" charset="0"/>
                <a:ea typeface="Calibri" panose="020F0502020204030204" pitchFamily="34" charset="0"/>
              </a:rPr>
              <a:t>.</a:t>
            </a:r>
          </a:p>
          <a:p>
            <a:pPr marL="0" marR="0" algn="r" rtl="1">
              <a:lnSpc>
                <a:spcPct val="115000"/>
              </a:lnSpc>
              <a:spcBef>
                <a:spcPts val="0"/>
              </a:spcBef>
              <a:spcAft>
                <a:spcPts val="1000"/>
              </a:spcAft>
            </a:pPr>
            <a:r>
              <a:rPr lang="ar-SA" sz="1800" dirty="0">
                <a:solidFill>
                  <a:srgbClr val="000000"/>
                </a:solidFill>
                <a:effectLst/>
                <a:latin typeface="Calibri" panose="020F0502020204030204" pitchFamily="34" charset="0"/>
                <a:ea typeface="Calibri" panose="020F0502020204030204" pitchFamily="34" charset="0"/>
              </a:rPr>
              <a:t>إن عملية نضوج الطين البركاني عملية صعبة وطويلة وتحتاج لبيئة فريدة ومتميزة ومن هنا يأتي تميز الطين البركاني في اليمن وتباين خصائصه المذهلة في مناطق كثيرة يكفي إن نعلم فقط انه في ألمانيا الكثير من البراكين الطبيعية وبقاياها لكن يتسبب المناخ في إخماد عملية نضج الطين البركاني</a:t>
            </a:r>
            <a:r>
              <a:rPr lang="en-US" sz="1800" dirty="0">
                <a:solidFill>
                  <a:srgbClr val="000000"/>
                </a:solidFill>
                <a:effectLst/>
                <a:latin typeface="Calibri" panose="020F0502020204030204" pitchFamily="34" charset="0"/>
                <a:ea typeface="Calibri" panose="020F0502020204030204" pitchFamily="34" charset="0"/>
              </a:rPr>
              <a:t> .</a:t>
            </a:r>
            <a:endParaRPr lang="en-US" dirty="0"/>
          </a:p>
        </p:txBody>
      </p:sp>
    </p:spTree>
    <p:extLst>
      <p:ext uri="{BB962C8B-B14F-4D97-AF65-F5344CB8AC3E}">
        <p14:creationId xmlns:p14="http://schemas.microsoft.com/office/powerpoint/2010/main" xmlns="" val="3940515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3D9EBADB-5B68-4ACE-835C-8C8DBF20BA8A}"/>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xmlns="" id="{B4543A5B-88D8-4C1D-AE31-A5775B86FE36}"/>
              </a:ext>
            </a:extLst>
          </p:cNvPr>
          <p:cNvSpPr>
            <a:spLocks noGrp="1"/>
          </p:cNvSpPr>
          <p:nvPr>
            <p:ph idx="1"/>
          </p:nvPr>
        </p:nvSpPr>
        <p:spPr>
          <a:xfrm>
            <a:off x="2592925" y="624110"/>
            <a:ext cx="9137465" cy="5320979"/>
          </a:xfrm>
          <a:solidFill>
            <a:schemeClr val="bg2">
              <a:lumMod val="90000"/>
            </a:schemeClr>
          </a:solidFill>
        </p:spPr>
        <p:txBody>
          <a:bodyPr/>
          <a:lstStyle/>
          <a:p>
            <a:pPr marL="914400" marR="0" algn="r">
              <a:lnSpc>
                <a:spcPct val="115000"/>
              </a:lnSpc>
              <a:spcBef>
                <a:spcPts val="0"/>
              </a:spcBef>
              <a:spcAft>
                <a:spcPts val="0"/>
              </a:spcAft>
            </a:pPr>
            <a:r>
              <a:rPr lang="ar-SA" sz="1800" b="1" u="sng" dirty="0">
                <a:solidFill>
                  <a:srgbClr val="C0504D"/>
                </a:solidFill>
                <a:effectLst/>
                <a:latin typeface="Calibri" panose="020F0502020204030204" pitchFamily="34" charset="0"/>
                <a:ea typeface="Calibri" panose="020F0502020204030204" pitchFamily="34" charset="0"/>
                <a:cs typeface="Times New Roman" panose="02020603050405020304" pitchFamily="18" charset="0"/>
              </a:rPr>
              <a:t>إلية التأثير العلاجي للطين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إن الطين يضغط على جلد المريض ويدفع الدم من الأوعية الدقيقة وبهذا يسرع دورتي الدم واللمف من خلال الجلد إلى الدم تدخل المواد الكيميائية المتراكمة والتي تؤثر كالدواء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إن العلاج بالأطيان توصل إلى إن تكون مجال كهربائي ضعيف على الجلد مدخلا إلى الجسم ايونات نشطة وطاردة للمواد الضارة واثبت علميا في إن الطين يساعد في سرعة نمو الأعصاب وهذا الشيء الذي جعل منه علاجاً فعالا لإصابات الحبل ألشوكي والشلل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تعطي الأطيان تأثيرا مختلف الجوانب على الوظائف والمنظومات الأساسية للإنسان كالتنفس ،الدورة الدموية ، عملية تبادل الإفراز </a:t>
            </a:r>
            <a:r>
              <a:rPr lang="ar-SA" sz="1800" b="1"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solidFill>
                <a:srgbClr val="000000"/>
              </a:solidFill>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xmlns="" val="2140179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DD95E1EC-29D4-46CD-A1CA-59D1A8BF1E57}"/>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xmlns="" id="{0CBF5CFE-AE76-462F-89D4-85761E121C31}"/>
              </a:ext>
            </a:extLst>
          </p:cNvPr>
          <p:cNvSpPr>
            <a:spLocks noGrp="1"/>
          </p:cNvSpPr>
          <p:nvPr>
            <p:ph idx="1"/>
          </p:nvPr>
        </p:nvSpPr>
        <p:spPr>
          <a:xfrm>
            <a:off x="2589212" y="624110"/>
            <a:ext cx="8915400" cy="5287112"/>
          </a:xfrm>
          <a:solidFill>
            <a:schemeClr val="accent1">
              <a:lumMod val="20000"/>
              <a:lumOff val="80000"/>
            </a:schemeClr>
          </a:solidFill>
        </p:spPr>
        <p:txBody>
          <a:bodyPr/>
          <a:lstStyle/>
          <a:p>
            <a:pPr marL="914400" marR="0" algn="r">
              <a:lnSpc>
                <a:spcPct val="115000"/>
              </a:lnSpc>
              <a:spcBef>
                <a:spcPts val="0"/>
              </a:spcBef>
              <a:spcAft>
                <a:spcPts val="0"/>
              </a:spcAft>
            </a:pPr>
            <a:r>
              <a:rPr lang="ar-SA" sz="1800" b="1"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b="1" u="sng" dirty="0">
                <a:solidFill>
                  <a:srgbClr val="C0504D"/>
                </a:solidFill>
                <a:effectLst/>
                <a:latin typeface="Calibri" panose="020F0502020204030204" pitchFamily="34" charset="0"/>
                <a:ea typeface="Calibri" panose="020F0502020204030204" pitchFamily="34" charset="0"/>
                <a:cs typeface="Times New Roman" panose="02020603050405020304" pitchFamily="18" charset="0"/>
              </a:rPr>
              <a:t>أنواع الأطيان العلاجية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en-US" sz="1800" b="1" u="none" strike="noStrike" dirty="0">
                <a:solidFill>
                  <a:srgbClr val="C0504D"/>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الأطيان العلاجية تقسم إلى أربعة أصناف رئيسية اعتماداً على خواصها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الكيميائية – الفيزيائية</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1-الأطيان العلاجية </a:t>
            </a:r>
            <a:r>
              <a:rPr lang="ar-SA"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الغرينية</a:t>
            </a: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ar-SA"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السولفيدية</a:t>
            </a: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2-الترسبات القاعية لمسطحات المياه العذبة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3-الخثية (الخث : الفحم النباتي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4-البركانية (البراكين التي تقذف أطيان علاجية ) وتختلف فيما بينها بالرائحة والكثافة ودرجة الحرارة .</a:t>
            </a:r>
            <a:endParaRPr lang="en-US" sz="1800" dirty="0">
              <a:solidFill>
                <a:srgbClr val="000000"/>
              </a:solidFill>
              <a:effectLst/>
              <a:latin typeface="Calibri" panose="020F0502020204030204" pitchFamily="34" charset="0"/>
              <a:ea typeface="Calibri" panose="020F0502020204030204" pitchFamily="34" charset="0"/>
            </a:endParaRPr>
          </a:p>
          <a:p>
            <a:endParaRPr lang="en-US" dirty="0"/>
          </a:p>
        </p:txBody>
      </p:sp>
      <p:pic>
        <p:nvPicPr>
          <p:cNvPr id="5" name="صورة 4">
            <a:extLst>
              <a:ext uri="{FF2B5EF4-FFF2-40B4-BE49-F238E27FC236}">
                <a16:creationId xmlns:a16="http://schemas.microsoft.com/office/drawing/2014/main" xmlns="" id="{51F8D046-A915-49E3-9F8F-990DFC705485}"/>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589212" y="946778"/>
            <a:ext cx="3743855" cy="2482222"/>
          </a:xfrm>
          <a:prstGeom prst="rect">
            <a:avLst/>
          </a:prstGeom>
        </p:spPr>
      </p:pic>
    </p:spTree>
    <p:extLst>
      <p:ext uri="{BB962C8B-B14F-4D97-AF65-F5344CB8AC3E}">
        <p14:creationId xmlns:p14="http://schemas.microsoft.com/office/powerpoint/2010/main" xmlns="" val="2770489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12BD16FA-5DFD-45E3-83F9-0C499B185DC4}"/>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xmlns="" id="{E1F04993-8A3F-4858-BBBF-662BE6AAA08D}"/>
              </a:ext>
            </a:extLst>
          </p:cNvPr>
          <p:cNvSpPr>
            <a:spLocks noGrp="1"/>
          </p:cNvSpPr>
          <p:nvPr>
            <p:ph idx="1"/>
          </p:nvPr>
        </p:nvSpPr>
        <p:spPr>
          <a:xfrm>
            <a:off x="2589212" y="624110"/>
            <a:ext cx="8915400" cy="5287112"/>
          </a:xfrm>
          <a:solidFill>
            <a:schemeClr val="accent2">
              <a:lumMod val="40000"/>
              <a:lumOff val="60000"/>
            </a:schemeClr>
          </a:solidFill>
        </p:spPr>
        <p:txBody>
          <a:bodyPr/>
          <a:lstStyle/>
          <a:p>
            <a:pPr marL="914400" marR="0" algn="r">
              <a:lnSpc>
                <a:spcPct val="115000"/>
              </a:lnSpc>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1-إن الأطيان العلاجية </a:t>
            </a:r>
            <a:r>
              <a:rPr lang="ar-SA"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الخثية</a:t>
            </a: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عبارة عن ترسبات المستنقعات وهي ذات مرونة وتسرع وتحسن فاعلية الخمائر وعملية الإعادة  وتحوي على تأثير مضاد للالتهابات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2-الأطيان العلاجية من الترسبات القاعية لمسطحات المياه العذبة :- وهي أطيان أكثر عذوبة تحتوي على ترسبات عضوية ومعدنية و لا يوجد في تركيبتها كبريتيد الهيدروجين (غاز المستنقعات ) إن القيمة العلاجية للأطيان العلاجية من الترسبات القاعية لمسطحات المياه العذبة هو وجود خاصية الحفاظ على الرطوبة والتركيب الميكانيكي الرقيق(ملمسها ناعم بدون تكتلات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3-الأطيان العلاجية </a:t>
            </a:r>
            <a:r>
              <a:rPr lang="ar-SA"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الغرينية</a:t>
            </a: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ar-SA"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السولفيدية</a:t>
            </a: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وهي الترسبات القاعية لمسطحات المياه المالحة وهي فقيرة محتوى للمواد المعدنية ولكنها غنية بمحتوى </a:t>
            </a:r>
            <a:r>
              <a:rPr lang="ar-SA"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سولفيدات</a:t>
            </a: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الحديد والأملاح المذابة في الماء أكثر من </a:t>
            </a:r>
            <a:r>
              <a:rPr lang="ar-SA"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الخثية</a:t>
            </a: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والبركانية ويسمى هذا النوع من الأطيان أحيانا رئيسيا استنادا لمكان استخراج هذه الأطيان</a:t>
            </a:r>
            <a:endParaRPr lang="en-US" sz="1800" dirty="0">
              <a:solidFill>
                <a:srgbClr val="000000"/>
              </a:solidFill>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xmlns="" val="3024543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260C5FBE-23DF-448A-BF32-4609D8B8ACDE}"/>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xmlns="" id="{5D5A57E6-9E1D-4B9D-8650-45E5243AB393}"/>
              </a:ext>
            </a:extLst>
          </p:cNvPr>
          <p:cNvSpPr>
            <a:spLocks noGrp="1"/>
          </p:cNvSpPr>
          <p:nvPr>
            <p:ph idx="1"/>
          </p:nvPr>
        </p:nvSpPr>
        <p:spPr>
          <a:xfrm>
            <a:off x="2589212" y="466065"/>
            <a:ext cx="8915400" cy="5287112"/>
          </a:xfrm>
          <a:solidFill>
            <a:schemeClr val="bg2">
              <a:lumMod val="50000"/>
            </a:schemeClr>
          </a:solidFill>
        </p:spPr>
        <p:txBody>
          <a:bodyPr/>
          <a:lstStyle/>
          <a:p>
            <a:pPr marL="914400" marR="0" algn="r">
              <a:lnSpc>
                <a:spcPct val="115000"/>
              </a:lnSpc>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وتقسم إلى ثلاثة أنواع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-القارية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-أطيان الخلجان البحرية والبحيرات الق ريبة من البحر.</a:t>
            </a:r>
            <a:endParaRPr lang="en-US" sz="1800" dirty="0">
              <a:solidFill>
                <a:srgbClr val="000000"/>
              </a:solidFill>
              <a:effectLst/>
              <a:latin typeface="Calibri" panose="020F0502020204030204" pitchFamily="34" charset="0"/>
              <a:ea typeface="Calibri" panose="020F0502020204030204" pitchFamily="34" charset="0"/>
            </a:endParaRPr>
          </a:p>
          <a:p>
            <a:pPr marL="342900" marR="0" lvl="0" indent="-342900" algn="r">
              <a:lnSpc>
                <a:spcPct val="115000"/>
              </a:lnSpc>
              <a:spcBef>
                <a:spcPts val="0"/>
              </a:spcBef>
              <a:spcAft>
                <a:spcPts val="0"/>
              </a:spcAft>
              <a:buFont typeface="Times New Roman" panose="02020603050405020304" pitchFamily="18" charset="0"/>
              <a:buChar char="-"/>
            </a:pPr>
            <a:r>
              <a:rPr lang="ar-SA"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أطيان</a:t>
            </a: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ar-SA"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البحيرات</a:t>
            </a: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ar-SA"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الحاوية</a:t>
            </a: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ar-SA"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على</a:t>
            </a: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ar-SA"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ينابيع</a:t>
            </a: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 الأطيان البركانية وتختلف عن أنواع أطين الأخرى بعضويات ذات خصوصية( نفطية المن شاء) بوجود عناصر علاجية فعالة يود وبروم وتستعمل بكميات محدودة كعامل علاجي إضافي مساعد.</a:t>
            </a:r>
            <a:endParaRPr lang="en-US" sz="1800" dirty="0">
              <a:solidFill>
                <a:srgbClr val="000000"/>
              </a:solidFill>
              <a:effectLst/>
              <a:latin typeface="Calibri" panose="020F0502020204030204" pitchFamily="34" charset="0"/>
              <a:ea typeface="Calibri" panose="020F0502020204030204" pitchFamily="34" charset="0"/>
            </a:endParaRPr>
          </a:p>
          <a:p>
            <a:endParaRPr lang="en-US" dirty="0"/>
          </a:p>
        </p:txBody>
      </p:sp>
      <p:pic>
        <p:nvPicPr>
          <p:cNvPr id="5" name="صورة 4">
            <a:extLst>
              <a:ext uri="{FF2B5EF4-FFF2-40B4-BE49-F238E27FC236}">
                <a16:creationId xmlns:a16="http://schemas.microsoft.com/office/drawing/2014/main" xmlns="" id="{4436BE16-E5BD-46CD-ABFF-A6288E2DA30F}"/>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210756" y="4494105"/>
            <a:ext cx="801511" cy="55317"/>
          </a:xfrm>
          <a:prstGeom prst="rect">
            <a:avLst/>
          </a:prstGeom>
        </p:spPr>
      </p:pic>
      <p:pic>
        <p:nvPicPr>
          <p:cNvPr id="7" name="صورة 6">
            <a:extLst>
              <a:ext uri="{FF2B5EF4-FFF2-40B4-BE49-F238E27FC236}">
                <a16:creationId xmlns:a16="http://schemas.microsoft.com/office/drawing/2014/main" xmlns="" id="{3F13635B-AFD9-4325-AE53-3E5BA5A3CD3D}"/>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20148" y="3254252"/>
            <a:ext cx="7053528" cy="2186126"/>
          </a:xfrm>
          <a:prstGeom prst="rect">
            <a:avLst/>
          </a:prstGeom>
        </p:spPr>
      </p:pic>
    </p:spTree>
    <p:extLst>
      <p:ext uri="{BB962C8B-B14F-4D97-AF65-F5344CB8AC3E}">
        <p14:creationId xmlns:p14="http://schemas.microsoft.com/office/powerpoint/2010/main" xmlns="" val="9408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9E09FE5B-49D3-4FAB-8805-52F73223D29B}"/>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xmlns="" id="{17FA564F-C555-46F7-B8F2-CFE533355100}"/>
              </a:ext>
            </a:extLst>
          </p:cNvPr>
          <p:cNvSpPr>
            <a:spLocks noGrp="1"/>
          </p:cNvSpPr>
          <p:nvPr>
            <p:ph idx="1"/>
          </p:nvPr>
        </p:nvSpPr>
        <p:spPr>
          <a:xfrm>
            <a:off x="2589212" y="624110"/>
            <a:ext cx="8915400" cy="5287112"/>
          </a:xfrm>
          <a:solidFill>
            <a:schemeClr val="accent1">
              <a:lumMod val="20000"/>
              <a:lumOff val="80000"/>
            </a:schemeClr>
          </a:solidFill>
        </p:spPr>
        <p:txBody>
          <a:bodyPr/>
          <a:lstStyle/>
          <a:p>
            <a:pPr marL="914400" marR="0" algn="r">
              <a:lnSpc>
                <a:spcPct val="115000"/>
              </a:lnSpc>
              <a:spcBef>
                <a:spcPts val="0"/>
              </a:spcBef>
              <a:spcAft>
                <a:spcPts val="0"/>
              </a:spcAft>
            </a:pPr>
            <a:r>
              <a:rPr lang="ar-SA" sz="1800" b="1" u="sng" dirty="0">
                <a:solidFill>
                  <a:srgbClr val="C0504D"/>
                </a:solidFill>
                <a:effectLst/>
                <a:latin typeface="Calibri" panose="020F0502020204030204" pitchFamily="34" charset="0"/>
                <a:ea typeface="Calibri" panose="020F0502020204030204" pitchFamily="34" charset="0"/>
              </a:rPr>
              <a:t>الإمراض التي تعالج عن طريق الطين</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هنالك الكثير من الإمراض  تعالج عن طريق الطين ونذكر منها :</a:t>
            </a:r>
            <a:endParaRPr lang="en-US" sz="1800" dirty="0">
              <a:solidFill>
                <a:srgbClr val="000000"/>
              </a:solidFill>
              <a:effectLst/>
              <a:latin typeface="Calibri" panose="020F0502020204030204" pitchFamily="34" charset="0"/>
              <a:ea typeface="Calibri" panose="020F0502020204030204" pitchFamily="34" charset="0"/>
            </a:endParaRPr>
          </a:p>
          <a:p>
            <a:pPr marL="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١_ اصابات الحبل الشوكي والشلل </a:t>
            </a:r>
            <a:endParaRPr lang="en-US" sz="1800" dirty="0">
              <a:solidFill>
                <a:srgbClr val="000000"/>
              </a:solidFill>
              <a:effectLst/>
              <a:latin typeface="Calibri" panose="020F0502020204030204" pitchFamily="34" charset="0"/>
              <a:ea typeface="Calibri" panose="020F0502020204030204" pitchFamily="34" charset="0"/>
            </a:endParaRPr>
          </a:p>
          <a:p>
            <a:pPr marL="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٢_الروماتيزم وأمراض المفاصل </a:t>
            </a:r>
            <a:endParaRPr lang="en-US" sz="1800" dirty="0">
              <a:solidFill>
                <a:srgbClr val="000000"/>
              </a:solidFill>
              <a:effectLst/>
              <a:latin typeface="Calibri" panose="020F0502020204030204" pitchFamily="34" charset="0"/>
              <a:ea typeface="Calibri" panose="020F0502020204030204" pitchFamily="34" charset="0"/>
            </a:endParaRPr>
          </a:p>
          <a:p>
            <a:pPr marL="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٣_العنة والضعف الجنسي عند الرجال</a:t>
            </a:r>
            <a:endParaRPr lang="en-US" sz="1800" dirty="0">
              <a:solidFill>
                <a:srgbClr val="000000"/>
              </a:solidFill>
              <a:effectLst/>
              <a:latin typeface="Calibri" panose="020F0502020204030204" pitchFamily="34" charset="0"/>
              <a:ea typeface="Calibri" panose="020F0502020204030204" pitchFamily="34" charset="0"/>
            </a:endParaRPr>
          </a:p>
          <a:p>
            <a:pPr marL="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٤_الامراض الجلدية مثل البهاق – الصدفية -الاكزيما -الحصف السطحي الاحمر -التهاب الجلد الحرشفي </a:t>
            </a:r>
            <a:endParaRPr lang="en-US" sz="1800" dirty="0">
              <a:solidFill>
                <a:srgbClr val="000000"/>
              </a:solidFill>
              <a:effectLst/>
              <a:latin typeface="Calibri" panose="020F0502020204030204" pitchFamily="34" charset="0"/>
              <a:ea typeface="Calibri" panose="020F0502020204030204" pitchFamily="34" charset="0"/>
            </a:endParaRPr>
          </a:p>
          <a:p>
            <a:pPr marL="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٥_امراض الاعضاء الجنسية الرجالية مثل التهاب البروستات والعقم </a:t>
            </a:r>
            <a:endParaRPr lang="en-US" sz="1800" dirty="0">
              <a:solidFill>
                <a:srgbClr val="000000"/>
              </a:solidFill>
              <a:effectLst/>
              <a:latin typeface="Calibri" panose="020F0502020204030204" pitchFamily="34" charset="0"/>
              <a:ea typeface="Calibri" panose="020F0502020204030204" pitchFamily="34" charset="0"/>
            </a:endParaRPr>
          </a:p>
          <a:p>
            <a:pPr marL="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٦_امراض الاعضاء الجنسية النسائية مثل التهاب حالب الرحم – العجز الوظيفي للمبايض -انحراف الرحم والتهاب المهبل </a:t>
            </a:r>
            <a:endParaRPr lang="en-US" sz="1800" dirty="0">
              <a:solidFill>
                <a:srgbClr val="000000"/>
              </a:solidFill>
              <a:effectLst/>
              <a:latin typeface="Calibri" panose="020F0502020204030204" pitchFamily="34" charset="0"/>
              <a:ea typeface="Calibri" panose="020F0502020204030204" pitchFamily="34" charset="0"/>
            </a:endParaRPr>
          </a:p>
          <a:p>
            <a:pPr marL="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٧_امراض الانف والاذن والحنجرة مثل التهاب الجيوب الأنفية المزمن – والتهاب اللوزتين والحنجرة </a:t>
            </a:r>
            <a:endParaRPr lang="en-US" sz="1800" dirty="0">
              <a:solidFill>
                <a:srgbClr val="000000"/>
              </a:solidFill>
              <a:effectLst/>
              <a:latin typeface="Calibri" panose="020F0502020204030204" pitchFamily="34" charset="0"/>
              <a:ea typeface="Calibri" panose="020F0502020204030204" pitchFamily="34" charset="0"/>
            </a:endParaRPr>
          </a:p>
          <a:p>
            <a:pPr marL="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٨_امراض المنظومة  العصبية المحيطة مثل الكتف – التهاب الاعصاب بين الاضلاع وعرق النسا </a:t>
            </a:r>
            <a:endParaRPr lang="en-US" sz="1800" dirty="0">
              <a:solidFill>
                <a:srgbClr val="000000"/>
              </a:solidFill>
              <a:effectLst/>
              <a:latin typeface="Calibri" panose="020F0502020204030204" pitchFamily="34" charset="0"/>
              <a:ea typeface="Calibri" panose="020F0502020204030204" pitchFamily="34" charset="0"/>
            </a:endParaRPr>
          </a:p>
          <a:p>
            <a:endParaRPr lang="en-US" dirty="0"/>
          </a:p>
        </p:txBody>
      </p:sp>
      <p:pic>
        <p:nvPicPr>
          <p:cNvPr id="5" name="صورة 4">
            <a:extLst>
              <a:ext uri="{FF2B5EF4-FFF2-40B4-BE49-F238E27FC236}">
                <a16:creationId xmlns:a16="http://schemas.microsoft.com/office/drawing/2014/main" xmlns="" id="{9710EFCC-3B04-40D2-9288-02A3BDB29D23}"/>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589212" y="624110"/>
            <a:ext cx="4229277" cy="1938468"/>
          </a:xfrm>
          <a:prstGeom prst="rect">
            <a:avLst/>
          </a:prstGeom>
        </p:spPr>
      </p:pic>
    </p:spTree>
    <p:extLst>
      <p:ext uri="{BB962C8B-B14F-4D97-AF65-F5344CB8AC3E}">
        <p14:creationId xmlns:p14="http://schemas.microsoft.com/office/powerpoint/2010/main" xmlns="" val="2787951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50E13B1D-2FDD-4A0C-8B6D-FA8383A0F4B3}"/>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xmlns="" id="{3FE93AD9-BBB1-4367-AB31-9DB125D0ACE2}"/>
              </a:ext>
            </a:extLst>
          </p:cNvPr>
          <p:cNvSpPr>
            <a:spLocks noGrp="1"/>
          </p:cNvSpPr>
          <p:nvPr>
            <p:ph idx="1"/>
          </p:nvPr>
        </p:nvSpPr>
        <p:spPr>
          <a:xfrm>
            <a:off x="2589212" y="624110"/>
            <a:ext cx="8915400" cy="5287112"/>
          </a:xfrm>
          <a:solidFill>
            <a:schemeClr val="bg1"/>
          </a:solidFill>
        </p:spPr>
        <p:txBody>
          <a:bodyPr/>
          <a:lstStyle/>
          <a:p>
            <a:pPr marL="0" marR="0" algn="r">
              <a:lnSpc>
                <a:spcPct val="115000"/>
              </a:lnSpc>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b="1" u="sng" dirty="0">
                <a:solidFill>
                  <a:srgbClr val="C0504D"/>
                </a:solidFill>
                <a:effectLst/>
                <a:latin typeface="Calibri" panose="020F0502020204030204" pitchFamily="34" charset="0"/>
                <a:ea typeface="Calibri" panose="020F0502020204030204" pitchFamily="34" charset="0"/>
                <a:cs typeface="Times New Roman" panose="02020603050405020304" pitchFamily="18" charset="0"/>
              </a:rPr>
              <a:t>الحالات التي لا يسمح فيها باستخدام الطين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1-السل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2-الأورام الخبيثة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 التهاب الكلى المزمن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 إمراض ضغط الدم الدرجة 2و3 بالإضافة إلى الإمراض النفسية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 بعض إشكال السمنة الصعبة والحمل . </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ar-SA" sz="1800" b="1" u="sng" dirty="0">
                <a:solidFill>
                  <a:srgbClr val="C0504D"/>
                </a:solidFill>
                <a:effectLst/>
                <a:latin typeface="Calibri" panose="020F0502020204030204" pitchFamily="34" charset="0"/>
                <a:ea typeface="Calibri" panose="020F0502020204030204" pitchFamily="34" charset="0"/>
              </a:rPr>
              <a:t>هناك ثلاث طرق لاستخدام الطين</a:t>
            </a:r>
            <a:endParaRPr lang="en-US" sz="1800" dirty="0">
              <a:solidFill>
                <a:srgbClr val="000000"/>
              </a:solidFill>
              <a:effectLst/>
              <a:latin typeface="Calibri" panose="020F0502020204030204" pitchFamily="34" charset="0"/>
              <a:ea typeface="Calibri" panose="020F0502020204030204" pitchFamily="34" charset="0"/>
            </a:endParaRPr>
          </a:p>
          <a:p>
            <a:pPr marL="914400" marR="0" algn="r">
              <a:lnSpc>
                <a:spcPct val="115000"/>
              </a:lnSpc>
              <a:spcBef>
                <a:spcPts val="0"/>
              </a:spcBef>
              <a:spcAft>
                <a:spcPts val="0"/>
              </a:spcAft>
            </a:pPr>
            <a:r>
              <a:rPr lang="en-US" sz="1800" b="1" u="none" strike="noStrike" dirty="0">
                <a:solidFill>
                  <a:srgbClr val="000000"/>
                </a:solidFill>
                <a:effectLst/>
                <a:latin typeface="Calibri" panose="020F0502020204030204" pitchFamily="34" charset="0"/>
                <a:ea typeface="Calibri" panose="020F0502020204030204" pitchFamily="34" charset="0"/>
              </a:rPr>
              <a:t> </a:t>
            </a:r>
            <a:endParaRPr lang="en-US" sz="1800" dirty="0">
              <a:solidFill>
                <a:srgbClr val="000000"/>
              </a:solidFill>
              <a:effectLst/>
              <a:latin typeface="Calibri" panose="020F0502020204030204" pitchFamily="34" charset="0"/>
              <a:ea typeface="Calibri" panose="020F0502020204030204" pitchFamily="34" charset="0"/>
            </a:endParaRPr>
          </a:p>
          <a:p>
            <a:r>
              <a:rPr lang="ar-SA" sz="1800" dirty="0">
                <a:effectLst/>
                <a:ea typeface="Calibri" panose="020F0502020204030204" pitchFamily="34" charset="0"/>
                <a:cs typeface="Calibri" panose="020F0502020204030204" pitchFamily="34" charset="0"/>
              </a:rPr>
              <a:t>الطريقة الأولى :- هي الطريقة الفرعونية حيث يدهن الجسم بالطين ثم يعرض على أشعة الشمس بعد التأكد من الحساسية لمدة 10 دقيقة ثم 15 دقيقة ثم </a:t>
            </a:r>
            <a:endParaRPr lang="en-US" dirty="0"/>
          </a:p>
        </p:txBody>
      </p:sp>
      <p:pic>
        <p:nvPicPr>
          <p:cNvPr id="5" name="صورة 4">
            <a:extLst>
              <a:ext uri="{FF2B5EF4-FFF2-40B4-BE49-F238E27FC236}">
                <a16:creationId xmlns:a16="http://schemas.microsoft.com/office/drawing/2014/main" xmlns="" id="{DE92D71E-D013-476A-9B0E-CA7E4090943E}"/>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050468" y="946778"/>
            <a:ext cx="3045531" cy="2868866"/>
          </a:xfrm>
          <a:prstGeom prst="rect">
            <a:avLst/>
          </a:prstGeom>
        </p:spPr>
      </p:pic>
    </p:spTree>
    <p:extLst>
      <p:ext uri="{BB962C8B-B14F-4D97-AF65-F5344CB8AC3E}">
        <p14:creationId xmlns:p14="http://schemas.microsoft.com/office/powerpoint/2010/main" xmlns="" val="3383095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6946C4F1-C3B8-4BAB-88D6-AB9E33138E71}"/>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xmlns="" id="{8CE4906F-0D97-42A9-AB78-EE8EE1D4414E}"/>
              </a:ext>
            </a:extLst>
          </p:cNvPr>
          <p:cNvSpPr>
            <a:spLocks noGrp="1"/>
          </p:cNvSpPr>
          <p:nvPr>
            <p:ph idx="1"/>
          </p:nvPr>
        </p:nvSpPr>
        <p:spPr>
          <a:xfrm>
            <a:off x="2589212" y="624110"/>
            <a:ext cx="8915400" cy="5287112"/>
          </a:xfrm>
          <a:solidFill>
            <a:schemeClr val="accent2">
              <a:lumMod val="60000"/>
              <a:lumOff val="40000"/>
            </a:schemeClr>
          </a:solidFill>
        </p:spPr>
        <p:txBody>
          <a:bodyPr/>
          <a:lstStyle/>
          <a:p>
            <a:pPr marL="457200" marR="0" algn="r" rtl="1">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rPr>
              <a:t>30 دقيقة إلى إن تصل إلى 80 دقيقة فهو يعتمد على نوع الجلد</a:t>
            </a:r>
            <a:r>
              <a:rPr lang="en-US" sz="1800" dirty="0">
                <a:solidFill>
                  <a:srgbClr val="000000"/>
                </a:solidFill>
                <a:effectLst/>
                <a:latin typeface="Calibri" panose="020F0502020204030204" pitchFamily="34" charset="0"/>
                <a:ea typeface="Calibri" panose="020F0502020204030204" pitchFamily="34" charset="0"/>
              </a:rPr>
              <a:t> . </a:t>
            </a:r>
          </a:p>
          <a:p>
            <a:pPr marL="457200" marR="0" algn="r">
              <a:lnSpc>
                <a:spcPct val="115000"/>
              </a:lnSpc>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 </a:t>
            </a:r>
          </a:p>
          <a:p>
            <a:pPr marL="0" marR="0" algn="r" rtl="1">
              <a:lnSpc>
                <a:spcPct val="115000"/>
              </a:lnSpc>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 </a:t>
            </a:r>
          </a:p>
          <a:p>
            <a:pPr marL="0" marR="0" algn="r" rtl="1">
              <a:lnSpc>
                <a:spcPct val="115000"/>
              </a:lnSpc>
              <a:spcBef>
                <a:spcPts val="0"/>
              </a:spcBef>
              <a:spcAft>
                <a:spcPts val="0"/>
              </a:spcAft>
            </a:pPr>
            <a:r>
              <a:rPr lang="ar-SA" sz="1800" dirty="0">
                <a:solidFill>
                  <a:srgbClr val="000000"/>
                </a:solidFill>
                <a:effectLst/>
                <a:latin typeface="Calibri" panose="020F0502020204030204" pitchFamily="34" charset="0"/>
                <a:ea typeface="Calibri" panose="020F0502020204030204" pitchFamily="34" charset="0"/>
              </a:rPr>
              <a:t>الطريقة الثانية</a:t>
            </a:r>
            <a:r>
              <a:rPr lang="en-US" sz="1800" b="1" dirty="0">
                <a:solidFill>
                  <a:srgbClr val="000000"/>
                </a:solidFill>
                <a:effectLst/>
                <a:latin typeface="Calibri" panose="020F0502020204030204" pitchFamily="34" charset="0"/>
                <a:ea typeface="Calibri" panose="020F0502020204030204" pitchFamily="34" charset="0"/>
              </a:rPr>
              <a:t> :-</a:t>
            </a:r>
            <a:r>
              <a:rPr lang="en-US" sz="1800" dirty="0">
                <a:solidFill>
                  <a:srgbClr val="000000"/>
                </a:solidFill>
                <a:effectLst/>
                <a:latin typeface="Calibri" panose="020F0502020204030204" pitchFamily="34" charset="0"/>
                <a:ea typeface="Calibri" panose="020F0502020204030204" pitchFamily="34" charset="0"/>
              </a:rPr>
              <a:t> </a:t>
            </a:r>
            <a:r>
              <a:rPr lang="ar-SA" sz="1800" dirty="0">
                <a:solidFill>
                  <a:srgbClr val="000000"/>
                </a:solidFill>
                <a:effectLst/>
                <a:latin typeface="Calibri" panose="020F0502020204030204" pitchFamily="34" charset="0"/>
                <a:ea typeface="Calibri" panose="020F0502020204030204" pitchFamily="34" charset="0"/>
              </a:rPr>
              <a:t>فهي كمادات ، حيث يدهن الجسم بالطين ثم يلف ويغطى بالنايلون (مشمع ) بحيث تكون درجة حرارة الطين 40 درجة مئوية وهذه الطريقة تستخدم لإمراض الجلد والمفاصل وقد تطبق على جزء معين من النص</a:t>
            </a:r>
            <a:endParaRPr lang="en-US" sz="1800" dirty="0">
              <a:solidFill>
                <a:srgbClr val="000000"/>
              </a:solidFill>
              <a:effectLst/>
              <a:latin typeface="Calibri" panose="020F0502020204030204" pitchFamily="34" charset="0"/>
              <a:ea typeface="Calibri" panose="020F0502020204030204" pitchFamily="34" charset="0"/>
            </a:endParaRPr>
          </a:p>
          <a:p>
            <a:pPr marL="0" marR="0" algn="r" rtl="1">
              <a:lnSpc>
                <a:spcPct val="115000"/>
              </a:lnSpc>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 </a:t>
            </a:r>
          </a:p>
          <a:p>
            <a:pPr marL="0" marR="0" algn="r" rtl="1">
              <a:lnSpc>
                <a:spcPct val="115000"/>
              </a:lnSpc>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 </a:t>
            </a:r>
            <a:r>
              <a:rPr lang="ar-SA" sz="1800" dirty="0">
                <a:solidFill>
                  <a:srgbClr val="000000"/>
                </a:solidFill>
                <a:effectLst/>
                <a:latin typeface="Calibri" panose="020F0502020204030204" pitchFamily="34" charset="0"/>
                <a:ea typeface="Calibri" panose="020F0502020204030204" pitchFamily="34" charset="0"/>
              </a:rPr>
              <a:t>الطريقة الثالثة</a:t>
            </a:r>
            <a:r>
              <a:rPr lang="en-US" sz="1800" b="1" dirty="0">
                <a:solidFill>
                  <a:srgbClr val="000000"/>
                </a:solidFill>
                <a:effectLst/>
                <a:latin typeface="Calibri" panose="020F0502020204030204" pitchFamily="34" charset="0"/>
                <a:ea typeface="Calibri" panose="020F0502020204030204" pitchFamily="34" charset="0"/>
              </a:rPr>
              <a:t> :-</a:t>
            </a:r>
            <a:r>
              <a:rPr lang="en-US" sz="1800" dirty="0">
                <a:solidFill>
                  <a:srgbClr val="000000"/>
                </a:solidFill>
                <a:effectLst/>
                <a:latin typeface="Calibri" panose="020F0502020204030204" pitchFamily="34" charset="0"/>
                <a:ea typeface="Calibri" panose="020F0502020204030204" pitchFamily="34" charset="0"/>
              </a:rPr>
              <a:t> </a:t>
            </a:r>
            <a:r>
              <a:rPr lang="ar-SA" sz="1800" dirty="0">
                <a:solidFill>
                  <a:srgbClr val="000000"/>
                </a:solidFill>
                <a:effectLst/>
                <a:latin typeface="Calibri" panose="020F0502020204030204" pitchFamily="34" charset="0"/>
                <a:ea typeface="Calibri" panose="020F0502020204030204" pitchFamily="34" charset="0"/>
              </a:rPr>
              <a:t>هي حمامات الطين حيث يخفف الطين بالمياه المعدنية وتغطيس المريض فيه عدة مرات</a:t>
            </a:r>
            <a:r>
              <a:rPr lang="en-US" sz="1800" dirty="0">
                <a:solidFill>
                  <a:srgbClr val="000000"/>
                </a:solidFill>
                <a:effectLst/>
                <a:latin typeface="Calibri" panose="020F0502020204030204" pitchFamily="34" charset="0"/>
                <a:ea typeface="Calibri" panose="020F0502020204030204" pitchFamily="34" charset="0"/>
              </a:rPr>
              <a:t> .</a:t>
            </a:r>
          </a:p>
          <a:p>
            <a:endParaRPr lang="en-US" dirty="0"/>
          </a:p>
        </p:txBody>
      </p:sp>
      <p:pic>
        <p:nvPicPr>
          <p:cNvPr id="5" name="صورة 4">
            <a:extLst>
              <a:ext uri="{FF2B5EF4-FFF2-40B4-BE49-F238E27FC236}">
                <a16:creationId xmlns:a16="http://schemas.microsoft.com/office/drawing/2014/main" xmlns="" id="{FAAA2DED-A56F-4827-8B58-D50EA511F22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488268" y="3533246"/>
            <a:ext cx="6852354" cy="2257954"/>
          </a:xfrm>
          <a:prstGeom prst="rect">
            <a:avLst/>
          </a:prstGeom>
        </p:spPr>
      </p:pic>
    </p:spTree>
    <p:extLst>
      <p:ext uri="{BB962C8B-B14F-4D97-AF65-F5344CB8AC3E}">
        <p14:creationId xmlns:p14="http://schemas.microsoft.com/office/powerpoint/2010/main" xmlns="" val="2717221889"/>
      </p:ext>
    </p:extLst>
  </p:cSld>
  <p:clrMapOvr>
    <a:masterClrMapping/>
  </p:clrMapOvr>
</p:sld>
</file>

<file path=ppt/theme/theme1.xml><?xml version="1.0" encoding="utf-8"?>
<a:theme xmlns:a="http://schemas.openxmlformats.org/drawingml/2006/main" name="ربطة">
  <a:themeElements>
    <a:clrScheme name="ربطة">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ربطة">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57</TotalTime>
  <Words>158</Words>
  <Application>Microsoft Office PowerPoint</Application>
  <PresentationFormat>مخصص</PresentationFormat>
  <Paragraphs>130</Paragraphs>
  <Slides>14</Slides>
  <Notes>0</Notes>
  <HiddenSlides>0</HiddenSlides>
  <MMClips>0</MMClips>
  <ScaleCrop>false</ScaleCrop>
  <HeadingPairs>
    <vt:vector size="4" baseType="variant">
      <vt:variant>
        <vt:lpstr>سمة</vt:lpstr>
      </vt:variant>
      <vt:variant>
        <vt:i4>1</vt:i4>
      </vt:variant>
      <vt:variant>
        <vt:lpstr>عناوين الشرائح</vt:lpstr>
      </vt:variant>
      <vt:variant>
        <vt:i4>14</vt:i4>
      </vt:variant>
    </vt:vector>
  </HeadingPairs>
  <TitlesOfParts>
    <vt:vector size="15" baseType="lpstr">
      <vt:lpstr>ربطة</vt:lpstr>
      <vt:lpstr>العلاج بالطين        </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العلاج بالطين</dc:title>
  <dc:creator>Shamama</dc:creator>
  <cp:lastModifiedBy>HP</cp:lastModifiedBy>
  <cp:revision>3</cp:revision>
  <dcterms:created xsi:type="dcterms:W3CDTF">2022-11-30T08:26:24Z</dcterms:created>
  <dcterms:modified xsi:type="dcterms:W3CDTF">2022-12-21T06:48:16Z</dcterms:modified>
</cp:coreProperties>
</file>