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38"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B674CB-3709-4ACF-BB61-29ADEA3D41BE}"/>
              </a:ext>
            </a:extLst>
          </p:cNvPr>
          <p:cNvSpPr>
            <a:spLocks noGrp="1"/>
          </p:cNvSpPr>
          <p:nvPr>
            <p:ph type="ctrTitle"/>
          </p:nvPr>
        </p:nvSpPr>
        <p:spPr>
          <a:xfrm>
            <a:off x="1524000" y="1033272"/>
            <a:ext cx="9144000" cy="2478024"/>
          </a:xfrm>
        </p:spPr>
        <p:txBody>
          <a:bodyPr lIns="0" tIns="0" rIns="0" bIns="0"/>
          <a:lstStyle>
            <a:lvl1pPr algn="ctr">
              <a:lnSpc>
                <a:spcPct val="114000"/>
              </a:lnSpc>
              <a:defRPr sz="6600" spc="750" baseline="0"/>
            </a:lvl1pPr>
          </a:lstStyle>
          <a:p>
            <a:r>
              <a:rPr lang="en-US" dirty="0"/>
              <a:t>Click to edit Master title style</a:t>
            </a:r>
          </a:p>
        </p:txBody>
      </p:sp>
      <p:sp>
        <p:nvSpPr>
          <p:cNvPr id="3" name="Subtitle 2">
            <a:extLst>
              <a:ext uri="{FF2B5EF4-FFF2-40B4-BE49-F238E27FC236}">
                <a16:creationId xmlns:a16="http://schemas.microsoft.com/office/drawing/2014/main" xmlns=""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B083AE59-8E21-449F-86DA-5BE297010864}"/>
              </a:ext>
            </a:extLst>
          </p:cNvPr>
          <p:cNvSpPr>
            <a:spLocks noGrp="1"/>
          </p:cNvSpPr>
          <p:nvPr>
            <p:ph type="dt" sz="half" idx="10"/>
          </p:nvPr>
        </p:nvSpPr>
        <p:spPr/>
        <p:txBody>
          <a:bodyPr/>
          <a:lstStyle/>
          <a:p>
            <a:fld id="{655A5808-3B61-48CC-92EF-85AC2E0DFA56}" type="datetime2">
              <a:rPr lang="en-US" smtClean="0"/>
              <a:pPr/>
              <a:t>Wednesday, December 21, 2022</a:t>
            </a:fld>
            <a:endParaRPr lang="en-US"/>
          </a:p>
        </p:txBody>
      </p:sp>
      <p:sp>
        <p:nvSpPr>
          <p:cNvPr id="5" name="Footer Placeholder 4">
            <a:extLst>
              <a:ext uri="{FF2B5EF4-FFF2-40B4-BE49-F238E27FC236}">
                <a16:creationId xmlns:a16="http://schemas.microsoft.com/office/drawing/2014/main" xmlns=""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CC0A488-07A7-42F9-B1DF-68545B75417D}"/>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312910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7FD700-765A-4DE6-A8EC-9D9D92FCBB42}"/>
              </a:ext>
            </a:extLst>
          </p:cNvPr>
          <p:cNvSpPr>
            <a:spLocks noGrp="1"/>
          </p:cNvSpPr>
          <p:nvPr>
            <p:ph type="dt" sz="half" idx="10"/>
          </p:nvPr>
        </p:nvSpPr>
        <p:spPr/>
        <p:txBody>
          <a:bodyPr/>
          <a:lstStyle/>
          <a:p>
            <a:fld id="{735E98AF-4574-4509-BF7A-519ACD5BF826}" type="datetime2">
              <a:rPr lang="en-US" smtClean="0"/>
              <a:pPr/>
              <a:t>Wednesday, December 21, 2022</a:t>
            </a:fld>
            <a:endParaRPr lang="en-US"/>
          </a:p>
        </p:txBody>
      </p:sp>
      <p:sp>
        <p:nvSpPr>
          <p:cNvPr id="5" name="Footer Placeholder 4">
            <a:extLst>
              <a:ext uri="{FF2B5EF4-FFF2-40B4-BE49-F238E27FC236}">
                <a16:creationId xmlns:a16="http://schemas.microsoft.com/office/drawing/2014/main" xmlns=""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FDF5526-E518-4133-9F44-D812576C1092}"/>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207098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xmlns=""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5B850CC-FB43-4988-8D4E-9C54C20185B4}"/>
              </a:ext>
            </a:extLst>
          </p:cNvPr>
          <p:cNvSpPr>
            <a:spLocks noGrp="1"/>
          </p:cNvSpPr>
          <p:nvPr>
            <p:ph type="dt" sz="half" idx="10"/>
          </p:nvPr>
        </p:nvSpPr>
        <p:spPr/>
        <p:txBody>
          <a:bodyPr/>
          <a:lstStyle/>
          <a:p>
            <a:fld id="{93DD97D4-9636-490F-85D0-E926C2B6F3B1}" type="datetime2">
              <a:rPr lang="en-US" smtClean="0"/>
              <a:pPr/>
              <a:t>Wednesday, December 21, 2022</a:t>
            </a:fld>
            <a:endParaRPr lang="en-US"/>
          </a:p>
        </p:txBody>
      </p:sp>
      <p:sp>
        <p:nvSpPr>
          <p:cNvPr id="5" name="Footer Placeholder 4">
            <a:extLst>
              <a:ext uri="{FF2B5EF4-FFF2-40B4-BE49-F238E27FC236}">
                <a16:creationId xmlns:a16="http://schemas.microsoft.com/office/drawing/2014/main" xmlns=""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DBAFB0-25AA-4B69-8418-418F47A92700}"/>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173228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9A45EE9-11D3-436C-9D73-1AA6CCDB165F}"/>
              </a:ext>
            </a:extLst>
          </p:cNvPr>
          <p:cNvSpPr>
            <a:spLocks noGrp="1"/>
          </p:cNvSpPr>
          <p:nvPr>
            <p:ph type="dt" sz="half" idx="10"/>
          </p:nvPr>
        </p:nvSpPr>
        <p:spPr/>
        <p:txBody>
          <a:bodyPr/>
          <a:lstStyle/>
          <a:p>
            <a:fld id="{2F3AF3C6-0FD4-4939-991C-00DDE5C56815}" type="datetime2">
              <a:rPr lang="en-US" smtClean="0"/>
              <a:pPr/>
              <a:t>Wednesday, December 21, 2022</a:t>
            </a:fld>
            <a:endParaRPr lang="en-US"/>
          </a:p>
        </p:txBody>
      </p:sp>
      <p:sp>
        <p:nvSpPr>
          <p:cNvPr id="5" name="Footer Placeholder 4">
            <a:extLst>
              <a:ext uri="{FF2B5EF4-FFF2-40B4-BE49-F238E27FC236}">
                <a16:creationId xmlns:a16="http://schemas.microsoft.com/office/drawing/2014/main" xmlns=""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265F17-AD75-4B7E-970D-5D4DBD5D170C}"/>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296006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C822993-6E28-44BB-B983-095B476B801A}"/>
              </a:ext>
            </a:extLst>
          </p:cNvPr>
          <p:cNvSpPr>
            <a:spLocks noGrp="1"/>
          </p:cNvSpPr>
          <p:nvPr>
            <p:ph type="dt" sz="half" idx="10"/>
          </p:nvPr>
        </p:nvSpPr>
        <p:spPr/>
        <p:txBody>
          <a:bodyPr/>
          <a:lstStyle/>
          <a:p>
            <a:fld id="{86807482-8128-47C6-A8DD-6452B0291CFF}" type="datetime2">
              <a:rPr lang="en-US" smtClean="0"/>
              <a:pPr/>
              <a:t>Wednesday, December 21, 2022</a:t>
            </a:fld>
            <a:endParaRPr lang="en-US"/>
          </a:p>
        </p:txBody>
      </p:sp>
      <p:sp>
        <p:nvSpPr>
          <p:cNvPr id="5" name="Footer Placeholder 4">
            <a:extLst>
              <a:ext uri="{FF2B5EF4-FFF2-40B4-BE49-F238E27FC236}">
                <a16:creationId xmlns:a16="http://schemas.microsoft.com/office/drawing/2014/main" xmlns=""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F9A076D-47C1-49CD-9A8B-956DB3FC31F7}"/>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188188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68C50007-C799-4117-8ACD-5EE980E63F17}"/>
              </a:ext>
            </a:extLst>
          </p:cNvPr>
          <p:cNvSpPr>
            <a:spLocks noGrp="1"/>
          </p:cNvSpPr>
          <p:nvPr>
            <p:ph type="dt" sz="half" idx="10"/>
          </p:nvPr>
        </p:nvSpPr>
        <p:spPr/>
        <p:txBody>
          <a:bodyPr/>
          <a:lstStyle/>
          <a:p>
            <a:fld id="{37903F25-275E-41DE-BE3B-EBF0DB49F9B1}" type="datetime2">
              <a:rPr lang="en-US" smtClean="0"/>
              <a:pPr/>
              <a:t>Wednesday, December 21, 2022</a:t>
            </a:fld>
            <a:endParaRPr lang="en-US"/>
          </a:p>
        </p:txBody>
      </p:sp>
      <p:sp>
        <p:nvSpPr>
          <p:cNvPr id="6" name="Footer Placeholder 5">
            <a:extLst>
              <a:ext uri="{FF2B5EF4-FFF2-40B4-BE49-F238E27FC236}">
                <a16:creationId xmlns:a16="http://schemas.microsoft.com/office/drawing/2014/main" xmlns=""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99D8C08-BF20-4D5E-9004-0C075C36D8A4}"/>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405187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21A5ED06-FE54-4B86-A8D4-07D0EB08C3AB}"/>
              </a:ext>
            </a:extLst>
          </p:cNvPr>
          <p:cNvSpPr>
            <a:spLocks noGrp="1"/>
          </p:cNvSpPr>
          <p:nvPr>
            <p:ph type="dt" sz="half" idx="10"/>
          </p:nvPr>
        </p:nvSpPr>
        <p:spPr/>
        <p:txBody>
          <a:bodyPr/>
          <a:lstStyle/>
          <a:p>
            <a:fld id="{EE475572-4A44-4171-84AA-64D42C8050A6}" type="datetime2">
              <a:rPr lang="en-US" smtClean="0"/>
              <a:pPr/>
              <a:t>Wednesday, December 21, 2022</a:t>
            </a:fld>
            <a:endParaRPr lang="en-US"/>
          </a:p>
        </p:txBody>
      </p:sp>
      <p:sp>
        <p:nvSpPr>
          <p:cNvPr id="8" name="Footer Placeholder 7">
            <a:extLst>
              <a:ext uri="{FF2B5EF4-FFF2-40B4-BE49-F238E27FC236}">
                <a16:creationId xmlns:a16="http://schemas.microsoft.com/office/drawing/2014/main" xmlns=""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784B1D1-BE0C-48F4-BC74-90675A0F07CF}"/>
              </a:ext>
            </a:extLst>
          </p:cNvPr>
          <p:cNvSpPr>
            <a:spLocks noGrp="1"/>
          </p:cNvSpPr>
          <p:nvPr>
            <p:ph type="sldNum" sz="quarter" idx="12"/>
          </p:nvPr>
        </p:nvSpPr>
        <p:spPr/>
        <p:txBody>
          <a:bodyPr/>
          <a:lstStyle/>
          <a:p>
            <a:fld id="{C01389E6-C847-4AD0-B56D-D205B2EAB1EE}" type="slidenum">
              <a:rPr lang="en-US" smtClean="0"/>
              <a:pPr/>
              <a:t>‹#›</a:t>
            </a:fld>
            <a:endParaRPr lang="en-US"/>
          </a:p>
        </p:txBody>
      </p:sp>
      <p:sp>
        <p:nvSpPr>
          <p:cNvPr id="10" name="Title 9">
            <a:extLst>
              <a:ext uri="{FF2B5EF4-FFF2-40B4-BE49-F238E27FC236}">
                <a16:creationId xmlns:a16="http://schemas.microsoft.com/office/drawing/2014/main" xmlns=""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xmlns="" val="2410291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F9E3617E-4B11-481F-AC6E-00031790294A}"/>
              </a:ext>
            </a:extLst>
          </p:cNvPr>
          <p:cNvSpPr>
            <a:spLocks noGrp="1"/>
          </p:cNvSpPr>
          <p:nvPr>
            <p:ph type="dt" sz="half" idx="10"/>
          </p:nvPr>
        </p:nvSpPr>
        <p:spPr/>
        <p:txBody>
          <a:bodyPr/>
          <a:lstStyle/>
          <a:p>
            <a:fld id="{C4C1612E-528E-4FD5-9E9E-E15F1108F171}" type="datetime2">
              <a:rPr lang="en-US" smtClean="0"/>
              <a:pPr/>
              <a:t>Wednesday, December 21, 2022</a:t>
            </a:fld>
            <a:endParaRPr lang="en-US"/>
          </a:p>
        </p:txBody>
      </p:sp>
      <p:sp>
        <p:nvSpPr>
          <p:cNvPr id="4" name="Footer Placeholder 3">
            <a:extLst>
              <a:ext uri="{FF2B5EF4-FFF2-40B4-BE49-F238E27FC236}">
                <a16:creationId xmlns:a16="http://schemas.microsoft.com/office/drawing/2014/main" xmlns=""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AEFC312-3AA5-46F7-B701-3D9327A68DB7}"/>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385377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8C9E28E-1389-47AF-B3EB-22571417ACBE}"/>
              </a:ext>
            </a:extLst>
          </p:cNvPr>
          <p:cNvSpPr>
            <a:spLocks noGrp="1"/>
          </p:cNvSpPr>
          <p:nvPr>
            <p:ph type="dt" sz="half" idx="10"/>
          </p:nvPr>
        </p:nvSpPr>
        <p:spPr/>
        <p:txBody>
          <a:bodyPr/>
          <a:lstStyle/>
          <a:p>
            <a:fld id="{D4F6D862-A06D-436F-A92E-EBAAD50B6E50}" type="datetime2">
              <a:rPr lang="en-US" smtClean="0"/>
              <a:pPr/>
              <a:t>Wednesday, December 21, 2022</a:t>
            </a:fld>
            <a:endParaRPr lang="en-US"/>
          </a:p>
        </p:txBody>
      </p:sp>
      <p:sp>
        <p:nvSpPr>
          <p:cNvPr id="3" name="Footer Placeholder 2">
            <a:extLst>
              <a:ext uri="{FF2B5EF4-FFF2-40B4-BE49-F238E27FC236}">
                <a16:creationId xmlns:a16="http://schemas.microsoft.com/office/drawing/2014/main" xmlns=""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771B3C5-CEC7-427F-931C-1318C421BEF9}"/>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558683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75A3535-184C-438C-AE91-9C42B7C5AFB6}"/>
              </a:ext>
            </a:extLst>
          </p:cNvPr>
          <p:cNvSpPr>
            <a:spLocks noGrp="1"/>
          </p:cNvSpPr>
          <p:nvPr>
            <p:ph type="dt" sz="half" idx="10"/>
          </p:nvPr>
        </p:nvSpPr>
        <p:spPr/>
        <p:txBody>
          <a:bodyPr/>
          <a:lstStyle/>
          <a:p>
            <a:fld id="{B73E0B7D-2260-4809-8F0A-9E5F3E24F169}" type="datetime2">
              <a:rPr lang="en-US" smtClean="0"/>
              <a:pPr/>
              <a:t>Wednesday, December 21, 2022</a:t>
            </a:fld>
            <a:endParaRPr lang="en-US"/>
          </a:p>
        </p:txBody>
      </p:sp>
      <p:sp>
        <p:nvSpPr>
          <p:cNvPr id="6" name="Footer Placeholder 5">
            <a:extLst>
              <a:ext uri="{FF2B5EF4-FFF2-40B4-BE49-F238E27FC236}">
                <a16:creationId xmlns:a16="http://schemas.microsoft.com/office/drawing/2014/main" xmlns=""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D4E6563-0AB6-4038-A12B-A259552DB66C}"/>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189447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45E706DF-52A3-4F34-9BF5-E1ACD5D54283}"/>
              </a:ext>
            </a:extLst>
          </p:cNvPr>
          <p:cNvSpPr>
            <a:spLocks noGrp="1"/>
          </p:cNvSpPr>
          <p:nvPr>
            <p:ph type="dt" sz="half" idx="10"/>
          </p:nvPr>
        </p:nvSpPr>
        <p:spPr/>
        <p:txBody>
          <a:bodyPr/>
          <a:lstStyle/>
          <a:p>
            <a:fld id="{3C8E4735-C637-46A3-94EB-AB3AC4188D2F}" type="datetime2">
              <a:rPr lang="en-US" smtClean="0"/>
              <a:pPr/>
              <a:t>Wednesday, December 21, 2022</a:t>
            </a:fld>
            <a:endParaRPr lang="en-US"/>
          </a:p>
        </p:txBody>
      </p:sp>
      <p:sp>
        <p:nvSpPr>
          <p:cNvPr id="6" name="Footer Placeholder 5">
            <a:extLst>
              <a:ext uri="{FF2B5EF4-FFF2-40B4-BE49-F238E27FC236}">
                <a16:creationId xmlns:a16="http://schemas.microsoft.com/office/drawing/2014/main" xmlns=""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3686F8F-3D62-4CEC-AD9A-B70848E6A81C}"/>
              </a:ext>
            </a:extLst>
          </p:cNvPr>
          <p:cNvSpPr>
            <a:spLocks noGrp="1"/>
          </p:cNvSpPr>
          <p:nvPr>
            <p:ph type="sldNum" sz="quarter" idx="12"/>
          </p:nvPr>
        </p:nvSpPr>
        <p:spPr/>
        <p:txBody>
          <a:bodyPr/>
          <a:lstStyle/>
          <a:p>
            <a:fld id="{C01389E6-C847-4AD0-B56D-D205B2EAB1EE}" type="slidenum">
              <a:rPr lang="en-US" smtClean="0"/>
              <a:pPr/>
              <a:t>‹#›</a:t>
            </a:fld>
            <a:endParaRPr lang="en-US"/>
          </a:p>
        </p:txBody>
      </p:sp>
    </p:spTree>
    <p:extLst>
      <p:ext uri="{BB962C8B-B14F-4D97-AF65-F5344CB8AC3E}">
        <p14:creationId xmlns:p14="http://schemas.microsoft.com/office/powerpoint/2010/main" xmlns="" val="417336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xmlns="" id="{17AE890C-17CE-44C0-BDED-BA68F92A845D}"/>
              </a:ext>
            </a:extLst>
          </p:cNvPr>
          <p:cNvSpPr>
            <a:spLocks noGrp="1"/>
          </p:cNvSpPr>
          <p:nvPr>
            <p:ph type="title"/>
          </p:nvPr>
        </p:nvSpPr>
        <p:spPr>
          <a:xfrm>
            <a:off x="1371600" y="795528"/>
            <a:ext cx="10241280" cy="1234440"/>
          </a:xfrm>
          <a:prstGeom prst="rect">
            <a:avLst/>
          </a:prstGeom>
        </p:spPr>
        <p:txBody>
          <a:bodyPr lIns="109728" tIns="109728" rIns="109728" bIns="91440" anchor="b"/>
          <a:lstStyle/>
          <a:p>
            <a:r>
              <a:rPr lang="en-US" dirty="0"/>
              <a:t>Click to edit Master title style</a:t>
            </a:r>
          </a:p>
        </p:txBody>
      </p:sp>
      <p:sp>
        <p:nvSpPr>
          <p:cNvPr id="3" name="Text Placeholder 2">
            <a:extLst>
              <a:ext uri="{FF2B5EF4-FFF2-40B4-BE49-F238E27FC236}">
                <a16:creationId xmlns:a16="http://schemas.microsoft.com/office/drawing/2014/main" xmlns="" id="{47910A6E-46D1-42CF-996C-2207737FB871}"/>
              </a:ext>
            </a:extLst>
          </p:cNvPr>
          <p:cNvSpPr>
            <a:spLocks noGrp="1"/>
          </p:cNvSpPr>
          <p:nvPr>
            <p:ph type="body" idx="1"/>
          </p:nvPr>
        </p:nvSpPr>
        <p:spPr>
          <a:xfrm>
            <a:off x="1371600" y="2112264"/>
            <a:ext cx="10241280" cy="3959352"/>
          </a:xfrm>
          <a:prstGeom prst="rect">
            <a:avLst/>
          </a:prstGeom>
        </p:spPr>
        <p:txBody>
          <a:bodyPr lIns="109728" tIns="109728" rIns="109728" bIns="9144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D85B5247-D236-462B-BCE0-2A24DF75B085}"/>
              </a:ext>
            </a:extLst>
          </p:cNvPr>
          <p:cNvSpPr>
            <a:spLocks noGrp="1"/>
          </p:cNvSpPr>
          <p:nvPr>
            <p:ph type="dt" sz="half" idx="2"/>
          </p:nvPr>
        </p:nvSpPr>
        <p:spPr>
          <a:xfrm>
            <a:off x="7909560" y="6409944"/>
            <a:ext cx="3703320" cy="448056"/>
          </a:xfrm>
          <a:prstGeom prst="rect">
            <a:avLst/>
          </a:prstGeom>
        </p:spPr>
        <p:txBody>
          <a:bodyPr lIns="109728" tIns="109728" rIns="109728" bIns="91440" anchor="ctr"/>
          <a:lstStyle>
            <a:lvl1pPr algn="r">
              <a:defRPr sz="1050" b="1" cap="none" spc="0" baseline="0">
                <a:solidFill>
                  <a:srgbClr val="FFFFFF"/>
                </a:solidFill>
              </a:defRPr>
            </a:lvl1pPr>
          </a:lstStyle>
          <a:p>
            <a:fld id="{AE0C963C-C1DB-4AFD-9DDC-0691666BF49B}" type="datetime2">
              <a:rPr lang="en-US" smtClean="0"/>
              <a:pPr/>
              <a:t>Wednesday, December 21, 2022</a:t>
            </a:fld>
            <a:endParaRPr lang="en-US" cap="all" dirty="0"/>
          </a:p>
        </p:txBody>
      </p:sp>
      <p:sp>
        <p:nvSpPr>
          <p:cNvPr id="5" name="Footer Placeholder 4">
            <a:extLst>
              <a:ext uri="{FF2B5EF4-FFF2-40B4-BE49-F238E27FC236}">
                <a16:creationId xmlns:a16="http://schemas.microsoft.com/office/drawing/2014/main" xmlns="" id="{19155C58-7DDF-4CD4-96AD-F9CC844D84CC}"/>
              </a:ext>
            </a:extLst>
          </p:cNvPr>
          <p:cNvSpPr>
            <a:spLocks noGrp="1"/>
          </p:cNvSpPr>
          <p:nvPr>
            <p:ph type="ftr" sz="quarter" idx="3"/>
          </p:nvPr>
        </p:nvSpPr>
        <p:spPr>
          <a:xfrm rot="5400000">
            <a:off x="-1828800" y="1911096"/>
            <a:ext cx="4114800" cy="457200"/>
          </a:xfrm>
          <a:prstGeom prst="rect">
            <a:avLst/>
          </a:prstGeom>
        </p:spPr>
        <p:txBody>
          <a:bodyPr lIns="109728" tIns="109728" rIns="109728" bIns="91440" anchor="ctr"/>
          <a:lstStyle>
            <a:lvl1pPr algn="l">
              <a:defRPr sz="10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xmlns="" id="{6F495647-A849-45D9-BC71-46A12E6DE479}"/>
              </a:ext>
            </a:extLst>
          </p:cNvPr>
          <p:cNvSpPr>
            <a:spLocks noGrp="1"/>
          </p:cNvSpPr>
          <p:nvPr>
            <p:ph type="sldNum" sz="quarter" idx="4"/>
          </p:nvPr>
        </p:nvSpPr>
        <p:spPr>
          <a:xfrm>
            <a:off x="11667744" y="6409944"/>
            <a:ext cx="438912" cy="448056"/>
          </a:xfrm>
          <a:prstGeom prst="rect">
            <a:avLst/>
          </a:prstGeom>
        </p:spPr>
        <p:txBody>
          <a:bodyPr lIns="109728" tIns="109728" rIns="109728" bIns="91440" anchor="ctr"/>
          <a:lstStyle>
            <a:lvl1pPr algn="r">
              <a:defRPr sz="1000" b="1">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xmlns="" val="2431368713"/>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00000"/>
        </a:lnSpc>
        <a:spcBef>
          <a:spcPct val="0"/>
        </a:spcBef>
        <a:buNone/>
        <a:defRPr sz="4600" b="1" i="0" kern="1200" cap="none" spc="0" baseline="0">
          <a:solidFill>
            <a:schemeClr val="tx1"/>
          </a:solidFill>
          <a:latin typeface="+mj-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6F292AA-C8DB-4CAA-97C9-456CF85406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نمط رسم الطلاء المموج">
            <a:extLst>
              <a:ext uri="{FF2B5EF4-FFF2-40B4-BE49-F238E27FC236}">
                <a16:creationId xmlns:a16="http://schemas.microsoft.com/office/drawing/2014/main" xmlns="" id="{8314FE5C-FD27-AD9C-CCD0-A16E411963AB}"/>
              </a:ext>
            </a:extLst>
          </p:cNvPr>
          <p:cNvPicPr>
            <a:picLocks noChangeAspect="1"/>
          </p:cNvPicPr>
          <p:nvPr/>
        </p:nvPicPr>
        <p:blipFill rotWithShape="1">
          <a:blip r:embed="rId2" cstate="print"/>
          <a:srcRect l="42946" r="10225" b="1"/>
          <a:stretch/>
        </p:blipFill>
        <p:spPr>
          <a:xfrm>
            <a:off x="-1" y="10"/>
            <a:ext cx="4587901" cy="6857990"/>
          </a:xfrm>
          <a:prstGeom prst="rect">
            <a:avLst/>
          </a:prstGeom>
        </p:spPr>
      </p:pic>
      <p:sp>
        <p:nvSpPr>
          <p:cNvPr id="11" name="Rectangle 10">
            <a:extLst>
              <a:ext uri="{FF2B5EF4-FFF2-40B4-BE49-F238E27FC236}">
                <a16:creationId xmlns:a16="http://schemas.microsoft.com/office/drawing/2014/main" xmlns="" id="{AA065953-3D69-4CD4-80C3-DF10DEB4C7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7902" y="-429"/>
            <a:ext cx="7604097" cy="6857571"/>
          </a:xfrm>
          <a:prstGeom prst="rect">
            <a:avLst/>
          </a:prstGeom>
          <a:gradFill>
            <a:gsLst>
              <a:gs pos="0">
                <a:schemeClr val="accent6">
                  <a:lumMod val="75000"/>
                  <a:alpha val="73000"/>
                </a:schemeClr>
              </a:gs>
              <a:gs pos="100000">
                <a:schemeClr val="accent2"/>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2AB36DB5-F10D-4EDB-87E2-ECB9301FFC6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87901" y="0"/>
            <a:ext cx="7604097" cy="6858000"/>
          </a:xfrm>
          <a:prstGeom prst="rect">
            <a:avLst/>
          </a:prstGeom>
          <a:gradFill>
            <a:gsLst>
              <a:gs pos="0">
                <a:schemeClr val="accent5">
                  <a:alpha val="37000"/>
                </a:schemeClr>
              </a:gs>
              <a:gs pos="98000">
                <a:schemeClr val="accent2">
                  <a:alpha val="66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446F195D-95DC-419E-BBC1-E2B601A606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4599847" y="4355164"/>
            <a:ext cx="7592151" cy="2502836"/>
          </a:xfrm>
          <a:prstGeom prst="rect">
            <a:avLst/>
          </a:prstGeom>
          <a:gradFill>
            <a:gsLst>
              <a:gs pos="22000">
                <a:schemeClr val="accent6">
                  <a:alpha val="39000"/>
                </a:schemeClr>
              </a:gs>
              <a:gs pos="82000">
                <a:schemeClr val="accent5">
                  <a:alpha val="19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2256CF5B-1DAD-4912-86B9-FCA733692F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3704304">
            <a:off x="6080918" y="830588"/>
            <a:ext cx="4998441" cy="4998441"/>
          </a:xfrm>
          <a:prstGeom prst="ellipse">
            <a:avLst/>
          </a:prstGeom>
          <a:gradFill>
            <a:gsLst>
              <a:gs pos="39000">
                <a:schemeClr val="accent4">
                  <a:lumMod val="20000"/>
                  <a:lumOff val="80000"/>
                  <a:alpha val="0"/>
                </a:schemeClr>
              </a:gs>
              <a:gs pos="100000">
                <a:schemeClr val="accent6">
                  <a:alpha val="18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عنوان 1">
            <a:extLst>
              <a:ext uri="{FF2B5EF4-FFF2-40B4-BE49-F238E27FC236}">
                <a16:creationId xmlns:a16="http://schemas.microsoft.com/office/drawing/2014/main" xmlns="" id="{51F060F8-8F49-4F19-B175-C582097E061F}"/>
              </a:ext>
            </a:extLst>
          </p:cNvPr>
          <p:cNvSpPr>
            <a:spLocks noGrp="1"/>
          </p:cNvSpPr>
          <p:nvPr>
            <p:ph type="ctrTitle"/>
          </p:nvPr>
        </p:nvSpPr>
        <p:spPr>
          <a:xfrm>
            <a:off x="5275425" y="768485"/>
            <a:ext cx="6133656" cy="3169674"/>
          </a:xfrm>
        </p:spPr>
        <p:txBody>
          <a:bodyPr>
            <a:normAutofit/>
          </a:bodyPr>
          <a:lstStyle/>
          <a:p>
            <a:pPr algn="r"/>
            <a:r>
              <a:rPr lang="ar-IQ" dirty="0">
                <a:solidFill>
                  <a:schemeClr val="bg1"/>
                </a:solidFill>
              </a:rPr>
              <a:t>العلاج بالرمل </a:t>
            </a:r>
            <a:endParaRPr lang="en-US" dirty="0">
              <a:solidFill>
                <a:schemeClr val="bg1"/>
              </a:solidFill>
            </a:endParaRPr>
          </a:p>
        </p:txBody>
      </p:sp>
      <p:sp>
        <p:nvSpPr>
          <p:cNvPr id="3" name="عنوان فرعي 2">
            <a:extLst>
              <a:ext uri="{FF2B5EF4-FFF2-40B4-BE49-F238E27FC236}">
                <a16:creationId xmlns:a16="http://schemas.microsoft.com/office/drawing/2014/main" xmlns="" id="{8CF0C3DB-151F-4724-9FF5-A11100F5756F}"/>
              </a:ext>
            </a:extLst>
          </p:cNvPr>
          <p:cNvSpPr>
            <a:spLocks noGrp="1"/>
          </p:cNvSpPr>
          <p:nvPr>
            <p:ph type="subTitle" idx="1"/>
          </p:nvPr>
        </p:nvSpPr>
        <p:spPr>
          <a:xfrm>
            <a:off x="5862918" y="4826995"/>
            <a:ext cx="5462494" cy="1141157"/>
          </a:xfrm>
        </p:spPr>
        <p:txBody>
          <a:bodyPr>
            <a:normAutofit/>
          </a:bodyPr>
          <a:lstStyle/>
          <a:p>
            <a:pPr algn="r"/>
            <a:r>
              <a:rPr lang="ar-IQ"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xmlns="" val="2111575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522992D-A3FE-46D4-ADCB-82ABED7D05C7}"/>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CD8EB3AE-0127-4C89-B7B0-993E31D5F575}"/>
              </a:ext>
            </a:extLst>
          </p:cNvPr>
          <p:cNvSpPr>
            <a:spLocks noGrp="1"/>
          </p:cNvSpPr>
          <p:nvPr>
            <p:ph idx="1"/>
          </p:nvPr>
        </p:nvSpPr>
        <p:spPr>
          <a:xfrm>
            <a:off x="1371600" y="795528"/>
            <a:ext cx="10241280" cy="5276088"/>
          </a:xfrm>
          <a:solidFill>
            <a:schemeClr val="accent1"/>
          </a:solidFill>
        </p:spPr>
        <p:txBody>
          <a:bodyPr/>
          <a:lstStyle/>
          <a:p>
            <a:pPr marL="0" marR="0" algn="just" rtl="1">
              <a:lnSpc>
                <a:spcPct val="107000"/>
              </a:lnSpc>
              <a:spcBef>
                <a:spcPts val="0"/>
              </a:spcBef>
              <a:spcAft>
                <a:spcPts val="800"/>
              </a:spcAft>
            </a:pPr>
            <a:r>
              <a:rPr lang="ar-SA" sz="1800" dirty="0">
                <a:effectLst/>
                <a:highlight>
                  <a:srgbClr val="00FFFF"/>
                </a:highlight>
                <a:latin typeface="Calibri" panose="020F0502020204030204" pitchFamily="34" charset="0"/>
                <a:ea typeface="Times New Roman" panose="02020603050405020304" pitchFamily="18" charset="0"/>
                <a:cs typeface="Arial" panose="020B0604020202020204" pitchFamily="34" charset="0"/>
              </a:rPr>
              <a:t>ما هو الوقت المناسب للعلاج بالرمال </a:t>
            </a:r>
            <a:r>
              <a:rPr lang="ar-SA" sz="1800" dirty="0" err="1">
                <a:effectLst/>
                <a:highlight>
                  <a:srgbClr val="00FFFF"/>
                </a:highlight>
                <a:latin typeface="Calibri" panose="020F0502020204030204" pitchFamily="34" charset="0"/>
                <a:ea typeface="Times New Roman" panose="02020603050405020304" pitchFamily="18" charset="0"/>
                <a:cs typeface="Arial" panose="020B0604020202020204" pitchFamily="34" charset="0"/>
              </a:rPr>
              <a:t>الحاره</a:t>
            </a:r>
            <a:r>
              <a:rPr lang="ar-SA" sz="1800" dirty="0">
                <a:effectLst/>
                <a:highlight>
                  <a:srgbClr val="00FFFF"/>
                </a:highligh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يختلف موعد الحمام الرملي من منطقة إلى أخرى ففي مصر في وقت الظهيرة وفي ليبيا يعتبر دفن الجسم في الرمال " الحمام الرملي " هو الطريقة المتبعة منذ القدم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للأستشفاء</a:t>
            </a:r>
            <a:r>
              <a:rPr lang="ar-SA" sz="1800" dirty="0">
                <a:effectLst/>
                <a:latin typeface="Calibri" panose="020F0502020204030204" pitchFamily="34" charset="0"/>
                <a:ea typeface="Times New Roman" panose="02020603050405020304" pitchFamily="18" charset="0"/>
                <a:cs typeface="Arial" panose="020B0604020202020204" pitchFamily="34" charset="0"/>
              </a:rPr>
              <a:t> في وقت الصحو وقبل غروب الشمس حتى نتفادى الفيض الزائد من الأشعة فوق البنفسجية المصاحبة لأشعة الشمس ويستمر الحمام مدة تتراوح بين خمسة دقائق إلى ساعة تبعا لتحمل المريض.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highlight>
                  <a:srgbClr val="00FFFF"/>
                </a:highlight>
                <a:latin typeface="Calibri" panose="020F0502020204030204" pitchFamily="34" charset="0"/>
                <a:ea typeface="Times New Roman" panose="02020603050405020304" pitchFamily="18" charset="0"/>
                <a:cs typeface="Arial" panose="020B0604020202020204" pitchFamily="34" charset="0"/>
              </a:rPr>
              <a:t>ما هي الامراض التي يناسبها العلاج بالرمال </a:t>
            </a:r>
            <a:r>
              <a:rPr lang="ar-SA" sz="1800" dirty="0" err="1">
                <a:effectLst/>
                <a:highlight>
                  <a:srgbClr val="00FFFF"/>
                </a:highlight>
                <a:latin typeface="Calibri" panose="020F0502020204030204" pitchFamily="34" charset="0"/>
                <a:ea typeface="Times New Roman" panose="02020603050405020304" pitchFamily="18" charset="0"/>
                <a:cs typeface="Arial" panose="020B0604020202020204" pitchFamily="34" charset="0"/>
              </a:rPr>
              <a:t>الحاره</a:t>
            </a:r>
            <a:r>
              <a:rPr lang="ar-SA" sz="1800" dirty="0">
                <a:effectLst/>
                <a:highlight>
                  <a:srgbClr val="00FFFF"/>
                </a:highlight>
                <a:latin typeface="Calibri" panose="020F0502020204030204" pitchFamily="34"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r>
              <a:rPr lang="ar-SA" sz="1800" dirty="0">
                <a:effectLst/>
                <a:latin typeface="Calibri" panose="020F0502020204030204" pitchFamily="34" charset="0"/>
                <a:ea typeface="Times New Roman" panose="02020603050405020304" pitchFamily="18" charset="0"/>
                <a:cs typeface="Arial" panose="020B0604020202020204" pitchFamily="34" charset="0"/>
              </a:rPr>
              <a:t>تتنوع الأمراض التي يمكن علاجها بحمامات الرمال بين الروماتيزم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والروماتويد</a:t>
            </a:r>
            <a:r>
              <a:rPr lang="ar-SA" sz="1800" dirty="0">
                <a:effectLst/>
                <a:latin typeface="Calibri" panose="020F0502020204030204" pitchFamily="34" charset="0"/>
                <a:ea typeface="Times New Roman" panose="02020603050405020304" pitchFamily="18" charset="0"/>
                <a:cs typeface="Arial" panose="020B0604020202020204" pitchFamily="34" charset="0"/>
              </a:rPr>
              <a:t> المفصلي والنقرس وآلام المفاصل وفقرات الظهر وكذلك مرضى السمنة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والكلسترول</a:t>
            </a:r>
            <a:r>
              <a:rPr lang="ar-SA" sz="1800" dirty="0">
                <a:effectLst/>
                <a:latin typeface="Calibri" panose="020F0502020204030204" pitchFamily="34" charset="0"/>
                <a:ea typeface="Times New Roman" panose="02020603050405020304" pitchFamily="18" charset="0"/>
                <a:cs typeface="Arial" panose="020B0604020202020204" pitchFamily="34" charset="0"/>
              </a:rPr>
              <a:t> </a:t>
            </a:r>
            <a:r>
              <a:rPr lang="en-US"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dirty="0"/>
          </a:p>
        </p:txBody>
      </p:sp>
    </p:spTree>
    <p:extLst>
      <p:ext uri="{BB962C8B-B14F-4D97-AF65-F5344CB8AC3E}">
        <p14:creationId xmlns:p14="http://schemas.microsoft.com/office/powerpoint/2010/main" xmlns="" val="2349664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5DDC96E-4D17-41C5-AD87-2736723BC115}"/>
              </a:ext>
            </a:extLst>
          </p:cNvPr>
          <p:cNvSpPr>
            <a:spLocks noGrp="1"/>
          </p:cNvSpPr>
          <p:nvPr>
            <p:ph type="title"/>
          </p:nvPr>
        </p:nvSpPr>
        <p:spPr/>
        <p:txBody>
          <a:bodyPr/>
          <a:lstStyle/>
          <a:p>
            <a:endParaRPr lang="en-US"/>
          </a:p>
        </p:txBody>
      </p:sp>
      <p:pic>
        <p:nvPicPr>
          <p:cNvPr id="5" name="عنصر نائب للمحتوى 4">
            <a:extLst>
              <a:ext uri="{FF2B5EF4-FFF2-40B4-BE49-F238E27FC236}">
                <a16:creationId xmlns:a16="http://schemas.microsoft.com/office/drawing/2014/main" xmlns="" id="{97F784DB-AE40-40A6-BCFA-A9877175D040}"/>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371600" y="795528"/>
            <a:ext cx="10241279" cy="5052115"/>
          </a:xfrm>
          <a:solidFill>
            <a:schemeClr val="accent5"/>
          </a:solidFill>
        </p:spPr>
      </p:pic>
    </p:spTree>
    <p:extLst>
      <p:ext uri="{BB962C8B-B14F-4D97-AF65-F5344CB8AC3E}">
        <p14:creationId xmlns:p14="http://schemas.microsoft.com/office/powerpoint/2010/main" xmlns="" val="990752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0C93845-1A00-4719-BC8E-5542C7C61B2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4680FF05-97DF-4A37-A6D9-A454BDA34DEA}"/>
              </a:ext>
            </a:extLst>
          </p:cNvPr>
          <p:cNvSpPr>
            <a:spLocks noGrp="1"/>
          </p:cNvSpPr>
          <p:nvPr>
            <p:ph idx="1"/>
          </p:nvPr>
        </p:nvSpPr>
        <p:spPr>
          <a:xfrm>
            <a:off x="1371600" y="795528"/>
            <a:ext cx="10241280" cy="5276088"/>
          </a:xfrm>
          <a:solidFill>
            <a:schemeClr val="accent1">
              <a:lumMod val="60000"/>
              <a:lumOff val="40000"/>
            </a:schemeClr>
          </a:solidFill>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وتخفض نسبة الدهون المرتفعة ومن الإصابة بنزلات البرد المتكررة والأمراض الجلدية " الصدفية والبهاق " والكلـى والجهاز التنفسي وقصور الشرايين والتخلص من القلق والضغوط النفسية وتنشط الدورة الدموية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highlight>
                  <a:srgbClr val="00FFFF"/>
                </a:highlight>
                <a:latin typeface="Calibri" panose="020F0502020204030204" pitchFamily="34" charset="0"/>
                <a:ea typeface="Times New Roman" panose="02020603050405020304" pitchFamily="18" charset="0"/>
                <a:cs typeface="Arial" panose="020B0604020202020204" pitchFamily="34" charset="0"/>
              </a:rPr>
              <a:t>انواع الرمال</a:t>
            </a: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تتنوع الرمال في تكوينها المعدني والكيميائي الذي يغلب عليه معدن الكوارتز بالإضافة إلى معادن وصبغات كيميائية متنوعة. وشهد بذلك ألوانها المتعددة وتشمل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الرمال الصفراء وهي تحتوي علي معادن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الفلسبارات</a:t>
            </a:r>
            <a:r>
              <a:rPr lang="ar-SA" sz="1800" dirty="0">
                <a:effectLst/>
                <a:latin typeface="Calibri" panose="020F0502020204030204" pitchFamily="34" charset="0"/>
                <a:ea typeface="Times New Roman" panose="02020603050405020304" pitchFamily="18" charset="0"/>
                <a:cs typeface="Arial" panose="020B0604020202020204" pitchFamily="34" charset="0"/>
              </a:rPr>
              <a:t> ونسب متفاوتة من المعادن الطينية وقد يحتوي على كميات شحيحة من عناصر اليورانيوم والثوريوم والبوتاسيوم المشع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r>
              <a:rPr lang="ar-SA" sz="1800" dirty="0">
                <a:effectLst/>
                <a:latin typeface="Calibri" panose="020F0502020204030204" pitchFamily="34" charset="0"/>
                <a:ea typeface="Times New Roman" panose="02020603050405020304" pitchFamily="18" charset="0"/>
                <a:cs typeface="Arial" panose="020B0604020202020204" pitchFamily="34" charset="0"/>
              </a:rPr>
              <a:t>الرمال السوداء وهي تحتوي على معادن اكاسيد الحديد والتيتانيوم والثوريوم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والمونازايت</a:t>
            </a:r>
            <a:r>
              <a:rPr lang="ar-SA" sz="1800" dirty="0">
                <a:effectLst/>
                <a:latin typeface="Calibri" panose="020F0502020204030204" pitchFamily="34" charset="0"/>
                <a:ea typeface="Times New Roman" panose="02020603050405020304" pitchFamily="18" charset="0"/>
                <a:cs typeface="Arial" panose="020B0604020202020204" pitchFamily="34" charset="0"/>
              </a:rPr>
              <a:t> وغيرها من المعادن والعناصر الثقيلة وقد تشكل بعض الخطورة الإشعاعية ويجب التعامل معها بحذر تبعا لاستشارة المختصين</a:t>
            </a:r>
            <a:endParaRPr lang="en-US" dirty="0"/>
          </a:p>
        </p:txBody>
      </p:sp>
    </p:spTree>
    <p:extLst>
      <p:ext uri="{BB962C8B-B14F-4D97-AF65-F5344CB8AC3E}">
        <p14:creationId xmlns:p14="http://schemas.microsoft.com/office/powerpoint/2010/main" xmlns="" val="1467760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6FDEC00-E52B-4A05-AAD5-97046B88BEC5}"/>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6DF9C222-6D5F-48C4-AB81-EE10B6CC7158}"/>
              </a:ext>
            </a:extLst>
          </p:cNvPr>
          <p:cNvSpPr>
            <a:spLocks noGrp="1"/>
          </p:cNvSpPr>
          <p:nvPr>
            <p:ph idx="1"/>
          </p:nvPr>
        </p:nvSpPr>
        <p:spPr>
          <a:xfrm>
            <a:off x="1371600" y="795528"/>
            <a:ext cx="10241280" cy="5276088"/>
          </a:xfrm>
          <a:solidFill>
            <a:schemeClr val="accent1">
              <a:lumMod val="40000"/>
              <a:lumOff val="60000"/>
            </a:schemeClr>
          </a:solidFill>
        </p:spPr>
        <p:txBody>
          <a:bodyPr/>
          <a:lstStyle/>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الرمال البيضاء وهي تحتوي علي حبيبات السليكا الزجاجية الشفافة والبيضاء وغالبا ما يستخدم هذأ النوع في صناعة الزجاج والسبائك المعدنية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الرمال الرمدية وهي تحتوي علي معدن المنجنيز والحديد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الرمال الحمراء والبنية وتحتوي على معدن أكسيد الحديد وتمتاز بوفرة الصبغات الحديدية طبعا للصخور المشتقة منها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الرمال الخضراء وتحتوي على معادن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الجلوكونايت</a:t>
            </a:r>
            <a:r>
              <a:rPr lang="ar-SA" sz="1800" dirty="0">
                <a:effectLst/>
                <a:latin typeface="Calibri" panose="020F0502020204030204" pitchFamily="34" charset="0"/>
                <a:ea typeface="Times New Roman" panose="02020603050405020304" pitchFamily="18" charset="0"/>
                <a:cs typeface="Arial" panose="020B0604020202020204" pitchFamily="34" charset="0"/>
              </a:rPr>
              <a:t> وحبيبات السليكا الخضراء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والبيريت</a:t>
            </a:r>
            <a:r>
              <a:rPr lang="ar-SA" sz="1800" dirty="0">
                <a:effectLst/>
                <a:latin typeface="Calibri" panose="020F0502020204030204" pitchFamily="34" charset="0"/>
                <a:ea typeface="Times New Roman" panose="02020603050405020304" pitchFamily="18" charset="0"/>
                <a:cs typeface="Arial" panose="020B0604020202020204" pitchFamily="34" charset="0"/>
              </a:rPr>
              <a:t> ولذلك يجب معرفة التركيب المعدني والكيميائي للرمال وخصوصا متواها من العناصر الشحيحة والمشعة لمعرفة مدى ملائمتها للأغراض العلاجية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 rtl="1">
              <a:lnSpc>
                <a:spcPct val="107000"/>
              </a:lnSpc>
              <a:spcBef>
                <a:spcPts val="0"/>
              </a:spcBef>
              <a:spcAft>
                <a:spcPts val="0"/>
              </a:spcAft>
            </a:pPr>
            <a:r>
              <a:rPr lang="ar-SA" sz="1800" dirty="0">
                <a:effectLst/>
                <a:highlight>
                  <a:srgbClr val="00FF00"/>
                </a:highlight>
                <a:latin typeface="Calibri" panose="020F0502020204030204" pitchFamily="34" charset="0"/>
                <a:ea typeface="Times New Roman" panose="02020603050405020304" pitchFamily="18" charset="0"/>
                <a:cs typeface="Arial" panose="020B0604020202020204" pitchFamily="34" charset="0"/>
              </a:rPr>
              <a:t>ويعزى دورها العلاجي الى:</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457200" marR="0" algn="just" rtl="1">
              <a:lnSpc>
                <a:spcPct val="107000"/>
              </a:lnSpc>
              <a:spcBef>
                <a:spcPts val="0"/>
              </a:spcBef>
              <a:spcAft>
                <a:spcPts val="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وجود نسبة من المعادن الطينية مثل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المونتموريللونايت</a:t>
            </a:r>
            <a:r>
              <a:rPr lang="ar-SA" sz="1800" dirty="0">
                <a:effectLst/>
                <a:latin typeface="Calibri" panose="020F0502020204030204" pitchFamily="34" charset="0"/>
                <a:ea typeface="Times New Roman" panose="02020603050405020304" pitchFamily="18" charset="0"/>
                <a:cs typeface="Arial" panose="020B0604020202020204" pitchFamily="34" charset="0"/>
              </a:rPr>
              <a:t> الذي تتولد عنه شحنات سالبة عند تلامسه والتوريوم حيث تجذب شحنات السموم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الموجبه</a:t>
            </a:r>
            <a:r>
              <a:rPr lang="ar-SA" sz="1800" dirty="0">
                <a:effectLst/>
                <a:latin typeface="Calibri" panose="020F0502020204030204" pitchFamily="34" charset="0"/>
                <a:ea typeface="Times New Roman" panose="02020603050405020304" pitchFamily="18" charset="0"/>
                <a:cs typeface="Arial" panose="020B0604020202020204" pitchFamily="34" charset="0"/>
              </a:rPr>
              <a:t> من طبقات الجلد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الخارجيه</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المحتوى البسيط من المعادن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المشعه</a:t>
            </a:r>
            <a:r>
              <a:rPr lang="ar-SA" sz="1800" dirty="0">
                <a:effectLst/>
                <a:latin typeface="Calibri" panose="020F0502020204030204" pitchFamily="34" charset="0"/>
                <a:ea typeface="Times New Roman" panose="02020603050405020304" pitchFamily="18" charset="0"/>
                <a:cs typeface="Arial" panose="020B0604020202020204" pitchFamily="34" charset="0"/>
              </a:rPr>
              <a:t> مثل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مونازيت</a:t>
            </a:r>
            <a:r>
              <a:rPr lang="ar-SA" sz="1800" dirty="0">
                <a:effectLst/>
                <a:latin typeface="Calibri" panose="020F0502020204030204" pitchFamily="34" charset="0"/>
                <a:ea typeface="Times New Roman" panose="02020603050405020304" pitchFamily="18" charset="0"/>
                <a:cs typeface="Arial" panose="020B0604020202020204" pitchFamily="34" charset="0"/>
              </a:rPr>
              <a:t> والتوريوم والتي تفيد في علاج الامراض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الجلديه</a:t>
            </a:r>
            <a:r>
              <a:rPr lang="ar-SA" sz="1800" dirty="0">
                <a:effectLst/>
                <a:latin typeface="Calibri" panose="020F0502020204030204" pitchFamily="34" charset="0"/>
                <a:ea typeface="Times New Roman" panose="02020603050405020304" pitchFamily="18" charset="0"/>
                <a:cs typeface="Arial" panose="020B0604020202020204" pitchFamily="34" charset="0"/>
              </a:rPr>
              <a:t> والعظام على وجه الخصوص</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تركيزات بسيطة من العناصر الشحيحة مثل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الاسترانشيوم</a:t>
            </a:r>
            <a:r>
              <a:rPr lang="ar-SA" sz="1800" dirty="0">
                <a:effectLst/>
                <a:latin typeface="Calibri" panose="020F0502020204030204" pitchFamily="34" charset="0"/>
                <a:ea typeface="Times New Roman" panose="02020603050405020304" pitchFamily="18" charset="0"/>
                <a:cs typeface="Arial" panose="020B0604020202020204" pitchFamily="34" charset="0"/>
              </a:rPr>
              <a:t> والسلينيوم والكبريت وغيرها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333222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248CB3FE-D36F-4AC5-9582-646893E75CA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0A5A7D6A-E589-48FC-AA8F-E46710E3728B}"/>
              </a:ext>
            </a:extLst>
          </p:cNvPr>
          <p:cNvSpPr>
            <a:spLocks noGrp="1"/>
          </p:cNvSpPr>
          <p:nvPr>
            <p:ph idx="1"/>
          </p:nvPr>
        </p:nvSpPr>
        <p:spPr>
          <a:xfrm>
            <a:off x="1371600" y="795528"/>
            <a:ext cx="10241280" cy="5276088"/>
          </a:xfrm>
          <a:solidFill>
            <a:schemeClr val="accent6"/>
          </a:solidFill>
        </p:spPr>
        <p:txBody>
          <a:bodyPr/>
          <a:lstStyle/>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الأشعة الشمسية فوق البنفسجية والتي قد تساعد على انطلاق بعض الشحنات السالبة من مكونات الرمال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highlight>
                  <a:srgbClr val="00FF00"/>
                </a:highlight>
                <a:latin typeface="Calibri" panose="020F0502020204030204" pitchFamily="34" charset="0"/>
                <a:ea typeface="Times New Roman" panose="02020603050405020304" pitchFamily="18" charset="0"/>
                <a:cs typeface="Arial" panose="020B0604020202020204" pitchFamily="34" charset="0"/>
              </a:rPr>
              <a:t>احتياطات وشروط العلاج بالرمل  الحار</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مراجعة المريض للطبيب والتأكد بأنه غير مصاب بضغط الدم او أمراض القلب. فالكبار في السن والمصابين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بالازمات</a:t>
            </a:r>
            <a:r>
              <a:rPr lang="ar-SA" sz="1800" dirty="0">
                <a:effectLst/>
                <a:latin typeface="Calibri" panose="020F0502020204030204" pitchFamily="34" charset="0"/>
                <a:ea typeface="Times New Roman" panose="02020603050405020304" pitchFamily="18" charset="0"/>
                <a:cs typeface="Arial" panose="020B0604020202020204" pitchFamily="34" charset="0"/>
              </a:rPr>
              <a:t> " نوبات ضيق التنفس بسبب ضيق في التشعبات الهوائية "، وكذلك من لديهم متاعب صحية في القلب ووظائف الكبد، والمصابين بضغط الدم العالي، والسكري أو غيرها من الأمراض التي تتعارض مع العلاج بالرمل الحار يجب آلا يستخدموا هذه الوسائل.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عدم تناول أي أطعمة ومشروبات في الفترة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القريبه</a:t>
            </a:r>
            <a:r>
              <a:rPr lang="ar-SA" sz="1800" dirty="0">
                <a:effectLst/>
                <a:latin typeface="Calibri" panose="020F0502020204030204" pitchFamily="34" charset="0"/>
                <a:ea typeface="Times New Roman" panose="02020603050405020304" pitchFamily="18" charset="0"/>
                <a:cs typeface="Arial" panose="020B0604020202020204" pitchFamily="34" charset="0"/>
              </a:rPr>
              <a:t> التي تسبق العلاج "دخول الحفرة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يراعى عدم وجود تسلخات أر تقرحات أو جروح  غير ملتئمة علي الجسم.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يراعى وضع مظلة شاطئ فوق رأس المريض للحماية من الشمس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يجب وجود خيمة أو مكان مناسب لإيواء المريض فور الخروج من الحمام الرملي لحمايته من التيارات الهوائية وتغير درجة الحرارة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4021043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77E80E8-8592-452F-BF3D-94A657FACBB9}"/>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F3E06922-8565-404F-BE7F-223A35DF1790}"/>
              </a:ext>
            </a:extLst>
          </p:cNvPr>
          <p:cNvSpPr>
            <a:spLocks noGrp="1"/>
          </p:cNvSpPr>
          <p:nvPr>
            <p:ph idx="1"/>
          </p:nvPr>
        </p:nvSpPr>
        <p:spPr>
          <a:xfrm>
            <a:off x="1371600" y="795528"/>
            <a:ext cx="10241280" cy="5276088"/>
          </a:xfrm>
          <a:solidFill>
            <a:schemeClr val="accent1"/>
          </a:solidFill>
        </p:spPr>
        <p:txBody>
          <a:bodyPr/>
          <a:lstStyle/>
          <a:p>
            <a:pPr marL="342900" marR="0" lvl="0" indent="-342900" algn="just" rtl="1">
              <a:lnSpc>
                <a:spcPct val="107000"/>
              </a:lnSpc>
              <a:spcBef>
                <a:spcPts val="0"/>
              </a:spcBef>
              <a:spcAft>
                <a:spcPts val="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كما يعطي مشروب دافئ مقوي لجهاز المناعة مثل القرفة ويمنع من شرب الماء لمدة ساعتين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dirty="0">
                <a:effectLst/>
                <a:latin typeface="Calibri" panose="020F0502020204030204" pitchFamily="34" charset="0"/>
                <a:ea typeface="Times New Roman" panose="02020603050405020304" pitchFamily="18" charset="0"/>
                <a:cs typeface="Arial" panose="020B0604020202020204" pitchFamily="34" charset="0"/>
              </a:rPr>
              <a:t>ويمنع من شرب أي شيه بارد ويمنع من التعرض للتيارات الهوائية ويمنع من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الأستحمام</a:t>
            </a:r>
            <a:r>
              <a:rPr lang="ar-SA" sz="1800" dirty="0">
                <a:effectLst/>
                <a:latin typeface="Calibri" panose="020F0502020204030204" pitchFamily="34" charset="0"/>
                <a:ea typeface="Times New Roman" panose="02020603050405020304" pitchFamily="18" charset="0"/>
                <a:cs typeface="Arial" panose="020B0604020202020204" pitchFamily="34" charset="0"/>
              </a:rPr>
              <a:t> طيلة مدة العلاج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وتجدر الإشارة إلى أن سلطات ولاية بسكرة الجزائرية قد اضطرت إلى منع التداوي بالرمال الحارة منذ عام ١٩٩٩ ميلادي ، اثر هلاك أكثر من عشرين شخصا في المنطقة لأسباب متعلقة بعدم احترام شروط التداوي بهذا النوع من العلاج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r>
              <a:rPr lang="ar-SA" sz="1800" dirty="0">
                <a:effectLst/>
                <a:latin typeface="Calibri" panose="020F0502020204030204" pitchFamily="34" charset="0"/>
                <a:ea typeface="Times New Roman" panose="02020603050405020304" pitchFamily="18" charset="0"/>
                <a:cs typeface="Arial" panose="020B0604020202020204" pitchFamily="34" charset="0"/>
              </a:rPr>
              <a:t>**العلاج بالرمال أو الدفن في الرمال نوع قديم من العلاج الشامل الذي يجمع بين تأثير الحرارة والتدليك والعلاجات المغنطيسية ، وتزيد درجة الحرارة سطح الرمال صيفا عن :٤٠ م = (١٠٤فهرنهيت ) ، وقد تصل حرارة الكثبان الرملية إلى : 80 م =( 176 فهرنهيت ) ، هذا بالإضافة إلى أن التحليلات المعملية للرمال تثبت احتوائها على مواد مشعة ومركبات مفيدة في العلاج ، فمثلا أثبت التحليل المعملي لرمال سفاجا </a:t>
            </a:r>
            <a:endParaRPr lang="en-US" dirty="0"/>
          </a:p>
        </p:txBody>
      </p:sp>
      <p:pic>
        <p:nvPicPr>
          <p:cNvPr id="5" name="صورة 4">
            <a:extLst>
              <a:ext uri="{FF2B5EF4-FFF2-40B4-BE49-F238E27FC236}">
                <a16:creationId xmlns:a16="http://schemas.microsoft.com/office/drawing/2014/main" xmlns="" id="{F7D16144-67E3-403E-BB2B-0A0A799A2F5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28711" y="3646310"/>
            <a:ext cx="8094133" cy="2223912"/>
          </a:xfrm>
          <a:prstGeom prst="rect">
            <a:avLst/>
          </a:prstGeom>
        </p:spPr>
      </p:pic>
    </p:spTree>
    <p:extLst>
      <p:ext uri="{BB962C8B-B14F-4D97-AF65-F5344CB8AC3E}">
        <p14:creationId xmlns:p14="http://schemas.microsoft.com/office/powerpoint/2010/main" xmlns="" val="909979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E7BDD07-EFC4-443A-BCFF-D10E44E46AD1}"/>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BE2A3CF8-9D39-42C4-A1EB-5B8F6F8E2348}"/>
              </a:ext>
            </a:extLst>
          </p:cNvPr>
          <p:cNvSpPr>
            <a:spLocks noGrp="1"/>
          </p:cNvSpPr>
          <p:nvPr>
            <p:ph idx="1"/>
          </p:nvPr>
        </p:nvSpPr>
        <p:spPr>
          <a:xfrm>
            <a:off x="1371600" y="795528"/>
            <a:ext cx="10241280" cy="5276088"/>
          </a:xfrm>
          <a:solidFill>
            <a:schemeClr val="accent5"/>
          </a:solidFill>
        </p:spPr>
        <p:txBody>
          <a:bodyPr/>
          <a:lstStyle/>
          <a:p>
            <a:pPr marL="0" marR="0" algn="just" rtl="1">
              <a:lnSpc>
                <a:spcPct val="107000"/>
              </a:lnSpc>
              <a:spcBef>
                <a:spcPts val="0"/>
              </a:spcBef>
              <a:spcAft>
                <a:spcPts val="800"/>
              </a:spcAft>
            </a:pPr>
            <a:r>
              <a:rPr lang="ar-SA" sz="1800">
                <a:effectLst/>
                <a:highlight>
                  <a:srgbClr val="00FF00"/>
                </a:highlight>
                <a:latin typeface="Calibri" panose="020F0502020204030204" pitchFamily="34" charset="0"/>
                <a:ea typeface="Times New Roman" panose="02020603050405020304" pitchFamily="18" charset="0"/>
                <a:cs typeface="Arial" panose="020B0604020202020204" pitchFamily="34" charset="0"/>
              </a:rPr>
              <a:t>ولقد ثبت بالتجربة ان الدفن في الرمال يفيد في علاج بعض الامراض المزمنة مثل</a:t>
            </a:r>
            <a:r>
              <a:rPr lang="ar-SA" sz="1800">
                <a:effectLst/>
                <a:highlight>
                  <a:srgbClr val="008B8B"/>
                </a:highlight>
                <a:latin typeface="Calibri" panose="020F0502020204030204" pitchFamily="34" charset="0"/>
                <a:ea typeface="Times New Roman" panose="02020603050405020304" pitchFamily="18" charset="0"/>
                <a:cs typeface="Arial" panose="020B0604020202020204" pitchFamily="34" charset="0"/>
              </a:rPr>
              <a:t>:</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a:effectLst/>
                <a:latin typeface="Calibri" panose="020F0502020204030204" pitchFamily="34" charset="0"/>
                <a:ea typeface="Times New Roman" panose="02020603050405020304" pitchFamily="18" charset="0"/>
                <a:cs typeface="Arial" panose="020B0604020202020204" pitchFamily="34" charset="0"/>
              </a:rPr>
              <a:t>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a:effectLst/>
                <a:latin typeface="Calibri" panose="020F0502020204030204" pitchFamily="34" charset="0"/>
                <a:ea typeface="Times New Roman" panose="02020603050405020304" pitchFamily="18" charset="0"/>
                <a:cs typeface="Arial" panose="020B0604020202020204" pitchFamily="34" charset="0"/>
              </a:rPr>
              <a:t>التهاب المفاصل الرثواني( الذي يصيب مفاصل القدمين أو اليـدين أو أحدها بالتهاب وتورم) .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a:effectLst/>
                <a:latin typeface="Calibri" panose="020F0502020204030204" pitchFamily="34" charset="0"/>
                <a:ea typeface="Times New Roman" panose="02020603050405020304" pitchFamily="18" charset="0"/>
                <a:cs typeface="Arial" panose="020B0604020202020204" pitchFamily="34" charset="0"/>
              </a:rPr>
              <a:t>الشلل النصفي، الروماتويد ، ارتفاع ضغط الدم .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a:effectLst/>
                <a:latin typeface="Calibri" panose="020F0502020204030204" pitchFamily="34" charset="0"/>
                <a:ea typeface="Times New Roman" panose="02020603050405020304" pitchFamily="18" charset="0"/>
                <a:cs typeface="Arial" panose="020B0604020202020204" pitchFamily="34" charset="0"/>
              </a:rPr>
              <a:t>النوراستينيا ( النهك أو الانحطاط العصبي أو الخور وضعف القوى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a:effectLst/>
                <a:latin typeface="Calibri" panose="020F0502020204030204" pitchFamily="34" charset="0"/>
                <a:ea typeface="Times New Roman" panose="02020603050405020304" pitchFamily="18" charset="0"/>
                <a:cs typeface="Arial" panose="020B0604020202020204" pitchFamily="34" charset="0"/>
              </a:rPr>
              <a:t>الالتهابات المفصلية المزمنة والحادة والتورم والارتشاح المفصلي ( مياه المفاصل ).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sz="1800">
                <a:effectLst/>
                <a:latin typeface="Calibri" panose="020F0502020204030204" pitchFamily="34" charset="0"/>
                <a:ea typeface="Times New Roman" panose="02020603050405020304" pitchFamily="18" charset="0"/>
                <a:cs typeface="Arial" panose="020B0604020202020204" pitchFamily="34" charset="0"/>
              </a:rPr>
              <a:t>عقد الجلد خاصة بالمرفقين والالتهابات الجلدية المصاحبة للروماتويد .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sz="1800">
                <a:effectLst/>
                <a:latin typeface="Calibri" panose="020F0502020204030204" pitchFamily="34" charset="0"/>
                <a:ea typeface="Times New Roman" panose="02020603050405020304" pitchFamily="18" charset="0"/>
                <a:cs typeface="Arial" panose="020B0604020202020204" pitchFamily="34" charset="0"/>
              </a:rPr>
              <a:t>عرق النسا، اللومباجو ( وهو التهاب يسبب ألما حادا بالظهر من شدة تأثيره، ويؤدي إلى صعوبة الحركة وعمل انحناء بالظهر ، وقد يمتد ذلك الألم ليشمل الساقين ايضا) </a:t>
            </a:r>
            <a:endParaRPr lang="en-US" sz="180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2506482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FF480A1-B0A6-4252-9322-6C5836C0F972}"/>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5C26B1DA-DBF9-48C1-B2F8-672BEAC9CF88}"/>
              </a:ext>
            </a:extLst>
          </p:cNvPr>
          <p:cNvSpPr>
            <a:spLocks noGrp="1"/>
          </p:cNvSpPr>
          <p:nvPr>
            <p:ph idx="1"/>
          </p:nvPr>
        </p:nvSpPr>
        <p:spPr>
          <a:xfrm>
            <a:off x="1371600" y="795528"/>
            <a:ext cx="10241280" cy="5276088"/>
          </a:xfrm>
          <a:solidFill>
            <a:schemeClr val="bg2">
              <a:lumMod val="90000"/>
            </a:schemeClr>
          </a:solidFill>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ويرجع التحسن الملموس في علاج الالام الروماتيزمية الى سخونة الرمال التي تؤثر تأثيرا مباشرا على النهايات العصبية المختصة بالألم ، وكذلك على الدورة الدموية ، وهو ذاته أسلوب العلاج الطبيعي المعاصر المعروف بالعلاج الحيوي الذي يعتمد على استخدام الطمي الساخن أو الرمال الغنية بعناصر معدنية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مثل : - اليود والكربونات ذات النشاط الإشعاعي في الهدود المسموح بها ، والتي يدم امتصاصها عن طريق الجلد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وقد اظهرت نتائج التحليل في معامل هيئة الطاقة النووية المصرية احتواء الرمال السطحية في منطقة أبو سمبل علي عدة عناصر مثل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السلوليت</a:t>
            </a:r>
            <a:r>
              <a:rPr lang="ar-SA" sz="1800" dirty="0">
                <a:effectLst/>
                <a:latin typeface="Calibri" panose="020F0502020204030204" pitchFamily="34" charset="0"/>
                <a:ea typeface="Times New Roman" panose="02020603050405020304" pitchFamily="18" charset="0"/>
                <a:cs typeface="Arial" panose="020B0604020202020204" pitchFamily="34" charset="0"/>
              </a:rPr>
              <a:t> والكربونات ، كما أظهرت البحوث وجود نشاط إشعاعي في الحدود الأمنة بتلك الرمل ذو فائدة علاجية ممتازة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highlight>
                  <a:srgbClr val="00FF00"/>
                </a:highlight>
                <a:latin typeface="Calibri" panose="020F0502020204030204" pitchFamily="34" charset="0"/>
                <a:ea typeface="Times New Roman" panose="02020603050405020304" pitchFamily="18" charset="0"/>
                <a:cs typeface="Arial" panose="020B0604020202020204" pitchFamily="34" charset="0"/>
              </a:rPr>
              <a:t>ام التطبيقات العملية فتشمل الاتي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فتح حفرة في الرمال بطول الشخص وتعريضها لمدة ساعة على الأقل لأشعة الشمس الساطعة ، أو حكى تصل درجة حرارة الرمال الـى :48م(١١٨ فهرنهيت)، وهي الدرجة الأفضل للدفن في الرمال.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تعرية جسم المريض ( غير المناطق الحساسة ) ودهانه بكريم لتجنب حروق الشمس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دفن الجسم بالكامل أو الجزء الأسفل فقط (حسب نوع المرض ومنطقة تأثيره)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تغطية رأس المريض أو التظليل عليه ورعايته بتعويض السوائل كلما تصبب العرق منه.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4206375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05DC68F-7E5A-40C9-8372-59FA0E0528AF}"/>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103465F9-3FF8-4EDA-B3D1-3CDB98AB4F65}"/>
              </a:ext>
            </a:extLst>
          </p:cNvPr>
          <p:cNvSpPr>
            <a:spLocks noGrp="1"/>
          </p:cNvSpPr>
          <p:nvPr>
            <p:ph idx="1"/>
          </p:nvPr>
        </p:nvSpPr>
        <p:spPr>
          <a:xfrm>
            <a:off x="1371600" y="795528"/>
            <a:ext cx="10241280" cy="5276088"/>
          </a:xfrm>
          <a:solidFill>
            <a:schemeClr val="accent1">
              <a:lumMod val="20000"/>
              <a:lumOff val="80000"/>
            </a:schemeClr>
          </a:solidFill>
        </p:spPr>
        <p:txBody>
          <a:bodyPr/>
          <a:lstStyle/>
          <a:p>
            <a:pPr marL="342900" marR="0" lvl="0" indent="-342900" algn="just"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افضل أوقات السنة للدفن في الرمال من بداية شهر يونيو ( حزيران ) إلى نهاة شهر اغسطس ( أب ) ، عندما تكون درجة الحرارة الجوية من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من</a:t>
            </a:r>
            <a:r>
              <a:rPr lang="ar-SA" sz="1800" dirty="0">
                <a:effectLst/>
                <a:latin typeface="Calibri" panose="020F0502020204030204" pitchFamily="34" charset="0"/>
                <a:ea typeface="Times New Roman" panose="02020603050405020304" pitchFamily="18" charset="0"/>
                <a:cs typeface="Arial" panose="020B0604020202020204" pitchFamily="34" charset="0"/>
              </a:rPr>
              <a:t> ٣٨_٤٢ م ودرجة الحرارة السطحية للرمال من 60 م _ 80 م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مدة الجلسة يتراوح ما بين : ٣٠_٦٠ دقيقة أو أكثر بقدر استطاعة وحالة المريض ، يوم بعد يوم او مرتان أو مرة أسبوعيا بحسب الإمكانات والاستطاعة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الدفن في الرمال يعطي تأثير جيد جذا في حلات: التهاب المفاصل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الروماتيزمي</a:t>
            </a:r>
            <a:r>
              <a:rPr lang="ar-SA" sz="1800" dirty="0">
                <a:effectLst/>
                <a:latin typeface="Calibri" panose="020F0502020204030204" pitchFamily="34" charset="0"/>
                <a:ea typeface="Times New Roman" panose="02020603050405020304" pitchFamily="18" charset="0"/>
                <a:cs typeface="Arial" panose="020B0604020202020204" pitchFamily="34" charset="0"/>
              </a:rPr>
              <a:t> والشلل النصفي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يحظر الدفن في الرمال في حالات : الأورام النزفية ،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الخراريج</a:t>
            </a:r>
            <a:r>
              <a:rPr lang="ar-SA" sz="1800" dirty="0">
                <a:effectLst/>
                <a:latin typeface="Calibri" panose="020F0502020204030204" pitchFamily="34" charset="0"/>
                <a:ea typeface="Times New Roman" panose="02020603050405020304" pitchFamily="18" charset="0"/>
                <a:cs typeface="Arial" panose="020B0604020202020204" pitchFamily="34" charset="0"/>
              </a:rPr>
              <a:t> ، ارتفاع درجة الحرارة ، الالتهابات المصحوبة باحمرار في الجلد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rtl="1">
              <a:lnSpc>
                <a:spcPct val="107000"/>
              </a:lnSpc>
              <a:spcBef>
                <a:spcPts val="0"/>
              </a:spcBef>
              <a:spcAft>
                <a:spcPts val="800"/>
              </a:spcAft>
              <a:buFont typeface="Wingdings" panose="05000000000000000000" pitchFamily="2" charset="2"/>
              <a:buChar char=""/>
            </a:pPr>
            <a:r>
              <a:rPr lang="ar-SA" sz="1800" dirty="0">
                <a:effectLst/>
                <a:latin typeface="Calibri" panose="020F0502020204030204" pitchFamily="34" charset="0"/>
                <a:ea typeface="Times New Roman" panose="02020603050405020304" pitchFamily="18" charset="0"/>
                <a:cs typeface="Arial" panose="020B0604020202020204" pitchFamily="34" charset="0"/>
              </a:rPr>
              <a:t>الدفن في الرمال الناعمة من الطرق العلاجية المنتشرة على المستوى الشعبي.</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r" rtl="1">
              <a:lnSpc>
                <a:spcPct val="107000"/>
              </a:lnSpc>
              <a:spcBef>
                <a:spcPts val="0"/>
              </a:spcBef>
              <a:spcAft>
                <a:spcPts val="800"/>
              </a:spcAft>
            </a:pPr>
            <a:r>
              <a:rPr lang="en-US" sz="1800" dirty="0">
                <a:effectLst/>
                <a:latin typeface="Calibri" panose="020F0502020204030204" pitchFamily="34" charset="0"/>
                <a:ea typeface="Times New Roman" panose="02020603050405020304" pitchFamily="18" charset="0"/>
                <a:cs typeface="Arial" panose="020B0604020202020204" pitchFamily="34" charset="0"/>
              </a:rPr>
              <a:t> </a:t>
            </a:r>
          </a:p>
          <a:p>
            <a:endParaRPr lang="en-US" dirty="0"/>
          </a:p>
        </p:txBody>
      </p:sp>
      <p:pic>
        <p:nvPicPr>
          <p:cNvPr id="5" name="صورة 4">
            <a:extLst>
              <a:ext uri="{FF2B5EF4-FFF2-40B4-BE49-F238E27FC236}">
                <a16:creationId xmlns:a16="http://schemas.microsoft.com/office/drawing/2014/main" xmlns="" id="{870DF2D8-724D-4209-BB1D-9700836EA322}"/>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18933" y="3127022"/>
            <a:ext cx="5362223" cy="2460977"/>
          </a:xfrm>
          <a:prstGeom prst="rect">
            <a:avLst/>
          </a:prstGeom>
        </p:spPr>
      </p:pic>
    </p:spTree>
    <p:extLst>
      <p:ext uri="{BB962C8B-B14F-4D97-AF65-F5344CB8AC3E}">
        <p14:creationId xmlns:p14="http://schemas.microsoft.com/office/powerpoint/2010/main" xmlns="" val="124744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9FE089A-B988-46F9-A992-B5C60B611900}"/>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43D11050-4034-4C86-ABEA-0AE1FD6F2334}"/>
              </a:ext>
            </a:extLst>
          </p:cNvPr>
          <p:cNvSpPr>
            <a:spLocks noGrp="1"/>
          </p:cNvSpPr>
          <p:nvPr>
            <p:ph idx="1"/>
          </p:nvPr>
        </p:nvSpPr>
        <p:spPr>
          <a:xfrm>
            <a:off x="1371600" y="795528"/>
            <a:ext cx="10241280" cy="5276088"/>
          </a:xfrm>
          <a:solidFill>
            <a:schemeClr val="bg2">
              <a:lumMod val="90000"/>
            </a:schemeClr>
          </a:solidFill>
        </p:spPr>
        <p:txBody>
          <a:bodyPr/>
          <a:lstStyle/>
          <a:p>
            <a:pPr marL="0" indent="0">
              <a:buNone/>
            </a:pPr>
            <a:r>
              <a:rPr lang="ar-IQ" sz="3600" dirty="0"/>
              <a:t>شكرا لكم </a:t>
            </a:r>
            <a:r>
              <a:rPr lang="ar-IQ" sz="3600" dirty="0" smtClean="0"/>
              <a:t>                                                       </a:t>
            </a:r>
            <a:endParaRPr lang="en-US" sz="3600" dirty="0"/>
          </a:p>
        </p:txBody>
      </p:sp>
      <p:pic>
        <p:nvPicPr>
          <p:cNvPr id="5" name="صورة 4">
            <a:extLst>
              <a:ext uri="{FF2B5EF4-FFF2-40B4-BE49-F238E27FC236}">
                <a16:creationId xmlns:a16="http://schemas.microsoft.com/office/drawing/2014/main" xmlns="" id="{F7062087-B629-42DC-A742-BB96AFC0522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731910" y="1845028"/>
            <a:ext cx="7360356" cy="3167944"/>
          </a:xfrm>
          <a:prstGeom prst="rect">
            <a:avLst/>
          </a:prstGeom>
        </p:spPr>
      </p:pic>
    </p:spTree>
    <p:extLst>
      <p:ext uri="{BB962C8B-B14F-4D97-AF65-F5344CB8AC3E}">
        <p14:creationId xmlns:p14="http://schemas.microsoft.com/office/powerpoint/2010/main" xmlns="" val="416530401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CB1C22E-9460-4CFE-A777-8F1568A6A2F1}"/>
              </a:ext>
            </a:extLst>
          </p:cNvPr>
          <p:cNvSpPr>
            <a:spLocks noGrp="1"/>
          </p:cNvSpPr>
          <p:nvPr>
            <p:ph type="title"/>
          </p:nvPr>
        </p:nvSpPr>
        <p:spPr>
          <a:xfrm>
            <a:off x="1371600" y="795528"/>
            <a:ext cx="10241280" cy="683316"/>
          </a:xfrm>
        </p:spPr>
        <p:txBody>
          <a:bodyPr/>
          <a:lstStyle/>
          <a:p>
            <a:r>
              <a:rPr lang="ar-IQ" dirty="0"/>
              <a:t>العلاج بالمشي على الرمال                              </a:t>
            </a:r>
            <a:endParaRPr lang="en-US" dirty="0"/>
          </a:p>
        </p:txBody>
      </p:sp>
      <p:sp>
        <p:nvSpPr>
          <p:cNvPr id="3" name="عنصر نائب للمحتوى 2">
            <a:extLst>
              <a:ext uri="{FF2B5EF4-FFF2-40B4-BE49-F238E27FC236}">
                <a16:creationId xmlns:a16="http://schemas.microsoft.com/office/drawing/2014/main" xmlns="" id="{A08946CB-E33D-403E-AC68-C650234A5ACF}"/>
              </a:ext>
            </a:extLst>
          </p:cNvPr>
          <p:cNvSpPr>
            <a:spLocks noGrp="1"/>
          </p:cNvSpPr>
          <p:nvPr>
            <p:ph idx="1"/>
          </p:nvPr>
        </p:nvSpPr>
        <p:spPr>
          <a:xfrm>
            <a:off x="1371600" y="1649419"/>
            <a:ext cx="10241280" cy="3959352"/>
          </a:xfrm>
          <a:solidFill>
            <a:schemeClr val="accent5"/>
          </a:solidFill>
          <a:ln>
            <a:solidFill>
              <a:schemeClr val="accent2"/>
            </a:solidFill>
          </a:ln>
        </p:spPr>
        <p:txBody>
          <a:bodyPr/>
          <a:lstStyle/>
          <a:p>
            <a:pPr marL="0" marR="0" algn="just" rtl="1">
              <a:lnSpc>
                <a:spcPct val="107000"/>
              </a:lnSpc>
              <a:spcBef>
                <a:spcPts val="0"/>
              </a:spcBef>
              <a:spcAft>
                <a:spcPts val="800"/>
              </a:spcAft>
            </a:pPr>
            <a:r>
              <a:rPr lang="ar-EG" sz="1800" dirty="0">
                <a:effectLst/>
                <a:highlight>
                  <a:srgbClr val="00FFFF"/>
                </a:highlight>
                <a:latin typeface="Calibri" panose="020F0502020204030204" pitchFamily="34" charset="0"/>
                <a:ea typeface="Times New Roman" panose="02020603050405020304" pitchFamily="18" charset="0"/>
                <a:cs typeface="Arial" panose="020B0604020202020204" pitchFamily="34" charset="0"/>
              </a:rPr>
              <a:t>العلاج بالمشي على الرمال</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EG" sz="1800" dirty="0">
                <a:effectLst/>
                <a:latin typeface="Calibri" panose="020F0502020204030204" pitchFamily="34" charset="0"/>
                <a:ea typeface="Times New Roman" panose="02020603050405020304" pitchFamily="18" charset="0"/>
                <a:cs typeface="Arial" panose="020B0604020202020204" pitchFamily="34" charset="0"/>
              </a:rPr>
              <a:t>اثبتت الدراسات أن المشي طي الرمال ذات فائدة شديدة لصحة الجسم </a:t>
            </a:r>
            <a:r>
              <a:rPr lang="ar-SA" sz="1800" dirty="0">
                <a:effectLst/>
                <a:latin typeface="Calibri" panose="020F0502020204030204" pitchFamily="34" charset="0"/>
                <a:ea typeface="Times New Roman" panose="02020603050405020304" pitchFamily="18" charset="0"/>
                <a:cs typeface="Arial" panose="020B0604020202020204" pitchFamily="34" charset="0"/>
              </a:rPr>
              <a:t>خاصة لدي المرأة وأن احتكاك الكعبين بالرمال الجافة يساعد على تحريك العضلات العميقة والداخلية، وتشيط الدورة الدموية بهما وقال محمود الشربيني أستاذ الحلات الحرجة بطب بنها يشترط أن تكون فترة المشي علي الرمال ما بين 45 دقيقة وساعة وتصف الساعة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مفعول المشي يزداد قوة وسرعة في خسارة الوزن بمعدل أكبر بكثير إذا كان المشي على الرمال إضافة الى كمية العرق الكبيرة لأنها ترفع معدل استهلاكك للسعرات الحرارية مما يساعد في إنقاص الوزن ومجهود ليس وتوزع الدهون في الجسم مما يعطيك جسما متناسقا وتقوية العضلات بسرعة أكبر سن المشي الآخر وتقوية عضلات المعدة وشد ترهلاتها ولكن هناك شروط يجب مراعاتها في المشي على الرمال...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المشي طبعا على الرمال مثل الموجودة في الشواطئ والصحاري مع الأخذ في الاعتبار إن العشب الأخضر لن يكون بديلا للرمال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1378815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09D777D-134B-464A-8056-4BEB8F5EBFD2}"/>
              </a:ext>
            </a:extLst>
          </p:cNvPr>
          <p:cNvSpPr>
            <a:spLocks noGrp="1"/>
          </p:cNvSpPr>
          <p:nvPr>
            <p:ph type="title"/>
          </p:nvPr>
        </p:nvSpPr>
        <p:spPr/>
        <p:txBody>
          <a:bodyPr/>
          <a:lstStyle/>
          <a:p>
            <a:endParaRPr lang="en-US"/>
          </a:p>
        </p:txBody>
      </p:sp>
      <p:pic>
        <p:nvPicPr>
          <p:cNvPr id="5" name="عنصر نائب للمحتوى 4">
            <a:extLst>
              <a:ext uri="{FF2B5EF4-FFF2-40B4-BE49-F238E27FC236}">
                <a16:creationId xmlns:a16="http://schemas.microsoft.com/office/drawing/2014/main" xmlns="" id="{2B8DD3A1-4C39-4E0A-BAC1-00AEE2317250}"/>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57956" y="2334768"/>
            <a:ext cx="10476088" cy="3727704"/>
          </a:xfrm>
        </p:spPr>
      </p:pic>
    </p:spTree>
    <p:extLst>
      <p:ext uri="{BB962C8B-B14F-4D97-AF65-F5344CB8AC3E}">
        <p14:creationId xmlns:p14="http://schemas.microsoft.com/office/powerpoint/2010/main" xmlns="" val="411093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A7DE37-7643-426A-86E2-E14441907708}"/>
              </a:ext>
            </a:extLst>
          </p:cNvPr>
          <p:cNvSpPr>
            <a:spLocks noGrp="1"/>
          </p:cNvSpPr>
          <p:nvPr>
            <p:ph type="title"/>
          </p:nvPr>
        </p:nvSpPr>
        <p:spPr>
          <a:xfrm flipV="1">
            <a:off x="1371600" y="-1"/>
            <a:ext cx="10241280" cy="45719"/>
          </a:xfrm>
        </p:spPr>
        <p:txBody>
          <a:bodyPr/>
          <a:lstStyle/>
          <a:p>
            <a:endParaRPr lang="en-US" dirty="0"/>
          </a:p>
        </p:txBody>
      </p:sp>
      <p:sp>
        <p:nvSpPr>
          <p:cNvPr id="3" name="عنصر نائب للمحتوى 2">
            <a:extLst>
              <a:ext uri="{FF2B5EF4-FFF2-40B4-BE49-F238E27FC236}">
                <a16:creationId xmlns:a16="http://schemas.microsoft.com/office/drawing/2014/main" xmlns="" id="{89FA5FF8-B6FF-4B59-A325-845993DD28D4}"/>
              </a:ext>
            </a:extLst>
          </p:cNvPr>
          <p:cNvSpPr>
            <a:spLocks noGrp="1"/>
          </p:cNvSpPr>
          <p:nvPr>
            <p:ph idx="1"/>
          </p:nvPr>
        </p:nvSpPr>
        <p:spPr>
          <a:xfrm>
            <a:off x="1371600" y="1095587"/>
            <a:ext cx="10241280" cy="5341224"/>
          </a:xfrm>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يفضل ان نكون حافين القدمين على الرمال ولكن إذا اردت ارتداء حذاء رياضي فيفضل الحذاء اللين والمتساوي والخفيف وكائك ترتدي جوربا حتى تستفاد اكثر من الرمال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يمكنك ممارسة رياضة المشي على الرمال يوميا ويمكن تقليلها الى 3 مرات أسبوعيا على الأقل وكل اسبوع زد الفترة من 3- 3 دقائق ويمكن البدء بمدة 51 دقيقة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قسم ممارستك لرياضة المشي إلى ثلاثة أقسام أول ٥ دقائق لابد من ممارسة تمارين التسخين حتى تنشط جسمك وعضلات وعند ممارستك رياضة المشي لابد أن تمشى بخطوات سريعة نسبا ، وأخر٥ دقائق لابد أن تمشي ببطء لإعادة ضربات قلبك لمعدلها الطبيعي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3293824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52FEBAC-14C3-45AB-B6B1-7F50A1B01FE8}"/>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42A773BF-82F1-4DC7-BC1D-0758C85E02B8}"/>
              </a:ext>
            </a:extLst>
          </p:cNvPr>
          <p:cNvSpPr>
            <a:spLocks noGrp="1"/>
          </p:cNvSpPr>
          <p:nvPr>
            <p:ph idx="1"/>
          </p:nvPr>
        </p:nvSpPr>
        <p:spPr>
          <a:xfrm>
            <a:off x="1371600" y="795528"/>
            <a:ext cx="10241280" cy="5276088"/>
          </a:xfrm>
          <a:solidFill>
            <a:schemeClr val="accent1"/>
          </a:solidFill>
        </p:spPr>
        <p:txBody>
          <a:bodyPr/>
          <a:lstStyle/>
          <a:p>
            <a:r>
              <a:rPr lang="ar-SA" sz="1800" dirty="0">
                <a:effectLst/>
                <a:latin typeface="Calibri" panose="020F0502020204030204" pitchFamily="34" charset="0"/>
                <a:ea typeface="Times New Roman" panose="02020603050405020304" pitchFamily="18" charset="0"/>
                <a:cs typeface="Arial" panose="020B0604020202020204" pitchFamily="34" charset="0"/>
              </a:rPr>
              <a:t>تكون طريقة المشي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كالأتي</a:t>
            </a:r>
            <a:r>
              <a:rPr lang="ar-SA" sz="1800" dirty="0">
                <a:effectLst/>
                <a:latin typeface="Calibri" panose="020F0502020204030204" pitchFamily="34" charset="0"/>
                <a:ea typeface="Times New Roman" panose="02020603050405020304" pitchFamily="18" charset="0"/>
                <a:cs typeface="Arial" panose="020B0604020202020204" pitchFamily="34" charset="0"/>
              </a:rPr>
              <a:t> امش وراسك مرفوع مع استواء ظهرك وضع أولا كعب قدميك ثم الأصابع ومرجح يديك وانت تمشي مع الحفاظ على الوقفة الجيدة خلال المشي وستكون قادر على حرق السعرات الحرارية وشد عضلاتك في الوقت ذاته اي قف منتصبا واجعل قدميك متوازيتين وحاد بين الأذنين والأكتاف والأرداف والكاحلين مع شد صدرك إلى الأعلى والداخل وشد معدتك إلى الداخل وحافظ على هذه الوضعية أثناء المشي مركزا علي شد المعدة إلي الداخل باتجاه القفص الصدري وهذا سيعمل على تقوية عضلات المعدة وشد ترهلاتها مما يغني عن تمارين البطن القاسية فقط حافظ على الطريقة السابقة الأناء المشي على الرمال في النهاية يفضل مزاولة هذا المشي مع مجموعة من الاشخاص او رفيق ليكون دافعا للاستمرار ويمكن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الأستعانة</a:t>
            </a:r>
            <a:r>
              <a:rPr lang="ar-SA" sz="1800" dirty="0">
                <a:effectLst/>
                <a:latin typeface="Calibri" panose="020F0502020204030204" pitchFamily="34" charset="0"/>
                <a:ea typeface="Times New Roman" panose="02020603050405020304" pitchFamily="18" charset="0"/>
                <a:cs typeface="Arial" panose="020B0604020202020204" pitchFamily="34" charset="0"/>
              </a:rPr>
              <a:t> بمشعل صوتي في كنوع من عدم الشعور بالملل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BDB29540-5D35-4AFE-A444-BA5BF57ACB7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172179" y="3307643"/>
            <a:ext cx="6683022" cy="2201335"/>
          </a:xfrm>
          <a:prstGeom prst="rect">
            <a:avLst/>
          </a:prstGeom>
        </p:spPr>
      </p:pic>
    </p:spTree>
    <p:extLst>
      <p:ext uri="{BB962C8B-B14F-4D97-AF65-F5344CB8AC3E}">
        <p14:creationId xmlns:p14="http://schemas.microsoft.com/office/powerpoint/2010/main" xmlns="" val="66762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791F23D-99C2-43EC-AD38-DBF20E9AD284}"/>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0ADD5C3E-ACE5-48D8-B21C-E37DCC9B0E8B}"/>
              </a:ext>
            </a:extLst>
          </p:cNvPr>
          <p:cNvSpPr>
            <a:spLocks noGrp="1"/>
          </p:cNvSpPr>
          <p:nvPr>
            <p:ph idx="1"/>
          </p:nvPr>
        </p:nvSpPr>
        <p:spPr>
          <a:xfrm>
            <a:off x="1371600" y="795528"/>
            <a:ext cx="10241280" cy="5276088"/>
          </a:xfrm>
          <a:solidFill>
            <a:schemeClr val="accent3"/>
          </a:solidFill>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الابتعاد عن الكلام ووجود المسليات فهدا ليس مشي طبيعي انما مشي سريع ويمن التفرقة بين المشي الطبيعي العادي والمشي الرياضي السريع فالخطوة القياسية للمشي الطبيعي هي 140 خطوة في الدقيقة ، حيث يمكنك الكلام أما خلال المشي السريع فأسرع خطواتك حكى تقطع ما يعادل 175 خطوة في الدقيقة وخلال المشي السريع يكون الكلام أصعب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لخصت دراسة أميركية حديثة إلي أن المشي على رمال البحر ، وخاصة الجافة بقدمين عاريتين ، ينشط الغدد العرقية والنهايات الحسية الموجـودة في أخمص القدمين ، كما يساعد على تقوية عضلات القدمين والساقين لما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يتطلبة</a:t>
            </a:r>
            <a:r>
              <a:rPr lang="ar-SA" sz="1800" dirty="0">
                <a:effectLst/>
                <a:latin typeface="Calibri" panose="020F0502020204030204" pitchFamily="34" charset="0"/>
                <a:ea typeface="Times New Roman" panose="02020603050405020304" pitchFamily="18" charset="0"/>
                <a:cs typeface="Arial" panose="020B0604020202020204" pitchFamily="34" charset="0"/>
              </a:rPr>
              <a:t> من مجهود عضلي أكبر ، مؤديا لاستهلاك ضعف الطاقة اللازمة عند المشي عليه مقارنة مع المشي على سطح صلب أو عند ارتداء حذاء.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وتناولت الدراسة ، التي نشرت في دورية علم النفس البيئي ، فوائد الاستجمام على شاطئ البهر وتأثيراته على تجديد الحيوية والنشاط ، وأهمها تحسين المزاج وتجديد النشاط، حيث الطبيعة والأماكن المفتوحة ، وخاصة بالقرب من الماء مثل الشاطئ أو البحيرات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634137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0738EDD-6DC3-4C7A-B826-B0BFE48A4F6A}"/>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018BA266-5188-44C6-9FAE-72815F648F83}"/>
              </a:ext>
            </a:extLst>
          </p:cNvPr>
          <p:cNvSpPr>
            <a:spLocks noGrp="1"/>
          </p:cNvSpPr>
          <p:nvPr>
            <p:ph idx="1"/>
          </p:nvPr>
        </p:nvSpPr>
        <p:spPr>
          <a:xfrm>
            <a:off x="1371600" y="795528"/>
            <a:ext cx="10241280" cy="5276088"/>
          </a:xfrm>
          <a:solidFill>
            <a:schemeClr val="accent6"/>
          </a:solidFill>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وأوضحت أن للمكوث على الشاطئ فوائد محية كبيرة ، بالإضافة للمتعة والتأثير المساعد على الاسترخاء ، وذلك لاجتماع ثلاث مكونات ، وهي الشمس والرمل وماء البحر ، ولكل منها فوائدها الكبيرة والمميزة ، حيث من المعروف أن لأشعة الشمس فوائد في مساعدة الجسم على تصنيع فيتامين " د " حيث إن التعرض للشمس لمدة </a:t>
            </a:r>
            <a:r>
              <a:rPr lang="ar-EG" sz="1800" dirty="0">
                <a:effectLst/>
                <a:latin typeface="Calibri" panose="020F0502020204030204" pitchFamily="34" charset="0"/>
                <a:ea typeface="Times New Roman" panose="02020603050405020304" pitchFamily="18" charset="0"/>
                <a:cs typeface="Arial" panose="020B0604020202020204" pitchFamily="34" charset="0"/>
              </a:rPr>
              <a:t>١٠</a:t>
            </a:r>
            <a:r>
              <a:rPr lang="ar-SA" sz="1800" dirty="0">
                <a:effectLst/>
                <a:latin typeface="Calibri" panose="020F0502020204030204" pitchFamily="34" charset="0"/>
                <a:ea typeface="Times New Roman" panose="02020603050405020304" pitchFamily="18" charset="0"/>
                <a:cs typeface="Arial" panose="020B0604020202020204" pitchFamily="34" charset="0"/>
              </a:rPr>
              <a:t> دقائق كاف لتزويد الجسم بالحاجة اليومية منه ، بالإضافة لتأثير الأشعة فوق البنفسجية في خفض ضغط الدم حسب دراسة حديثة نشر ملخص عنها على موقع " العربية نت " ، ولكن يجب الانتباه إلى عدم التعرض بشكل كبير للشمس ، وذلـك للوقاية من سرطان الجلد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بالإضافة لذلك يساعد المشي بقدمين عاريتين على الرمل على الاتصال مع الأرض، وهناك الكثير من الدراسات التي توكد فوائد هذا الاتصال أو " التأريض " على الجهاز القلبي الوعائي والمناعة والدم وتخليص الجسم من الجذور الحرة، ومن هذه الدراسات، الدراسة </a:t>
            </a:r>
            <a:r>
              <a:rPr lang="ar-SA" sz="1800" dirty="0" err="1">
                <a:effectLst/>
                <a:latin typeface="Calibri" panose="020F0502020204030204" pitchFamily="34" charset="0"/>
                <a:ea typeface="Times New Roman" panose="02020603050405020304" pitchFamily="18" charset="0"/>
                <a:cs typeface="Arial" panose="020B0604020202020204" pitchFamily="34" charset="0"/>
              </a:rPr>
              <a:t>الأميركيه</a:t>
            </a:r>
            <a:r>
              <a:rPr lang="ar-SA" sz="1800" dirty="0">
                <a:effectLst/>
                <a:latin typeface="Calibri" panose="020F0502020204030204" pitchFamily="34" charset="0"/>
                <a:ea typeface="Times New Roman" panose="02020603050405020304" pitchFamily="18" charset="0"/>
                <a:cs typeface="Arial" panose="020B0604020202020204" pitchFamily="34" charset="0"/>
              </a:rPr>
              <a:t> التي نشرت قل اشهر في دورية الطب البـديل، والتي تبين فوائد التأريض علي جهاز القلب والأوعية.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pic>
        <p:nvPicPr>
          <p:cNvPr id="5" name="صورة 4">
            <a:extLst>
              <a:ext uri="{FF2B5EF4-FFF2-40B4-BE49-F238E27FC236}">
                <a16:creationId xmlns:a16="http://schemas.microsoft.com/office/drawing/2014/main" xmlns="" id="{34985DDC-0F40-487E-957D-A6278B618E7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70578" y="3429000"/>
            <a:ext cx="7066844" cy="2531533"/>
          </a:xfrm>
          <a:prstGeom prst="rect">
            <a:avLst/>
          </a:prstGeom>
        </p:spPr>
      </p:pic>
    </p:spTree>
    <p:extLst>
      <p:ext uri="{BB962C8B-B14F-4D97-AF65-F5344CB8AC3E}">
        <p14:creationId xmlns:p14="http://schemas.microsoft.com/office/powerpoint/2010/main" xmlns="" val="525153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4D08B90-FFDE-4F3A-9DF5-39B697847B13}"/>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BE57F6BD-2B54-4FEE-9E3E-9302FB76C36E}"/>
              </a:ext>
            </a:extLst>
          </p:cNvPr>
          <p:cNvSpPr>
            <a:spLocks noGrp="1"/>
          </p:cNvSpPr>
          <p:nvPr>
            <p:ph idx="1"/>
          </p:nvPr>
        </p:nvSpPr>
        <p:spPr>
          <a:xfrm>
            <a:off x="1371600" y="795528"/>
            <a:ext cx="10241280" cy="5276088"/>
          </a:xfrm>
          <a:solidFill>
            <a:schemeClr val="accent4">
              <a:lumMod val="60000"/>
              <a:lumOff val="40000"/>
            </a:schemeClr>
          </a:solidFill>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أما ماه البحر ففوائده لاتعد ولأتحصى، لما يحتوي عليه من املاح لبوتاسيوم والمغنيزيوم واليود وكل ذلك يفيد في علاج الالتهابات ويساعد الجسم على التخلص من السموم عند الغطس فيه.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كما تعتبر السباحة واللعب بالماء من الفعاليات المؤدية للاسترخاء والتخفيف من التـوتر، ولأداعي لتذكير بان السباحة واحدة من أكثر الرياضات الكي تتطلب الطاقة بسبب مقاومة الماء وتطلب عمل معظم عضلات الجسم الكبيرة، مما يساعد على تقوية الجسم ونقص الوزن.</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وللسباحة فائدة إضافية في أنها رياضة لا تسبب الضغط أو زيادة الحمل على المفاصل ، ولذلك تعتبر مفيدة لمن يشكون من أمراض مفصلية أو زيادة وزن في الحصول على تمارين من دون التسبب بالألم ، كما بين مركز مكافحة الأمراض والوقاية منها في أميركا أن السباحة لمدة ساعتين ونصف بالأسبوع يمكن أن تفيد في التخفيف من الأمراض المزمنة وتحسن من صحة القلب.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كما ذكرت الدراسة ان مياه الأمطار و الرمال تساعد على تفريغ الشحنات الكهربائية السالبة التأثير على الجسم مما يؤدي الى استقرار في الحالة المزاجية وانتظام في العمليات الحيوية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للرمال فوائد تجميلية وصحية عدة، فهي خليط من الأحجار متناهية الصغر وتسهم بشكل فعال فـي تدليك الأقدام أثناء المشي عليها، كما أنها أحد أفضل مواد السنفرة الطبيعية للبشرة.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764212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96E4883-E177-49BD-A214-B9B91B681A05}"/>
              </a:ext>
            </a:extLst>
          </p:cNvPr>
          <p:cNvSpPr>
            <a:spLocks noGrp="1"/>
          </p:cNvSpPr>
          <p:nvPr>
            <p:ph type="title"/>
          </p:nvPr>
        </p:nvSpPr>
        <p:spPr/>
        <p:txBody>
          <a:bodyPr/>
          <a:lstStyle/>
          <a:p>
            <a:endParaRPr lang="en-US"/>
          </a:p>
        </p:txBody>
      </p:sp>
      <p:sp>
        <p:nvSpPr>
          <p:cNvPr id="3" name="عنصر نائب للمحتوى 2">
            <a:extLst>
              <a:ext uri="{FF2B5EF4-FFF2-40B4-BE49-F238E27FC236}">
                <a16:creationId xmlns:a16="http://schemas.microsoft.com/office/drawing/2014/main" xmlns="" id="{DECB4BB5-E3A5-4AD7-83B8-8F1D87B3F80F}"/>
              </a:ext>
            </a:extLst>
          </p:cNvPr>
          <p:cNvSpPr>
            <a:spLocks noGrp="1"/>
          </p:cNvSpPr>
          <p:nvPr>
            <p:ph idx="1"/>
          </p:nvPr>
        </p:nvSpPr>
        <p:spPr>
          <a:xfrm>
            <a:off x="1371600" y="795528"/>
            <a:ext cx="10241280" cy="5276088"/>
          </a:xfrm>
          <a:solidFill>
            <a:schemeClr val="accent5">
              <a:lumMod val="75000"/>
            </a:schemeClr>
          </a:solidFill>
        </p:spPr>
        <p:txBody>
          <a:bodyPr/>
          <a:lstStyle/>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لذا يجب الحرص دائما على الاستفادة من الرمال قدر المستطاع، خصوصا في علاج تشقق الأقدام وآلامها، فخلال إجازتك على شاطئ البحر ، احرصي على الاستفادة من قضاء وقتك على الرمال ، ومن الأفضل استخدامها رطبة بعض الشيء لتدليك جسدك بأكمله ، مع التركيز على المناطق الخشنة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ويمكنك بعد ذلك اللجوء إلى السباحة في المياه للتخلص منها ، وليتشرب جسدك فوائد  الرمال الخالصة بعد ملامسة سطح جسدك للماء وسترين اثرها الرائع على بشرتك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كما أظهرت دراسات حديثة في مجال العلاج الطبيعي أن المشي حافية المدسين على الرمال يرسيا ولمدة 15 دقيقة ينشط القدرات الطبيعية للجسم ويزداد التأثير اذا كانت الرمال مبللة بمياه الأمطار فهي أيضا تساعد على تفريغ الشحنات الكهربية السالبة التأثير على الجسم ما يودي إلى استقرار في الحالة المزاجية وانتظام في العمليات الحيوية .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07000"/>
              </a:lnSpc>
              <a:spcBef>
                <a:spcPts val="0"/>
              </a:spcBef>
              <a:spcAft>
                <a:spcPts val="800"/>
              </a:spcAft>
            </a:pPr>
            <a:r>
              <a:rPr lang="ar-SA" sz="1800" dirty="0">
                <a:effectLst/>
                <a:latin typeface="Calibri" panose="020F0502020204030204" pitchFamily="34" charset="0"/>
                <a:ea typeface="Times New Roman" panose="02020603050405020304" pitchFamily="18" charset="0"/>
                <a:cs typeface="Arial" panose="020B0604020202020204" pitchFamily="34" charset="0"/>
              </a:rPr>
              <a:t>لنتذكر دائما أن جمال الرمال وسحرها سيؤثر بالطبع على جمال المرأة ، فما يجمعهم هو لغة الجمال المشتركة. </a:t>
            </a:r>
            <a:endParaRPr lang="en-US" sz="1800" dirty="0">
              <a:effectLst/>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xmlns="" val="4159315625"/>
      </p:ext>
    </p:extLst>
  </p:cSld>
  <p:clrMapOvr>
    <a:masterClrMapping/>
  </p:clrMapOvr>
</p:sld>
</file>

<file path=ppt/theme/theme1.xml><?xml version="1.0" encoding="utf-8"?>
<a:theme xmlns:a="http://schemas.openxmlformats.org/drawingml/2006/main" name="GradientRiseVTI">
  <a:themeElements>
    <a:clrScheme name="AnalogousFromLightSeedRightStep">
      <a:dk1>
        <a:srgbClr val="000000"/>
      </a:dk1>
      <a:lt1>
        <a:srgbClr val="FFFFFF"/>
      </a:lt1>
      <a:dk2>
        <a:srgbClr val="413424"/>
      </a:dk2>
      <a:lt2>
        <a:srgbClr val="E2E8E4"/>
      </a:lt2>
      <a:accent1>
        <a:srgbClr val="EC70C6"/>
      </a:accent1>
      <a:accent2>
        <a:srgbClr val="E8517A"/>
      </a:accent2>
      <a:accent3>
        <a:srgbClr val="EC8270"/>
      </a:accent3>
      <a:accent4>
        <a:srgbClr val="E2912A"/>
      </a:accent4>
      <a:accent5>
        <a:srgbClr val="A8A650"/>
      </a:accent5>
      <a:accent6>
        <a:srgbClr val="83AF3D"/>
      </a:accent6>
      <a:hlink>
        <a:srgbClr val="568E67"/>
      </a:hlink>
      <a:folHlink>
        <a:srgbClr val="7F7F7F"/>
      </a:folHlink>
    </a:clrScheme>
    <a:fontScheme name="Avenir">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130</TotalTime>
  <Words>1840</Words>
  <Application>Microsoft Office PowerPoint</Application>
  <PresentationFormat>مخصص</PresentationFormat>
  <Paragraphs>79</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GradientRiseVTI</vt:lpstr>
      <vt:lpstr>العلاج بالرمل </vt:lpstr>
      <vt:lpstr>العلاج بالمشي على الرمال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العلاج بالرمل</dc:title>
  <dc:creator>Shamama</dc:creator>
  <cp:lastModifiedBy>HP</cp:lastModifiedBy>
  <cp:revision>5</cp:revision>
  <dcterms:created xsi:type="dcterms:W3CDTF">2022-11-29T21:55:13Z</dcterms:created>
  <dcterms:modified xsi:type="dcterms:W3CDTF">2022-12-21T06:41:19Z</dcterms:modified>
</cp:coreProperties>
</file>