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80" d="100"/>
          <a:sy n="80" d="100"/>
        </p:scale>
        <p:origin x="-1086" y="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28BCD0AF-12A4-4148-B018-6CA89E137543}" type="datetimeFigureOut">
              <a:rPr lang="ar-IQ" smtClean="0"/>
              <a:pPr/>
              <a:t>28/05/1444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2996E46-EB83-421B-B4AD-7CE3E1FCD9ED}"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28BCD0AF-12A4-4148-B018-6CA89E137543}" type="datetimeFigureOut">
              <a:rPr lang="ar-IQ" smtClean="0"/>
              <a:pPr/>
              <a:t>28/05/1444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2996E46-EB83-421B-B4AD-7CE3E1FCD9ED}"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28BCD0AF-12A4-4148-B018-6CA89E137543}" type="datetimeFigureOut">
              <a:rPr lang="ar-IQ" smtClean="0"/>
              <a:pPr/>
              <a:t>28/05/1444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2996E46-EB83-421B-B4AD-7CE3E1FCD9ED}"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28BCD0AF-12A4-4148-B018-6CA89E137543}" type="datetimeFigureOut">
              <a:rPr lang="ar-IQ" smtClean="0"/>
              <a:pPr/>
              <a:t>28/05/1444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2996E46-EB83-421B-B4AD-7CE3E1FCD9ED}"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28BCD0AF-12A4-4148-B018-6CA89E137543}" type="datetimeFigureOut">
              <a:rPr lang="ar-IQ" smtClean="0"/>
              <a:pPr/>
              <a:t>28/05/1444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2996E46-EB83-421B-B4AD-7CE3E1FCD9ED}"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تاريخ 4"/>
          <p:cNvSpPr>
            <a:spLocks noGrp="1"/>
          </p:cNvSpPr>
          <p:nvPr>
            <p:ph type="dt" sz="half" idx="10"/>
          </p:nvPr>
        </p:nvSpPr>
        <p:spPr/>
        <p:txBody>
          <a:bodyPr/>
          <a:lstStyle/>
          <a:p>
            <a:fld id="{28BCD0AF-12A4-4148-B018-6CA89E137543}" type="datetimeFigureOut">
              <a:rPr lang="ar-IQ" smtClean="0"/>
              <a:pPr/>
              <a:t>28/05/1444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2996E46-EB83-421B-B4AD-7CE3E1FCD9ED}"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7" name="عنصر نائب للتاريخ 6"/>
          <p:cNvSpPr>
            <a:spLocks noGrp="1"/>
          </p:cNvSpPr>
          <p:nvPr>
            <p:ph type="dt" sz="half" idx="10"/>
          </p:nvPr>
        </p:nvSpPr>
        <p:spPr/>
        <p:txBody>
          <a:bodyPr/>
          <a:lstStyle/>
          <a:p>
            <a:fld id="{28BCD0AF-12A4-4148-B018-6CA89E137543}" type="datetimeFigureOut">
              <a:rPr lang="ar-IQ" smtClean="0"/>
              <a:pPr/>
              <a:t>28/05/1444</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A2996E46-EB83-421B-B4AD-7CE3E1FCD9ED}"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28BCD0AF-12A4-4148-B018-6CA89E137543}" type="datetimeFigureOut">
              <a:rPr lang="ar-IQ" smtClean="0"/>
              <a:pPr/>
              <a:t>28/05/1444</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A2996E46-EB83-421B-B4AD-7CE3E1FCD9ED}"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8BCD0AF-12A4-4148-B018-6CA89E137543}" type="datetimeFigureOut">
              <a:rPr lang="ar-IQ" smtClean="0"/>
              <a:pPr/>
              <a:t>28/05/1444</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A2996E46-EB83-421B-B4AD-7CE3E1FCD9ED}"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28BCD0AF-12A4-4148-B018-6CA89E137543}" type="datetimeFigureOut">
              <a:rPr lang="ar-IQ" smtClean="0"/>
              <a:pPr/>
              <a:t>28/05/1444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2996E46-EB83-421B-B4AD-7CE3E1FCD9ED}"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28BCD0AF-12A4-4148-B018-6CA89E137543}" type="datetimeFigureOut">
              <a:rPr lang="ar-IQ" smtClean="0"/>
              <a:pPr/>
              <a:t>28/05/1444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2996E46-EB83-421B-B4AD-7CE3E1FCD9ED}"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8BCD0AF-12A4-4148-B018-6CA89E137543}" type="datetimeFigureOut">
              <a:rPr lang="ar-IQ" smtClean="0"/>
              <a:pPr/>
              <a:t>28/05/1444</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2996E46-EB83-421B-B4AD-7CE3E1FCD9ED}"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928671"/>
            <a:ext cx="7772400" cy="2071701"/>
          </a:xfrm>
        </p:spPr>
        <p:style>
          <a:lnRef idx="1">
            <a:schemeClr val="accent4"/>
          </a:lnRef>
          <a:fillRef idx="2">
            <a:schemeClr val="accent4"/>
          </a:fillRef>
          <a:effectRef idx="1">
            <a:schemeClr val="accent4"/>
          </a:effectRef>
          <a:fontRef idx="minor">
            <a:schemeClr val="dk1"/>
          </a:fontRef>
        </p:style>
        <p:txBody>
          <a:bodyPr/>
          <a:lstStyle/>
          <a:p>
            <a:r>
              <a:rPr lang="ar-IQ" dirty="0"/>
              <a:t>الذاكرة</a:t>
            </a:r>
          </a:p>
        </p:txBody>
      </p:sp>
      <p:sp>
        <p:nvSpPr>
          <p:cNvPr id="3" name="عنوان فرعي 2"/>
          <p:cNvSpPr>
            <a:spLocks noGrp="1"/>
          </p:cNvSpPr>
          <p:nvPr>
            <p:ph type="subTitle" idx="1"/>
          </p:nvPr>
        </p:nvSpPr>
        <p:spPr>
          <a:xfrm>
            <a:off x="1371600" y="3500438"/>
            <a:ext cx="6400800" cy="2138362"/>
          </a:xfrm>
        </p:spPr>
        <p:style>
          <a:lnRef idx="3">
            <a:schemeClr val="lt1"/>
          </a:lnRef>
          <a:fillRef idx="1">
            <a:schemeClr val="accent4"/>
          </a:fillRef>
          <a:effectRef idx="1">
            <a:schemeClr val="accent4"/>
          </a:effectRef>
          <a:fontRef idx="minor">
            <a:schemeClr val="lt1"/>
          </a:fontRef>
        </p:style>
        <p:txBody>
          <a:bodyPr>
            <a:normAutofit/>
          </a:bodyPr>
          <a:lstStyle/>
          <a:p>
            <a:r>
              <a:rPr lang="ar-IQ" dirty="0" smtClean="0">
                <a:solidFill>
                  <a:srgbClr val="FF0000"/>
                </a:solidFill>
              </a:rPr>
              <a:t>أ.د </a:t>
            </a:r>
            <a:r>
              <a:rPr lang="ar-IQ" dirty="0" err="1">
                <a:solidFill>
                  <a:srgbClr val="FF0000"/>
                </a:solidFill>
              </a:rPr>
              <a:t>أنتصار</a:t>
            </a:r>
            <a:r>
              <a:rPr lang="ar-IQ" dirty="0">
                <a:solidFill>
                  <a:srgbClr val="FF0000"/>
                </a:solidFill>
              </a:rPr>
              <a:t> </a:t>
            </a:r>
            <a:r>
              <a:rPr lang="ar-IQ" dirty="0" err="1">
                <a:solidFill>
                  <a:srgbClr val="FF0000"/>
                </a:solidFill>
              </a:rPr>
              <a:t>عويد</a:t>
            </a:r>
            <a:endParaRPr lang="ar-IQ"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0" y="0"/>
            <a:ext cx="9144000" cy="286232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1" i="0" u="sng" strike="noStrike" cap="none" normalizeH="0" baseline="0" dirty="0">
                <a:ln>
                  <a:noFill/>
                </a:ln>
                <a:solidFill>
                  <a:srgbClr val="FF0000"/>
                </a:solidFill>
                <a:effectLst/>
                <a:latin typeface="Calibri" pitchFamily="34" charset="0"/>
                <a:ea typeface="Calibri" pitchFamily="34" charset="0"/>
                <a:cs typeface="Arial" pitchFamily="34" charset="0"/>
              </a:rPr>
              <a:t>العوامل المساعدة على التذكر</a:t>
            </a:r>
            <a:r>
              <a:rPr kumimoji="0" lang="en-US" sz="2000" b="0" i="0" u="none" strike="noStrike" cap="none" normalizeH="0" baseline="0" dirty="0">
                <a:ln>
                  <a:noFill/>
                </a:ln>
                <a:solidFill>
                  <a:srgbClr val="FF0000"/>
                </a:solidFill>
                <a:effectLst/>
                <a:latin typeface="Calibri" pitchFamily="34" charset="0"/>
                <a:ea typeface="Calibri" pitchFamily="34" charset="0"/>
                <a:cs typeface="Arial" pitchFamily="34" charset="0"/>
              </a:rPr>
              <a:t>: </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err="1">
                <a:ln>
                  <a:noFill/>
                </a:ln>
                <a:solidFill>
                  <a:schemeClr val="tx1"/>
                </a:solidFill>
                <a:effectLst/>
                <a:latin typeface="Calibri" pitchFamily="34" charset="0"/>
                <a:ea typeface="Calibri" pitchFamily="34" charset="0"/>
                <a:cs typeface="Arial" pitchFamily="34" charset="0"/>
              </a:rPr>
              <a:t>اولا</a:t>
            </a:r>
            <a:r>
              <a:rPr kumimoji="0" lang="ar-SA" sz="2000" b="1" i="0" u="none" strike="noStrike" cap="none" normalizeH="0" baseline="0" dirty="0">
                <a:ln>
                  <a:noFill/>
                </a:ln>
                <a:solidFill>
                  <a:schemeClr val="tx1"/>
                </a:solidFill>
                <a:effectLst/>
                <a:latin typeface="Calibri" pitchFamily="34" charset="0"/>
                <a:ea typeface="Calibri" pitchFamily="34" charset="0"/>
                <a:cs typeface="Arial" pitchFamily="34" charset="0"/>
              </a:rPr>
              <a:t>: العوامل الذاتية (الداخلية)</a:t>
            </a:r>
            <a:r>
              <a:rPr kumimoji="0" lang="en-US" sz="2000" b="1" i="0" u="none" strike="noStrike" cap="none" normalizeH="0" baseline="0" dirty="0">
                <a:ln>
                  <a:noFill/>
                </a:ln>
                <a:solidFill>
                  <a:schemeClr val="tx1"/>
                </a:solidFill>
                <a:effectLst/>
                <a:latin typeface="Calibri" pitchFamily="34" charset="0"/>
                <a:ea typeface="Calibri" pitchFamily="34" charset="0"/>
                <a:cs typeface="Arial" pitchFamily="34" charset="0"/>
              </a:rPr>
              <a:t>: </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000" b="1" i="0" u="none" strike="noStrike" cap="none" normalizeH="0" baseline="0" dirty="0">
                <a:ln>
                  <a:noFill/>
                </a:ln>
                <a:solidFill>
                  <a:schemeClr val="tx1"/>
                </a:solidFill>
                <a:effectLst/>
                <a:latin typeface="Calibri" pitchFamily="34" charset="0"/>
                <a:ea typeface="Calibri" pitchFamily="34" charset="0"/>
                <a:cs typeface="Arial" pitchFamily="34" charset="0"/>
              </a:rPr>
              <a:t>الاسترجاع:</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ان</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التوتر والضغط النفسي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يؤدي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الى</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زيادة التذكر والاسترجاع</a:t>
            </a:r>
            <a:r>
              <a:rPr kumimoji="0" lang="en-US" sz="2000" b="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فإعطاء الفكر فرصة لكي يعمل بهدوء يكون فيه ضمان لحصول التذكر بصورة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ادق</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000" b="1" i="0" u="none" strike="noStrike" cap="none" normalizeH="0" baseline="0" dirty="0">
                <a:ln>
                  <a:noFill/>
                </a:ln>
                <a:solidFill>
                  <a:schemeClr val="tx1"/>
                </a:solidFill>
                <a:effectLst/>
                <a:latin typeface="Calibri" pitchFamily="34" charset="0"/>
                <a:ea typeface="Calibri" pitchFamily="34" charset="0"/>
                <a:cs typeface="Arial" pitchFamily="34" charset="0"/>
              </a:rPr>
              <a:t>التهيؤ الذهني:</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إن معرفة الفرد واستعداده لما سيقوم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به</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من عمل وما يتعلق بهذا العمل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او</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النشاط من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اهداف</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يؤدي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الى</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تذكر سير النشاط بصورة جيدة مقارنة بمن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يملك مثل هذا التهيؤ</a:t>
            </a:r>
            <a:r>
              <a:rPr kumimoji="0" lang="en-US" sz="2000" b="0" i="0" u="none" strike="noStrike" cap="none" normalizeH="0" baseline="0" dirty="0">
                <a:ln>
                  <a:noFill/>
                </a:ln>
                <a:solidFill>
                  <a:schemeClr val="tx1"/>
                </a:solidFill>
                <a:effectLst/>
                <a:latin typeface="Calibri" pitchFamily="34" charset="0"/>
                <a:ea typeface="Calibri" pitchFamily="34" charset="0"/>
                <a:cs typeface="Arial" pitchFamily="34" charset="0"/>
              </a:rPr>
              <a:t>.</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000" b="1" i="0" u="none" strike="noStrike" cap="none" normalizeH="0" baseline="0" dirty="0">
                <a:ln>
                  <a:noFill/>
                </a:ln>
                <a:solidFill>
                  <a:schemeClr val="tx1"/>
                </a:solidFill>
                <a:effectLst/>
                <a:latin typeface="Calibri" pitchFamily="34" charset="0"/>
                <a:ea typeface="Calibri" pitchFamily="34" charset="0"/>
                <a:cs typeface="Arial" pitchFamily="34" charset="0"/>
              </a:rPr>
              <a:t>حاجات الفرد وميوله ورغباته:</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ان</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المواقف المرتبطة بحاجات الفرد يسهل على الفرد استرجاع المواقف وتذكر جوانبها</a:t>
            </a:r>
            <a:r>
              <a:rPr kumimoji="0" lang="en-US" sz="2000" b="0" i="0" u="none" strike="noStrike" cap="none" normalizeH="0" baseline="0" dirty="0">
                <a:ln>
                  <a:noFill/>
                </a:ln>
                <a:solidFill>
                  <a:schemeClr val="tx1"/>
                </a:solidFill>
                <a:effectLst/>
                <a:latin typeface="Calibri" pitchFamily="34" charset="0"/>
                <a:ea typeface="Calibri" pitchFamily="34" charset="0"/>
                <a:cs typeface="Arial" pitchFamily="34" charset="0"/>
              </a:rPr>
              <a:t>. </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000" b="1" i="0" u="none" strike="noStrike" cap="none" normalizeH="0" baseline="0" dirty="0">
                <a:ln>
                  <a:noFill/>
                </a:ln>
                <a:solidFill>
                  <a:schemeClr val="tx1"/>
                </a:solidFill>
                <a:effectLst/>
                <a:latin typeface="Calibri" pitchFamily="34" charset="0"/>
                <a:ea typeface="Calibri" pitchFamily="34" charset="0"/>
                <a:cs typeface="Arial" pitchFamily="34" charset="0"/>
              </a:rPr>
              <a:t>انفعالات الفرد:</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ان</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انفعالات الفرد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اثناء</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الحوادث والمواقف قد تترك آثار نفسية لا ينساها الفرد بسهولة</a:t>
            </a:r>
            <a:endParaRPr kumimoji="0" lang="ar-SA" sz="2400" b="0" i="0" u="none" strike="noStrike" cap="none" normalizeH="0" baseline="0" dirty="0">
              <a:ln>
                <a:noFill/>
              </a:ln>
              <a:solidFill>
                <a:schemeClr val="tx1"/>
              </a:solidFill>
              <a:effectLst/>
              <a:latin typeface="Arial" pitchFamily="34" charset="0"/>
              <a:cs typeface="Arial" pitchFamily="34" charset="0"/>
            </a:endParaRPr>
          </a:p>
        </p:txBody>
      </p:sp>
      <p:sp>
        <p:nvSpPr>
          <p:cNvPr id="23554" name="Rectangle 2"/>
          <p:cNvSpPr>
            <a:spLocks noChangeArrowheads="1"/>
          </p:cNvSpPr>
          <p:nvPr/>
        </p:nvSpPr>
        <p:spPr bwMode="auto">
          <a:xfrm>
            <a:off x="0" y="3139320"/>
            <a:ext cx="9144000" cy="2554545"/>
          </a:xfrm>
          <a:prstGeom prst="rect">
            <a:avLst/>
          </a:prstGeom>
          <a:ln>
            <a:headEnd/>
            <a:tailEnd/>
          </a:ln>
        </p:spPr>
        <p:style>
          <a:lnRef idx="3">
            <a:schemeClr val="lt1"/>
          </a:lnRef>
          <a:fillRef idx="1">
            <a:schemeClr val="accent4"/>
          </a:fillRef>
          <a:effectRef idx="1">
            <a:schemeClr val="accent4"/>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a:ln>
                  <a:noFill/>
                </a:ln>
                <a:solidFill>
                  <a:schemeClr val="bg1"/>
                </a:solidFill>
                <a:effectLst/>
                <a:latin typeface="Calibri" pitchFamily="34" charset="0"/>
                <a:ea typeface="Calibri" pitchFamily="34" charset="0"/>
                <a:cs typeface="Arial" pitchFamily="34" charset="0"/>
              </a:rPr>
              <a:t>ثانيا: العوامل الموضوعية (الخارجية</a:t>
            </a:r>
            <a:r>
              <a:rPr kumimoji="0" lang="ar-IQ" sz="2000" b="1" i="0" u="none" strike="noStrike" cap="none" normalizeH="0" baseline="0" dirty="0">
                <a:ln>
                  <a:noFill/>
                </a:ln>
                <a:solidFill>
                  <a:schemeClr val="bg1"/>
                </a:solidFill>
                <a:effectLst/>
                <a:latin typeface="Calibri" pitchFamily="34" charset="0"/>
                <a:ea typeface="Calibri" pitchFamily="34" charset="0"/>
                <a:cs typeface="Arial" pitchFamily="34" charset="0"/>
              </a:rPr>
              <a:t> )</a:t>
            </a:r>
            <a:r>
              <a:rPr kumimoji="0" lang="ar-SA" sz="2000" b="1" i="0" u="none" strike="noStrike" cap="none" normalizeH="0" baseline="0" dirty="0">
                <a:ln>
                  <a:noFill/>
                </a:ln>
                <a:solidFill>
                  <a:schemeClr val="bg1"/>
                </a:solidFill>
                <a:effectLst/>
                <a:latin typeface="Calibri" pitchFamily="34" charset="0"/>
                <a:ea typeface="Calibri" pitchFamily="34" charset="0"/>
                <a:cs typeface="Arial" pitchFamily="34" charset="0"/>
              </a:rPr>
              <a:t>:</a:t>
            </a:r>
            <a:endParaRPr kumimoji="0" lang="en-US" sz="1050" b="0" i="0" u="none" strike="noStrike" cap="none" normalizeH="0" baseline="0" dirty="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000" b="1" i="0" u="none" strike="noStrike" cap="none" normalizeH="0" baseline="0" dirty="0">
                <a:ln>
                  <a:noFill/>
                </a:ln>
                <a:solidFill>
                  <a:schemeClr val="bg1"/>
                </a:solidFill>
                <a:effectLst/>
                <a:latin typeface="Calibri" pitchFamily="34" charset="0"/>
                <a:ea typeface="Calibri" pitchFamily="34" charset="0"/>
                <a:cs typeface="Arial" pitchFamily="34" charset="0"/>
              </a:rPr>
              <a:t>التكرار</a:t>
            </a:r>
            <a:r>
              <a:rPr kumimoji="0" lang="ar-SA" sz="2000" b="0" i="0" u="none" strike="noStrike" cap="none" normalizeH="0" baseline="0" dirty="0">
                <a:ln>
                  <a:noFill/>
                </a:ln>
                <a:solidFill>
                  <a:schemeClr val="bg1"/>
                </a:solidFill>
                <a:effectLst/>
                <a:latin typeface="Calibri" pitchFamily="34" charset="0"/>
                <a:ea typeface="Calibri" pitchFamily="34" charset="0"/>
                <a:cs typeface="Arial" pitchFamily="34" charset="0"/>
              </a:rPr>
              <a:t>: </a:t>
            </a:r>
            <a:r>
              <a:rPr kumimoji="0" lang="ar-SA" sz="2000" b="0" i="0" u="none" strike="noStrike" cap="none" normalizeH="0" baseline="0" dirty="0" err="1">
                <a:ln>
                  <a:noFill/>
                </a:ln>
                <a:solidFill>
                  <a:schemeClr val="bg1"/>
                </a:solidFill>
                <a:effectLst/>
                <a:latin typeface="Calibri" pitchFamily="34" charset="0"/>
                <a:ea typeface="Calibri" pitchFamily="34" charset="0"/>
                <a:cs typeface="Arial" pitchFamily="34" charset="0"/>
              </a:rPr>
              <a:t>ان</a:t>
            </a:r>
            <a:r>
              <a:rPr kumimoji="0" lang="ar-SA" sz="2000" b="0" i="0" u="none" strike="noStrike" cap="none" normalizeH="0" baseline="0" dirty="0">
                <a:ln>
                  <a:noFill/>
                </a:ln>
                <a:solidFill>
                  <a:schemeClr val="bg1"/>
                </a:solidFill>
                <a:effectLst/>
                <a:latin typeface="Calibri" pitchFamily="34" charset="0"/>
                <a:ea typeface="Calibri" pitchFamily="34" charset="0"/>
                <a:cs typeface="Arial" pitchFamily="34" charset="0"/>
              </a:rPr>
              <a:t> الخبرات التي تكرر على الفرد يتذكرها بسهولة </a:t>
            </a:r>
            <a:r>
              <a:rPr kumimoji="0" lang="ar-SA" sz="2000" b="0" i="0" u="none" strike="noStrike" cap="none" normalizeH="0" baseline="0" dirty="0" err="1">
                <a:ln>
                  <a:noFill/>
                </a:ln>
                <a:solidFill>
                  <a:schemeClr val="bg1"/>
                </a:solidFill>
                <a:effectLst/>
                <a:latin typeface="Calibri" pitchFamily="34" charset="0"/>
                <a:ea typeface="Calibri" pitchFamily="34" charset="0"/>
                <a:cs typeface="Arial" pitchFamily="34" charset="0"/>
              </a:rPr>
              <a:t>اكثر</a:t>
            </a:r>
            <a:r>
              <a:rPr kumimoji="0" lang="ar-SA" sz="2000" b="0" i="0" u="none" strike="noStrike" cap="none" normalizeH="0" baseline="0" dirty="0">
                <a:ln>
                  <a:noFill/>
                </a:ln>
                <a:solidFill>
                  <a:schemeClr val="bg1"/>
                </a:solidFill>
                <a:effectLst/>
                <a:latin typeface="Calibri" pitchFamily="34" charset="0"/>
                <a:ea typeface="Calibri" pitchFamily="34" charset="0"/>
                <a:cs typeface="Arial" pitchFamily="34" charset="0"/>
              </a:rPr>
              <a:t> من تكرارها مرة واحدة</a:t>
            </a:r>
            <a:endParaRPr kumimoji="0" lang="en-US" sz="1050" b="0" i="0" u="none" strike="noStrike" cap="none" normalizeH="0" baseline="0" dirty="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000" b="1" i="0" u="none" strike="noStrike" cap="none" normalizeH="0" baseline="0" dirty="0">
                <a:ln>
                  <a:noFill/>
                </a:ln>
                <a:solidFill>
                  <a:schemeClr val="bg1"/>
                </a:solidFill>
                <a:effectLst/>
                <a:latin typeface="Calibri" pitchFamily="34" charset="0"/>
                <a:ea typeface="Calibri" pitchFamily="34" charset="0"/>
                <a:cs typeface="Arial" pitchFamily="34" charset="0"/>
              </a:rPr>
              <a:t>الحداثة:</a:t>
            </a:r>
            <a:r>
              <a:rPr kumimoji="0" lang="ar-SA" sz="2000" b="0" i="0" u="none" strike="noStrike" cap="none" normalizeH="0" baseline="0" dirty="0">
                <a:ln>
                  <a:noFill/>
                </a:ln>
                <a:solidFill>
                  <a:schemeClr val="bg1"/>
                </a:solidFill>
                <a:effectLst/>
                <a:latin typeface="Calibri" pitchFamily="34" charset="0"/>
                <a:ea typeface="Calibri" pitchFamily="34" charset="0"/>
                <a:cs typeface="Arial" pitchFamily="34" charset="0"/>
              </a:rPr>
              <a:t> </a:t>
            </a:r>
            <a:r>
              <a:rPr kumimoji="0" lang="ar-SA" sz="2000" b="0" i="0" u="none" strike="noStrike" cap="none" normalizeH="0" baseline="0" dirty="0" err="1">
                <a:ln>
                  <a:noFill/>
                </a:ln>
                <a:solidFill>
                  <a:schemeClr val="bg1"/>
                </a:solidFill>
                <a:effectLst/>
                <a:latin typeface="Calibri" pitchFamily="34" charset="0"/>
                <a:ea typeface="Calibri" pitchFamily="34" charset="0"/>
                <a:cs typeface="Arial" pitchFamily="34" charset="0"/>
              </a:rPr>
              <a:t>ان</a:t>
            </a:r>
            <a:r>
              <a:rPr kumimoji="0" lang="ar-SA" sz="2000" b="0" i="0" u="none" strike="noStrike" cap="none" normalizeH="0" baseline="0" dirty="0">
                <a:ln>
                  <a:noFill/>
                </a:ln>
                <a:solidFill>
                  <a:schemeClr val="bg1"/>
                </a:solidFill>
                <a:effectLst/>
                <a:latin typeface="Calibri" pitchFamily="34" charset="0"/>
                <a:ea typeface="Calibri" pitchFamily="34" charset="0"/>
                <a:cs typeface="Arial" pitchFamily="34" charset="0"/>
              </a:rPr>
              <a:t> الخبرات </a:t>
            </a:r>
            <a:r>
              <a:rPr kumimoji="0" lang="ar-SA" sz="2000" b="0" i="0" u="none" strike="noStrike" cap="none" normalizeH="0" baseline="0" dirty="0" err="1">
                <a:ln>
                  <a:noFill/>
                </a:ln>
                <a:solidFill>
                  <a:schemeClr val="bg1"/>
                </a:solidFill>
                <a:effectLst/>
                <a:latin typeface="Calibri" pitchFamily="34" charset="0"/>
                <a:ea typeface="Calibri" pitchFamily="34" charset="0"/>
                <a:cs typeface="Arial" pitchFamily="34" charset="0"/>
              </a:rPr>
              <a:t>اواالشخاصاو</a:t>
            </a:r>
            <a:r>
              <a:rPr kumimoji="0" lang="ar-SA" sz="2000" b="0" i="0" u="none" strike="noStrike" cap="none" normalizeH="0" baseline="0" dirty="0">
                <a:ln>
                  <a:noFill/>
                </a:ln>
                <a:solidFill>
                  <a:schemeClr val="bg1"/>
                </a:solidFill>
                <a:effectLst/>
                <a:latin typeface="Calibri" pitchFamily="34" charset="0"/>
                <a:ea typeface="Calibri" pitchFamily="34" charset="0"/>
                <a:cs typeface="Arial" pitchFamily="34" charset="0"/>
              </a:rPr>
              <a:t> المواقف التي يمر </a:t>
            </a:r>
            <a:r>
              <a:rPr kumimoji="0" lang="ar-SA" sz="2000" b="0" i="0" u="none" strike="noStrike" cap="none" normalizeH="0" baseline="0" dirty="0" err="1">
                <a:ln>
                  <a:noFill/>
                </a:ln>
                <a:solidFill>
                  <a:schemeClr val="bg1"/>
                </a:solidFill>
                <a:effectLst/>
                <a:latin typeface="Calibri" pitchFamily="34" charset="0"/>
                <a:ea typeface="Calibri" pitchFamily="34" charset="0"/>
                <a:cs typeface="Arial" pitchFamily="34" charset="0"/>
              </a:rPr>
              <a:t>بها</a:t>
            </a:r>
            <a:r>
              <a:rPr kumimoji="0" lang="ar-SA" sz="2000" b="0" i="0" u="none" strike="noStrike" cap="none" normalizeH="0" baseline="0" dirty="0">
                <a:ln>
                  <a:noFill/>
                </a:ln>
                <a:solidFill>
                  <a:schemeClr val="bg1"/>
                </a:solidFill>
                <a:effectLst/>
                <a:latin typeface="Calibri" pitchFamily="34" charset="0"/>
                <a:ea typeface="Calibri" pitchFamily="34" charset="0"/>
                <a:cs typeface="Arial" pitchFamily="34" charset="0"/>
              </a:rPr>
              <a:t> الفرد حديثا قد يكون تذكرها </a:t>
            </a:r>
            <a:r>
              <a:rPr kumimoji="0" lang="ar-SA" sz="2000" b="0" i="0" u="none" strike="noStrike" cap="none" normalizeH="0" baseline="0" dirty="0" err="1">
                <a:ln>
                  <a:noFill/>
                </a:ln>
                <a:solidFill>
                  <a:schemeClr val="bg1"/>
                </a:solidFill>
                <a:effectLst/>
                <a:latin typeface="Calibri" pitchFamily="34" charset="0"/>
                <a:ea typeface="Calibri" pitchFamily="34" charset="0"/>
                <a:cs typeface="Arial" pitchFamily="34" charset="0"/>
              </a:rPr>
              <a:t>اسهل</a:t>
            </a:r>
            <a:r>
              <a:rPr kumimoji="0" lang="ar-SA" sz="2000" b="0" i="0" u="none" strike="noStrike" cap="none" normalizeH="0" baseline="0" dirty="0">
                <a:ln>
                  <a:noFill/>
                </a:ln>
                <a:solidFill>
                  <a:schemeClr val="bg1"/>
                </a:solidFill>
                <a:effectLst/>
                <a:latin typeface="Calibri" pitchFamily="34" charset="0"/>
                <a:ea typeface="Calibri" pitchFamily="34" charset="0"/>
                <a:cs typeface="Arial" pitchFamily="34" charset="0"/>
              </a:rPr>
              <a:t> من تذكر مثيلاتها التي مر </a:t>
            </a:r>
            <a:r>
              <a:rPr kumimoji="0" lang="ar-SA" sz="2000" b="0" i="0" u="none" strike="noStrike" cap="none" normalizeH="0" baseline="0" dirty="0" err="1">
                <a:ln>
                  <a:noFill/>
                </a:ln>
                <a:solidFill>
                  <a:schemeClr val="bg1"/>
                </a:solidFill>
                <a:effectLst/>
                <a:latin typeface="Calibri" pitchFamily="34" charset="0"/>
                <a:ea typeface="Calibri" pitchFamily="34" charset="0"/>
                <a:cs typeface="Arial" pitchFamily="34" charset="0"/>
              </a:rPr>
              <a:t>بها</a:t>
            </a:r>
            <a:r>
              <a:rPr kumimoji="0" lang="ar-SA" sz="2000" b="0" i="0" u="none" strike="noStrike" cap="none" normalizeH="0" baseline="0" dirty="0">
                <a:ln>
                  <a:noFill/>
                </a:ln>
                <a:solidFill>
                  <a:schemeClr val="bg1"/>
                </a:solidFill>
                <a:effectLst/>
                <a:latin typeface="Calibri" pitchFamily="34" charset="0"/>
                <a:ea typeface="Calibri" pitchFamily="34" charset="0"/>
                <a:cs typeface="Arial" pitchFamily="34" charset="0"/>
              </a:rPr>
              <a:t> في الماضي</a:t>
            </a:r>
            <a:r>
              <a:rPr kumimoji="0" lang="ar-IQ" sz="2000" b="0" i="0" u="none" strike="noStrike" cap="none" normalizeH="0" baseline="0" dirty="0">
                <a:ln>
                  <a:noFill/>
                </a:ln>
                <a:solidFill>
                  <a:schemeClr val="bg1"/>
                </a:solidFill>
                <a:effectLst/>
                <a:latin typeface="Calibri" pitchFamily="34" charset="0"/>
                <a:ea typeface="Calibri" pitchFamily="34" charset="0"/>
                <a:cs typeface="Arial" pitchFamily="34" charset="0"/>
              </a:rPr>
              <a:t>.</a:t>
            </a:r>
            <a:endParaRPr kumimoji="0" lang="en-US" sz="1050" b="0" i="0" u="none" strike="noStrike" cap="none" normalizeH="0" baseline="0" dirty="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000" b="1" i="0" u="none" strike="noStrike" cap="none" normalizeH="0" baseline="0" dirty="0">
                <a:ln>
                  <a:noFill/>
                </a:ln>
                <a:solidFill>
                  <a:schemeClr val="bg1"/>
                </a:solidFill>
                <a:effectLst/>
                <a:latin typeface="Calibri" pitchFamily="34" charset="0"/>
                <a:ea typeface="Calibri" pitchFamily="34" charset="0"/>
                <a:cs typeface="Arial" pitchFamily="34" charset="0"/>
              </a:rPr>
              <a:t>الشدة:</a:t>
            </a:r>
            <a:r>
              <a:rPr kumimoji="0" lang="ar-SA" sz="2000" b="0" i="0" u="none" strike="noStrike" cap="none" normalizeH="0" baseline="0" dirty="0" err="1">
                <a:ln>
                  <a:noFill/>
                </a:ln>
                <a:solidFill>
                  <a:schemeClr val="bg1"/>
                </a:solidFill>
                <a:effectLst/>
                <a:latin typeface="Calibri" pitchFamily="34" charset="0"/>
                <a:ea typeface="Calibri" pitchFamily="34" charset="0"/>
                <a:cs typeface="Arial" pitchFamily="34" charset="0"/>
              </a:rPr>
              <a:t>الاحداث</a:t>
            </a:r>
            <a:r>
              <a:rPr kumimoji="0" lang="ar-SA" sz="2000" b="0" i="0" u="none" strike="noStrike" cap="none" normalizeH="0" baseline="0" dirty="0">
                <a:ln>
                  <a:noFill/>
                </a:ln>
                <a:solidFill>
                  <a:schemeClr val="bg1"/>
                </a:solidFill>
                <a:effectLst/>
                <a:latin typeface="Calibri" pitchFamily="34" charset="0"/>
                <a:ea typeface="Calibri" pitchFamily="34" charset="0"/>
                <a:cs typeface="Arial" pitchFamily="34" charset="0"/>
              </a:rPr>
              <a:t> العنيفة </a:t>
            </a:r>
            <a:r>
              <a:rPr kumimoji="0" lang="ar-SA" sz="2000" b="0" i="0" u="none" strike="noStrike" cap="none" normalizeH="0" baseline="0" dirty="0" err="1">
                <a:ln>
                  <a:noFill/>
                </a:ln>
                <a:solidFill>
                  <a:schemeClr val="bg1"/>
                </a:solidFill>
                <a:effectLst/>
                <a:latin typeface="Calibri" pitchFamily="34" charset="0"/>
                <a:ea typeface="Calibri" pitchFamily="34" charset="0"/>
                <a:cs typeface="Arial" pitchFamily="34" charset="0"/>
              </a:rPr>
              <a:t>او</a:t>
            </a:r>
            <a:r>
              <a:rPr kumimoji="0" lang="ar-SA" sz="2000" b="0" i="0" u="none" strike="noStrike" cap="none" normalizeH="0" baseline="0" dirty="0">
                <a:ln>
                  <a:noFill/>
                </a:ln>
                <a:solidFill>
                  <a:schemeClr val="bg1"/>
                </a:solidFill>
                <a:effectLst/>
                <a:latin typeface="Calibri" pitchFamily="34" charset="0"/>
                <a:ea typeface="Calibri" pitchFamily="34" charset="0"/>
                <a:cs typeface="Arial" pitchFamily="34" charset="0"/>
              </a:rPr>
              <a:t> المواقف المتطرفة يتذكرها الفرد </a:t>
            </a:r>
            <a:r>
              <a:rPr kumimoji="0" lang="ar-SA" sz="2000" b="0" i="0" u="none" strike="noStrike" cap="none" normalizeH="0" baseline="0" dirty="0" err="1">
                <a:ln>
                  <a:noFill/>
                </a:ln>
                <a:solidFill>
                  <a:schemeClr val="bg1"/>
                </a:solidFill>
                <a:effectLst/>
                <a:latin typeface="Calibri" pitchFamily="34" charset="0"/>
                <a:ea typeface="Calibri" pitchFamily="34" charset="0"/>
                <a:cs typeface="Arial" pitchFamily="34" charset="0"/>
              </a:rPr>
              <a:t>اكثر</a:t>
            </a:r>
            <a:r>
              <a:rPr kumimoji="0" lang="ar-SA" sz="2000" b="0" i="0" u="none" strike="noStrike" cap="none" normalizeH="0" baseline="0" dirty="0">
                <a:ln>
                  <a:noFill/>
                </a:ln>
                <a:solidFill>
                  <a:schemeClr val="bg1"/>
                </a:solidFill>
                <a:effectLst/>
                <a:latin typeface="Calibri" pitchFamily="34" charset="0"/>
                <a:ea typeface="Calibri" pitchFamily="34" charset="0"/>
                <a:cs typeface="Arial" pitchFamily="34" charset="0"/>
              </a:rPr>
              <a:t> من غيرها </a:t>
            </a:r>
            <a:r>
              <a:rPr kumimoji="0" lang="ar-SA" sz="2000" b="0" i="0" u="none" strike="noStrike" cap="none" normalizeH="0" baseline="0" dirty="0" err="1">
                <a:ln>
                  <a:noFill/>
                </a:ln>
                <a:solidFill>
                  <a:schemeClr val="bg1"/>
                </a:solidFill>
                <a:effectLst/>
                <a:latin typeface="Calibri" pitchFamily="34" charset="0"/>
                <a:ea typeface="Calibri" pitchFamily="34" charset="0"/>
                <a:cs typeface="Arial" pitchFamily="34" charset="0"/>
              </a:rPr>
              <a:t>لانها</a:t>
            </a:r>
            <a:r>
              <a:rPr kumimoji="0" lang="ar-SA" sz="2000" b="0" i="0" u="none" strike="noStrike" cap="none" normalizeH="0" baseline="0" dirty="0">
                <a:ln>
                  <a:noFill/>
                </a:ln>
                <a:solidFill>
                  <a:schemeClr val="bg1"/>
                </a:solidFill>
                <a:effectLst/>
                <a:latin typeface="Calibri" pitchFamily="34" charset="0"/>
                <a:ea typeface="Calibri" pitchFamily="34" charset="0"/>
                <a:cs typeface="Arial" pitchFamily="34" charset="0"/>
              </a:rPr>
              <a:t> تترك آثاراً نفسية تتلاحم مع غيرها</a:t>
            </a:r>
            <a:endParaRPr kumimoji="0" lang="en-US" sz="1050" b="0" i="0" u="none" strike="noStrike" cap="none" normalizeH="0" baseline="0" dirty="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000" b="1" i="0" u="none" strike="noStrike" cap="none" normalizeH="0" baseline="0" dirty="0">
                <a:ln>
                  <a:noFill/>
                </a:ln>
                <a:solidFill>
                  <a:schemeClr val="bg1"/>
                </a:solidFill>
                <a:effectLst/>
                <a:latin typeface="Calibri" pitchFamily="34" charset="0"/>
                <a:ea typeface="Calibri" pitchFamily="34" charset="0"/>
                <a:cs typeface="Arial" pitchFamily="34" charset="0"/>
              </a:rPr>
              <a:t>الخبرات </a:t>
            </a:r>
            <a:r>
              <a:rPr kumimoji="0" lang="ar-SA" sz="2000" b="1" i="0" u="none" strike="noStrike" cap="none" normalizeH="0" baseline="0" dirty="0" err="1">
                <a:ln>
                  <a:noFill/>
                </a:ln>
                <a:solidFill>
                  <a:schemeClr val="bg1"/>
                </a:solidFill>
                <a:effectLst/>
                <a:latin typeface="Calibri" pitchFamily="34" charset="0"/>
                <a:ea typeface="Calibri" pitchFamily="34" charset="0"/>
                <a:cs typeface="Arial" pitchFamily="34" charset="0"/>
              </a:rPr>
              <a:t>الاولى</a:t>
            </a:r>
            <a:r>
              <a:rPr kumimoji="0" lang="ar-SA" sz="2000" b="1" i="0" u="none" strike="noStrike" cap="none" normalizeH="0" baseline="0" dirty="0">
                <a:ln>
                  <a:noFill/>
                </a:ln>
                <a:solidFill>
                  <a:schemeClr val="bg1"/>
                </a:solidFill>
                <a:effectLst/>
                <a:latin typeface="Calibri" pitchFamily="34" charset="0"/>
                <a:ea typeface="Calibri" pitchFamily="34" charset="0"/>
                <a:cs typeface="Arial" pitchFamily="34" charset="0"/>
              </a:rPr>
              <a:t>:</a:t>
            </a:r>
            <a:r>
              <a:rPr kumimoji="0" lang="ar-SA" sz="2000" b="0" i="0" u="none" strike="noStrike" cap="none" normalizeH="0" baseline="0" dirty="0">
                <a:ln>
                  <a:noFill/>
                </a:ln>
                <a:solidFill>
                  <a:schemeClr val="bg1"/>
                </a:solidFill>
                <a:effectLst/>
                <a:latin typeface="Calibri" pitchFamily="34" charset="0"/>
                <a:ea typeface="Calibri" pitchFamily="34" charset="0"/>
                <a:cs typeface="Arial" pitchFamily="34" charset="0"/>
              </a:rPr>
              <a:t> تعد الخبرات </a:t>
            </a:r>
            <a:r>
              <a:rPr kumimoji="0" lang="ar-SA" sz="2000" b="0" i="0" u="none" strike="noStrike" cap="none" normalizeH="0" baseline="0" dirty="0" err="1">
                <a:ln>
                  <a:noFill/>
                </a:ln>
                <a:solidFill>
                  <a:schemeClr val="bg1"/>
                </a:solidFill>
                <a:effectLst/>
                <a:latin typeface="Calibri" pitchFamily="34" charset="0"/>
                <a:ea typeface="Calibri" pitchFamily="34" charset="0"/>
                <a:cs typeface="Arial" pitchFamily="34" charset="0"/>
              </a:rPr>
              <a:t>الاولى</a:t>
            </a:r>
            <a:r>
              <a:rPr kumimoji="0" lang="ar-SA" sz="2000" b="0" i="0" u="none" strike="noStrike" cap="none" normalizeH="0" baseline="0" dirty="0">
                <a:ln>
                  <a:noFill/>
                </a:ln>
                <a:solidFill>
                  <a:schemeClr val="bg1"/>
                </a:solidFill>
                <a:effectLst/>
                <a:latin typeface="Calibri" pitchFamily="34" charset="0"/>
                <a:ea typeface="Calibri" pitchFamily="34" charset="0"/>
                <a:cs typeface="Arial" pitchFamily="34" charset="0"/>
              </a:rPr>
              <a:t> كساعة اللقاء </a:t>
            </a:r>
            <a:r>
              <a:rPr kumimoji="0" lang="ar-SA" sz="2000" b="0" i="0" u="none" strike="noStrike" cap="none" normalizeH="0" baseline="0" dirty="0" err="1">
                <a:ln>
                  <a:noFill/>
                </a:ln>
                <a:solidFill>
                  <a:schemeClr val="bg1"/>
                </a:solidFill>
                <a:effectLst/>
                <a:latin typeface="Calibri" pitchFamily="34" charset="0"/>
                <a:ea typeface="Calibri" pitchFamily="34" charset="0"/>
                <a:cs typeface="Arial" pitchFamily="34" charset="0"/>
              </a:rPr>
              <a:t>الاول</a:t>
            </a:r>
            <a:r>
              <a:rPr kumimoji="0" lang="ar-SA" sz="2000" b="0" i="0" u="none" strike="noStrike" cap="none" normalizeH="0" baseline="0" dirty="0">
                <a:ln>
                  <a:noFill/>
                </a:ln>
                <a:solidFill>
                  <a:schemeClr val="bg1"/>
                </a:solidFill>
                <a:effectLst/>
                <a:latin typeface="Calibri" pitchFamily="34" charset="0"/>
                <a:ea typeface="Calibri" pitchFamily="34" charset="0"/>
                <a:cs typeface="Arial" pitchFamily="34" charset="0"/>
              </a:rPr>
              <a:t> بين صديقين واليوم </a:t>
            </a:r>
            <a:r>
              <a:rPr kumimoji="0" lang="ar-SA" sz="2000" b="0" i="0" u="none" strike="noStrike" cap="none" normalizeH="0" baseline="0" dirty="0" err="1">
                <a:ln>
                  <a:noFill/>
                </a:ln>
                <a:solidFill>
                  <a:schemeClr val="bg1"/>
                </a:solidFill>
                <a:effectLst/>
                <a:latin typeface="Calibri" pitchFamily="34" charset="0"/>
                <a:ea typeface="Calibri" pitchFamily="34" charset="0"/>
                <a:cs typeface="Arial" pitchFamily="34" charset="0"/>
              </a:rPr>
              <a:t>الاول</a:t>
            </a:r>
            <a:r>
              <a:rPr kumimoji="0" lang="ar-SA" sz="2000" b="0" i="0" u="none" strike="noStrike" cap="none" normalizeH="0" baseline="0" dirty="0">
                <a:ln>
                  <a:noFill/>
                </a:ln>
                <a:solidFill>
                  <a:schemeClr val="bg1"/>
                </a:solidFill>
                <a:effectLst/>
                <a:latin typeface="Calibri" pitchFamily="34" charset="0"/>
                <a:ea typeface="Calibri" pitchFamily="34" charset="0"/>
                <a:cs typeface="Arial" pitchFamily="34" charset="0"/>
              </a:rPr>
              <a:t> الذي يدخل فيه الطالب </a:t>
            </a:r>
            <a:r>
              <a:rPr kumimoji="0" lang="ar-SA" sz="2000" b="0" i="0" u="none" strike="noStrike" cap="none" normalizeH="0" baseline="0" dirty="0" err="1">
                <a:ln>
                  <a:noFill/>
                </a:ln>
                <a:solidFill>
                  <a:schemeClr val="bg1"/>
                </a:solidFill>
                <a:effectLst/>
                <a:latin typeface="Calibri" pitchFamily="34" charset="0"/>
                <a:ea typeface="Calibri" pitchFamily="34" charset="0"/>
                <a:cs typeface="Arial" pitchFamily="34" charset="0"/>
              </a:rPr>
              <a:t>الى</a:t>
            </a:r>
            <a:r>
              <a:rPr kumimoji="0" lang="ar-SA" sz="2000" b="0" i="0" u="none" strike="noStrike" cap="none" normalizeH="0" baseline="0" dirty="0">
                <a:ln>
                  <a:noFill/>
                </a:ln>
                <a:solidFill>
                  <a:schemeClr val="bg1"/>
                </a:solidFill>
                <a:effectLst/>
                <a:latin typeface="Calibri" pitchFamily="34" charset="0"/>
                <a:ea typeface="Calibri" pitchFamily="34" charset="0"/>
                <a:cs typeface="Arial" pitchFamily="34" charset="0"/>
              </a:rPr>
              <a:t> الجامعة يتذكره </a:t>
            </a:r>
            <a:r>
              <a:rPr kumimoji="0" lang="ar-SA" sz="2000" b="0" i="0" u="none" strike="noStrike" cap="none" normalizeH="0" baseline="0" dirty="0" err="1">
                <a:ln>
                  <a:noFill/>
                </a:ln>
                <a:solidFill>
                  <a:schemeClr val="bg1"/>
                </a:solidFill>
                <a:effectLst/>
                <a:latin typeface="Calibri" pitchFamily="34" charset="0"/>
                <a:ea typeface="Calibri" pitchFamily="34" charset="0"/>
                <a:cs typeface="Arial" pitchFamily="34" charset="0"/>
              </a:rPr>
              <a:t>اكثر</a:t>
            </a:r>
            <a:r>
              <a:rPr kumimoji="0" lang="ar-SA" sz="2000" b="0" i="0" u="none" strike="noStrike" cap="none" normalizeH="0" baseline="0" dirty="0">
                <a:ln>
                  <a:noFill/>
                </a:ln>
                <a:solidFill>
                  <a:schemeClr val="bg1"/>
                </a:solidFill>
                <a:effectLst/>
                <a:latin typeface="Calibri" pitchFamily="34" charset="0"/>
                <a:ea typeface="Calibri" pitchFamily="34" charset="0"/>
                <a:cs typeface="Arial" pitchFamily="34" charset="0"/>
              </a:rPr>
              <a:t> من سائر </a:t>
            </a:r>
            <a:r>
              <a:rPr kumimoji="0" lang="ar-SA" sz="2000" b="0" i="0" u="none" strike="noStrike" cap="none" normalizeH="0" baseline="0" dirty="0" err="1">
                <a:ln>
                  <a:noFill/>
                </a:ln>
                <a:solidFill>
                  <a:schemeClr val="bg1"/>
                </a:solidFill>
                <a:effectLst/>
                <a:latin typeface="Calibri" pitchFamily="34" charset="0"/>
                <a:ea typeface="Calibri" pitchFamily="34" charset="0"/>
                <a:cs typeface="Arial" pitchFamily="34" charset="0"/>
              </a:rPr>
              <a:t>الايام</a:t>
            </a:r>
            <a:r>
              <a:rPr kumimoji="0" lang="en-US" sz="2000" b="0" i="0" u="none" strike="noStrike" cap="none" normalizeH="0" baseline="0" dirty="0">
                <a:ln>
                  <a:noFill/>
                </a:ln>
                <a:solidFill>
                  <a:schemeClr val="bg1"/>
                </a:solidFill>
                <a:effectLst/>
                <a:latin typeface="Calibri" pitchFamily="34" charset="0"/>
                <a:ea typeface="Calibri" pitchFamily="34" charset="0"/>
                <a:cs typeface="Arial" pitchFamily="34" charset="0"/>
              </a:rPr>
              <a:t>.</a:t>
            </a:r>
            <a:endParaRPr kumimoji="0" lang="en-US" sz="2400" b="0" i="0" u="none" strike="noStrike" cap="none" normalizeH="0" baseline="0" dirty="0">
              <a:ln>
                <a:noFill/>
              </a:ln>
              <a:solidFill>
                <a:schemeClr val="bg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0" y="0"/>
            <a:ext cx="9144000" cy="6001643"/>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400" b="1" i="0" u="sng" strike="noStrike" cap="none" normalizeH="0" baseline="0" dirty="0">
                <a:ln>
                  <a:noFill/>
                </a:ln>
                <a:solidFill>
                  <a:srgbClr val="FF0000"/>
                </a:solidFill>
                <a:effectLst/>
                <a:latin typeface="Calibri" pitchFamily="34" charset="0"/>
                <a:ea typeface="Calibri" pitchFamily="34" charset="0"/>
                <a:cs typeface="Arial" pitchFamily="34" charset="0"/>
              </a:rPr>
              <a:t>العمليات العقلية خلال الذاكرة : </a:t>
            </a:r>
            <a:endParaRPr kumimoji="0" lang="en-US" sz="11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أن العمليات العقلية للفعل الحركي هي عمليات التنظيم </a:t>
            </a:r>
            <a:r>
              <a:rPr kumimoji="0" lang="ar-SA" sz="2400" b="0" i="0" u="none" strike="noStrike" cap="none" normalizeH="0" baseline="0" dirty="0" err="1">
                <a:ln>
                  <a:noFill/>
                </a:ln>
                <a:solidFill>
                  <a:schemeClr val="tx1"/>
                </a:solidFill>
                <a:effectLst/>
                <a:latin typeface="Calibri" pitchFamily="34" charset="0"/>
                <a:ea typeface="Calibri" pitchFamily="34" charset="0"/>
                <a:cs typeface="Arial" pitchFamily="34" charset="0"/>
              </a:rPr>
              <a:t>والتهيءللاستجابات</a:t>
            </a: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 الحركية أو رسم البرامج في العقل والجهاز العصبي للفرد الرياضي لكي يعكس المؤثرات المحيطة </a:t>
            </a:r>
            <a:r>
              <a:rPr kumimoji="0" lang="ar-SA" sz="2400" b="0" i="0" u="none" strike="noStrike" cap="none" normalizeH="0" baseline="0" dirty="0" err="1">
                <a:ln>
                  <a:noFill/>
                </a:ln>
                <a:solidFill>
                  <a:schemeClr val="tx1"/>
                </a:solidFill>
                <a:effectLst/>
                <a:latin typeface="Calibri" pitchFamily="34" charset="0"/>
                <a:ea typeface="Calibri" pitchFamily="34" charset="0"/>
                <a:cs typeface="Arial" pitchFamily="34" charset="0"/>
              </a:rPr>
              <a:t>به</a:t>
            </a: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 والاستجابة لها بغرض تحقيق هدف الحركة من خلال الواجبات التي تؤديها المجاميع العضلية التي تستلم الرسائل والشفرات القادمة من الدماغ عن طريق </a:t>
            </a:r>
            <a:r>
              <a:rPr kumimoji="0" lang="ar-SA" sz="24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الالياف</a:t>
            </a: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 والحزم العصبية</a:t>
            </a:r>
            <a:r>
              <a:rPr kumimoji="0" lang="en-US" sz="2400" b="0" i="0" u="none" strike="noStrike" cap="none" normalizeH="0" baseline="0" dirty="0">
                <a:ln>
                  <a:noFill/>
                </a:ln>
                <a:solidFill>
                  <a:schemeClr val="tx1"/>
                </a:solidFill>
                <a:effectLst/>
                <a:latin typeface="Calibri" pitchFamily="34" charset="0"/>
                <a:ea typeface="Calibri" pitchFamily="34" charset="0"/>
                <a:cs typeface="Arial" pitchFamily="34" charset="0"/>
              </a:rPr>
              <a:t> .</a:t>
            </a:r>
            <a:endParaRPr kumimoji="0" lang="en-US" sz="11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وتعد العمليات العقلية عبارة عن عمليات فسيولوجية عقليه تحدث في داخل الدماغ وتتفاعل مع المحيط وتحول المعلومات من شكل إلى شكل أخر وهي غير مرئية إذ أنها تلعب دور مهم في حياة </a:t>
            </a:r>
            <a:r>
              <a:rPr kumimoji="0" lang="ar-SA" sz="24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الانسان</a:t>
            </a: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 حيث تسهم في عملية التعلم إذ </a:t>
            </a:r>
            <a:r>
              <a:rPr kumimoji="0" lang="ar-SA" sz="24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a:t>
            </a: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 يمكن أن نقوم بأي نشاط حركي أو معرفي </a:t>
            </a:r>
            <a:r>
              <a:rPr kumimoji="0" lang="ar-SA" sz="24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الا</a:t>
            </a: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 عن طريق العمليات العقلية إذ أن الإنسان يبني معارفه ونشاطه وعلومه وتفكيره من خلال هذه العمليات</a:t>
            </a:r>
            <a:r>
              <a:rPr kumimoji="0" lang="en-US" sz="2400" b="0" i="0" u="none" strike="noStrike" cap="none" normalizeH="0" baseline="0" dirty="0">
                <a:ln>
                  <a:noFill/>
                </a:ln>
                <a:solidFill>
                  <a:schemeClr val="tx1"/>
                </a:solidFill>
                <a:effectLst/>
                <a:latin typeface="Calibri" pitchFamily="34" charset="0"/>
                <a:ea typeface="Calibri" pitchFamily="34" charset="0"/>
                <a:cs typeface="Arial" pitchFamily="34" charset="0"/>
              </a:rPr>
              <a:t> . </a:t>
            </a: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وتسمى هذه العمليات في بعض </a:t>
            </a:r>
            <a:r>
              <a:rPr kumimoji="0" lang="ar-SA" sz="24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الاحيان</a:t>
            </a: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 ببرمجة المعلومات أي هي </a:t>
            </a:r>
            <a:r>
              <a:rPr kumimoji="0" lang="ar-SA" sz="2400" b="0" i="0" u="none" strike="noStrike" cap="none" normalizeH="0" baseline="0" dirty="0" err="1">
                <a:ln>
                  <a:noFill/>
                </a:ln>
                <a:solidFill>
                  <a:schemeClr val="tx1"/>
                </a:solidFill>
                <a:effectLst/>
                <a:latin typeface="Calibri" pitchFamily="34" charset="0"/>
                <a:ea typeface="Calibri" pitchFamily="34" charset="0"/>
                <a:cs typeface="Arial" pitchFamily="34" charset="0"/>
              </a:rPr>
              <a:t>إلاحداث</a:t>
            </a: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 التي تدور في الدماغ منذ لحظة دخول المثير إلى لحظة اتخاذ القرار بالإجابة على ذلك المثير . وهناك مراحل تمر </a:t>
            </a:r>
            <a:r>
              <a:rPr kumimoji="0" lang="ar-SA" sz="2400" b="0" i="0" u="none" strike="noStrike" cap="none" normalizeH="0" baseline="0" dirty="0" err="1">
                <a:ln>
                  <a:noFill/>
                </a:ln>
                <a:solidFill>
                  <a:schemeClr val="tx1"/>
                </a:solidFill>
                <a:effectLst/>
                <a:latin typeface="Calibri" pitchFamily="34" charset="0"/>
                <a:ea typeface="Calibri" pitchFamily="34" charset="0"/>
                <a:cs typeface="Arial" pitchFamily="34" charset="0"/>
              </a:rPr>
              <a:t>بها</a:t>
            </a: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 هذه المعلومات ابتداء من دخولها إلى الجهاز العصبي المركزي ثم تحديدها ومن ثم البحث في الذاكرة عن معلومات لها علاقة </a:t>
            </a:r>
            <a:r>
              <a:rPr kumimoji="0" lang="ar-SA" sz="2400" b="0" i="0" u="none" strike="noStrike" cap="none" normalizeH="0" baseline="0" dirty="0" err="1">
                <a:ln>
                  <a:noFill/>
                </a:ln>
                <a:solidFill>
                  <a:schemeClr val="tx1"/>
                </a:solidFill>
                <a:effectLst/>
                <a:latin typeface="Calibri" pitchFamily="34" charset="0"/>
                <a:ea typeface="Calibri" pitchFamily="34" charset="0"/>
                <a:cs typeface="Arial" pitchFamily="34" charset="0"/>
              </a:rPr>
              <a:t>بها</a:t>
            </a: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 ومن ثم التفاعل بين ما موجود في الذاكرة وبين المثير الجديد ، ونتيجة هذا التفاعل يتم اتخاذ القرار ويتم تنفيذ هذا القرار عن طريق أشارات حسية من الجهاز العصبي المركزي إلى الجهاز العصبي المحيطي ومن ثم إلى العضلات المطلوب عملها</a:t>
            </a:r>
            <a:r>
              <a:rPr kumimoji="0" lang="en-US" sz="2400" b="0" i="0" u="none" strike="noStrike" cap="none" normalizeH="0" baseline="0" dirty="0">
                <a:ln>
                  <a:noFill/>
                </a:ln>
                <a:solidFill>
                  <a:schemeClr val="tx1"/>
                </a:solidFill>
                <a:effectLst/>
                <a:latin typeface="Calibri" pitchFamily="34" charset="0"/>
                <a:ea typeface="Calibri" pitchFamily="34" charset="0"/>
                <a:cs typeface="Arial" pitchFamily="34" charset="0"/>
              </a:rPr>
              <a:t> .</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0" y="0"/>
            <a:ext cx="9144000" cy="3785652"/>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2400" b="1" i="0" u="sng" strike="noStrike" cap="none" normalizeH="0" baseline="0" dirty="0">
                <a:ln>
                  <a:noFill/>
                </a:ln>
                <a:solidFill>
                  <a:srgbClr val="FF0000"/>
                </a:solidFill>
                <a:effectLst/>
                <a:latin typeface="Calibri" pitchFamily="34" charset="0"/>
                <a:ea typeface="Calibri" pitchFamily="34" charset="0"/>
                <a:cs typeface="Arial" pitchFamily="34" charset="0"/>
              </a:rPr>
              <a:t>العوامل المؤثرة في الذاكرة :</a:t>
            </a:r>
            <a:endParaRPr kumimoji="0" lang="en-US" sz="11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err="1">
                <a:ln>
                  <a:noFill/>
                </a:ln>
                <a:solidFill>
                  <a:schemeClr val="bg1"/>
                </a:solidFill>
                <a:effectLst/>
                <a:latin typeface="Calibri" pitchFamily="34" charset="0"/>
                <a:ea typeface="Calibri" pitchFamily="34" charset="0"/>
                <a:cs typeface="Arial" pitchFamily="34" charset="0"/>
              </a:rPr>
              <a:t>اهم</a:t>
            </a:r>
            <a:r>
              <a:rPr kumimoji="0" lang="ar-IQ" sz="2400" b="0" i="0" u="none" strike="noStrike" cap="none" normalizeH="0" baseline="0" dirty="0">
                <a:ln>
                  <a:noFill/>
                </a:ln>
                <a:solidFill>
                  <a:schemeClr val="bg1"/>
                </a:solidFill>
                <a:effectLst/>
                <a:latin typeface="Calibri" pitchFamily="34" charset="0"/>
                <a:ea typeface="Calibri" pitchFamily="34" charset="0"/>
                <a:cs typeface="Arial" pitchFamily="34" charset="0"/>
              </a:rPr>
              <a:t> العوامل المؤثرة في الذاكرة  هي:</a:t>
            </a:r>
            <a:endParaRPr kumimoji="0" lang="en-US" sz="1100" b="0" i="0" u="none" strike="noStrike" cap="none" normalizeH="0" baseline="0" dirty="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a:ln>
                  <a:noFill/>
                </a:ln>
                <a:solidFill>
                  <a:schemeClr val="bg1"/>
                </a:solidFill>
                <a:effectLst/>
                <a:latin typeface="Calibri" pitchFamily="34" charset="0"/>
                <a:ea typeface="Calibri" pitchFamily="34" charset="0"/>
                <a:cs typeface="Arial" pitchFamily="34" charset="0"/>
              </a:rPr>
              <a:t>1- مدى الذاكرة :</a:t>
            </a:r>
            <a:endParaRPr kumimoji="0" lang="en-US" sz="1100" b="0" i="0" u="none" strike="noStrike" cap="none" normalizeH="0" baseline="0" dirty="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a:ln>
                  <a:noFill/>
                </a:ln>
                <a:solidFill>
                  <a:schemeClr val="bg1"/>
                </a:solidFill>
                <a:effectLst/>
                <a:latin typeface="Calibri" pitchFamily="34" charset="0"/>
                <a:ea typeface="Calibri" pitchFamily="34" charset="0"/>
                <a:cs typeface="Arial" pitchFamily="34" charset="0"/>
              </a:rPr>
              <a:t>يشير جلفورد1977 إلى </a:t>
            </a:r>
            <a:r>
              <a:rPr kumimoji="0" lang="ar-IQ" sz="2400" b="0" i="0" u="none" strike="noStrike" cap="none" normalizeH="0" baseline="0" dirty="0" err="1">
                <a:ln>
                  <a:noFill/>
                </a:ln>
                <a:solidFill>
                  <a:schemeClr val="bg1"/>
                </a:solidFill>
                <a:effectLst/>
                <a:latin typeface="Calibri" pitchFamily="34" charset="0"/>
                <a:ea typeface="Calibri" pitchFamily="34" charset="0"/>
                <a:cs typeface="Arial" pitchFamily="34" charset="0"/>
              </a:rPr>
              <a:t>ان</a:t>
            </a:r>
            <a:r>
              <a:rPr kumimoji="0" lang="ar-IQ" sz="2400" b="0" i="0" u="none" strike="noStrike" cap="none" normalizeH="0" baseline="0" dirty="0">
                <a:ln>
                  <a:noFill/>
                </a:ln>
                <a:solidFill>
                  <a:schemeClr val="bg1"/>
                </a:solidFill>
                <a:effectLst/>
                <a:latin typeface="Calibri" pitchFamily="34" charset="0"/>
                <a:ea typeface="Calibri" pitchFamily="34" charset="0"/>
                <a:cs typeface="Arial" pitchFamily="34" charset="0"/>
              </a:rPr>
              <a:t> مدى الذاكرة يمكن </a:t>
            </a:r>
            <a:r>
              <a:rPr kumimoji="0" lang="ar-IQ" sz="2400" b="0" i="0" u="none" strike="noStrike" cap="none" normalizeH="0" baseline="0" dirty="0" err="1">
                <a:ln>
                  <a:noFill/>
                </a:ln>
                <a:solidFill>
                  <a:schemeClr val="bg1"/>
                </a:solidFill>
                <a:effectLst/>
                <a:latin typeface="Calibri" pitchFamily="34" charset="0"/>
                <a:ea typeface="Calibri" pitchFamily="34" charset="0"/>
                <a:cs typeface="Arial" pitchFamily="34" charset="0"/>
              </a:rPr>
              <a:t>ان</a:t>
            </a:r>
            <a:r>
              <a:rPr kumimoji="0" lang="ar-IQ" sz="2400" b="0" i="0" u="none" strike="noStrike" cap="none" normalizeH="0" baseline="0" dirty="0">
                <a:ln>
                  <a:noFill/>
                </a:ln>
                <a:solidFill>
                  <a:schemeClr val="bg1"/>
                </a:solidFill>
                <a:effectLst/>
                <a:latin typeface="Calibri" pitchFamily="34" charset="0"/>
                <a:ea typeface="Calibri" pitchFamily="34" charset="0"/>
                <a:cs typeface="Arial" pitchFamily="34" charset="0"/>
              </a:rPr>
              <a:t> يحدد تحديدا واقعيا لقدرة الفرد على التعلم وانه يمكن تحديد هذا المدى بالنسبة لكل واحد منا بتكرار سلسلة من الأرقام الفردية أو الحروف أو الكلمات للتعرف عن مدى ما يستطيعه الفرد من تذكرها بعد سماعها فورا ويلاحظ انه كلما كانت قائمة الأرقام في الصف الواحد طويلة ازدادت نسبة الخطأ ويتحدد مدى الذاكرة بالنسبة للشخص العادي بحوالي سبعة أيام .ونلاحظ </a:t>
            </a:r>
            <a:r>
              <a:rPr kumimoji="0" lang="ar-IQ" sz="2400" b="0" i="0" u="none" strike="noStrike" cap="none" normalizeH="0" baseline="0" dirty="0" err="1">
                <a:ln>
                  <a:noFill/>
                </a:ln>
                <a:solidFill>
                  <a:schemeClr val="bg1"/>
                </a:solidFill>
                <a:effectLst/>
                <a:latin typeface="Calibri" pitchFamily="34" charset="0"/>
                <a:ea typeface="Calibri" pitchFamily="34" charset="0"/>
                <a:cs typeface="Arial" pitchFamily="34" charset="0"/>
              </a:rPr>
              <a:t>ان</a:t>
            </a:r>
            <a:r>
              <a:rPr kumimoji="0" lang="ar-IQ" sz="2400" b="0" i="0" u="none" strike="noStrike" cap="none" normalizeH="0" baseline="0" dirty="0">
                <a:ln>
                  <a:noFill/>
                </a:ln>
                <a:solidFill>
                  <a:schemeClr val="bg1"/>
                </a:solidFill>
                <a:effectLst/>
                <a:latin typeface="Calibri" pitchFamily="34" charset="0"/>
                <a:ea typeface="Calibri" pitchFamily="34" charset="0"/>
                <a:cs typeface="Arial" pitchFamily="34" charset="0"/>
              </a:rPr>
              <a:t> الإنسان يستطيع </a:t>
            </a:r>
            <a:r>
              <a:rPr kumimoji="0" lang="ar-IQ" sz="2400" b="0" i="0" u="none" strike="noStrike" cap="none" normalizeH="0" baseline="0" dirty="0" err="1">
                <a:ln>
                  <a:noFill/>
                </a:ln>
                <a:solidFill>
                  <a:schemeClr val="bg1"/>
                </a:solidFill>
                <a:effectLst/>
                <a:latin typeface="Calibri" pitchFamily="34" charset="0"/>
                <a:ea typeface="Calibri" pitchFamily="34" charset="0"/>
                <a:cs typeface="Arial" pitchFamily="34" charset="0"/>
              </a:rPr>
              <a:t>ان</a:t>
            </a:r>
            <a:r>
              <a:rPr kumimoji="0" lang="ar-IQ" sz="2400" b="0" i="0" u="none" strike="noStrike" cap="none" normalizeH="0" baseline="0" dirty="0">
                <a:ln>
                  <a:noFill/>
                </a:ln>
                <a:solidFill>
                  <a:schemeClr val="bg1"/>
                </a:solidFill>
                <a:effectLst/>
                <a:latin typeface="Calibri" pitchFamily="34" charset="0"/>
                <a:ea typeface="Calibri" pitchFamily="34" charset="0"/>
                <a:cs typeface="Arial" pitchFamily="34" charset="0"/>
              </a:rPr>
              <a:t> يخزن في ذاكرته سلسلة من ستة أرقام لحوالي 80% من الوقت ومن خمسة أرقام </a:t>
            </a:r>
            <a:r>
              <a:rPr kumimoji="0" lang="ar-IQ" sz="2400" b="0" i="0" u="none" strike="noStrike" cap="none" normalizeH="0" baseline="0" dirty="0" err="1">
                <a:ln>
                  <a:noFill/>
                </a:ln>
                <a:solidFill>
                  <a:schemeClr val="bg1"/>
                </a:solidFill>
                <a:effectLst/>
                <a:latin typeface="Calibri" pitchFamily="34" charset="0"/>
                <a:ea typeface="Calibri" pitchFamily="34" charset="0"/>
                <a:cs typeface="Arial" pitchFamily="34" charset="0"/>
              </a:rPr>
              <a:t>ل</a:t>
            </a:r>
            <a:r>
              <a:rPr kumimoji="0" lang="ar-IQ" sz="2400" b="0" i="0" u="none" strike="noStrike" cap="none" normalizeH="0" baseline="0" dirty="0">
                <a:ln>
                  <a:noFill/>
                </a:ln>
                <a:solidFill>
                  <a:schemeClr val="bg1"/>
                </a:solidFill>
                <a:effectLst/>
                <a:latin typeface="Calibri" pitchFamily="34" charset="0"/>
                <a:ea typeface="Calibri" pitchFamily="34" charset="0"/>
                <a:cs typeface="Arial" pitchFamily="34" charset="0"/>
              </a:rPr>
              <a:t> 90% من الوقت ومع ذلك فان مدى الذاكرة يختلف وفقا لمتغير العمر .</a:t>
            </a:r>
            <a:endParaRPr kumimoji="0" lang="ar-IQ" sz="2800" b="0" i="0" u="none" strike="noStrike" cap="none" normalizeH="0" baseline="0" dirty="0">
              <a:ln>
                <a:noFill/>
              </a:ln>
              <a:solidFill>
                <a:schemeClr val="bg1"/>
              </a:solidFill>
              <a:effectLst/>
              <a:latin typeface="Arial" pitchFamily="34" charset="0"/>
              <a:cs typeface="Arial" pitchFamily="34" charset="0"/>
            </a:endParaRPr>
          </a:p>
        </p:txBody>
      </p:sp>
      <p:sp>
        <p:nvSpPr>
          <p:cNvPr id="25602" name="Rectangle 2"/>
          <p:cNvSpPr>
            <a:spLocks noChangeArrowheads="1"/>
          </p:cNvSpPr>
          <p:nvPr/>
        </p:nvSpPr>
        <p:spPr bwMode="auto">
          <a:xfrm>
            <a:off x="0" y="4000504"/>
            <a:ext cx="9144000" cy="2677656"/>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1600" b="1"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IQ" sz="2800" b="1" i="0" u="none" strike="noStrike" cap="none" normalizeH="0" baseline="0" dirty="0">
                <a:ln>
                  <a:noFill/>
                </a:ln>
                <a:solidFill>
                  <a:schemeClr val="tx1"/>
                </a:solidFill>
                <a:effectLst/>
                <a:latin typeface="Calibri" pitchFamily="34" charset="0"/>
                <a:ea typeface="Calibri" pitchFamily="34" charset="0"/>
                <a:cs typeface="Arial" pitchFamily="34" charset="0"/>
              </a:rPr>
              <a:t>نوع مادة التذكر :</a:t>
            </a:r>
            <a:endParaRPr kumimoji="0" lang="en-US" sz="12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a:ln>
                  <a:noFill/>
                </a:ln>
                <a:solidFill>
                  <a:schemeClr val="tx1"/>
                </a:solidFill>
                <a:effectLst/>
                <a:latin typeface="Calibri" pitchFamily="34" charset="0"/>
                <a:ea typeface="Calibri" pitchFamily="34" charset="0"/>
                <a:cs typeface="Arial" pitchFamily="34" charset="0"/>
              </a:rPr>
              <a:t>وتشير </a:t>
            </a:r>
            <a:r>
              <a:rPr kumimoji="0" lang="ar-IQ" sz="2800" b="0" i="0" u="none" strike="noStrike" cap="none" normalizeH="0" baseline="0" dirty="0" err="1">
                <a:ln>
                  <a:noFill/>
                </a:ln>
                <a:solidFill>
                  <a:schemeClr val="tx1"/>
                </a:solidFill>
                <a:effectLst/>
                <a:latin typeface="Calibri" pitchFamily="34" charset="0"/>
                <a:ea typeface="Calibri" pitchFamily="34" charset="0"/>
                <a:cs typeface="Arial" pitchFamily="34" charset="0"/>
              </a:rPr>
              <a:t>جلفورد</a:t>
            </a:r>
            <a:r>
              <a:rPr kumimoji="0" lang="ar-IQ" sz="2800" b="0" i="0" u="none" strike="noStrike" cap="none" normalizeH="0" baseline="0" dirty="0">
                <a:ln>
                  <a:noFill/>
                </a:ln>
                <a:solidFill>
                  <a:schemeClr val="tx1"/>
                </a:solidFill>
                <a:effectLst/>
                <a:latin typeface="Calibri" pitchFamily="34" charset="0"/>
                <a:ea typeface="Calibri" pitchFamily="34" charset="0"/>
                <a:cs typeface="Arial" pitchFamily="34" charset="0"/>
              </a:rPr>
              <a:t> 1977 في هذا المجال إلى </a:t>
            </a:r>
            <a:r>
              <a:rPr kumimoji="0" lang="ar-IQ" sz="2800" b="0" i="0" u="none" strike="noStrike" cap="none" normalizeH="0" baseline="0" dirty="0" err="1">
                <a:ln>
                  <a:noFill/>
                </a:ln>
                <a:solidFill>
                  <a:schemeClr val="tx1"/>
                </a:solidFill>
                <a:effectLst/>
                <a:latin typeface="Calibri" pitchFamily="34" charset="0"/>
                <a:ea typeface="Calibri" pitchFamily="34" charset="0"/>
                <a:cs typeface="Arial" pitchFamily="34" charset="0"/>
              </a:rPr>
              <a:t>ان</a:t>
            </a:r>
            <a:r>
              <a:rPr kumimoji="0" lang="ar-IQ" sz="2800" b="0" i="0" u="none" strike="noStrike" cap="none" normalizeH="0" baseline="0" dirty="0">
                <a:ln>
                  <a:noFill/>
                </a:ln>
                <a:solidFill>
                  <a:schemeClr val="tx1"/>
                </a:solidFill>
                <a:effectLst/>
                <a:latin typeface="Calibri" pitchFamily="34" charset="0"/>
                <a:ea typeface="Calibri" pitchFamily="34" charset="0"/>
                <a:cs typeface="Arial" pitchFamily="34" charset="0"/>
              </a:rPr>
              <a:t> بعض المواد يصعب علينا تذكرها أكثر من غيرها فالشعر أسهل تذكرة بصفة عامة من النثر والنثر أسهل في تذكرة من قوائم الكلمات غير المترابطة وهذه الأخيرة أسهل في تذكرها من المادة عديمة المعنى ولذلك فان التعلم المنطقي والغني بالمعاني يكون أكثر فاعلية وفائدة في تذكر نواتجه .</a:t>
            </a:r>
            <a:endParaRPr kumimoji="0" lang="ar-IQ" sz="32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0" y="285728"/>
            <a:ext cx="9144000" cy="2677656"/>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2400" b="1" i="0" u="none" strike="noStrike" cap="none" normalizeH="0" baseline="0" dirty="0">
                <a:ln>
                  <a:noFill/>
                </a:ln>
                <a:solidFill>
                  <a:srgbClr val="7030A0"/>
                </a:solidFill>
                <a:effectLst/>
                <a:latin typeface="Calibri" pitchFamily="34" charset="0"/>
                <a:ea typeface="Calibri" pitchFamily="34" charset="0"/>
                <a:cs typeface="Arial" pitchFamily="34" charset="0"/>
              </a:rPr>
              <a:t>- طرق تعلم مادة التذكر :</a:t>
            </a:r>
            <a:endParaRPr kumimoji="0" lang="en-US" sz="1100" b="0" i="0" u="none" strike="noStrike" cap="none" normalizeH="0" baseline="0" dirty="0">
              <a:ln>
                <a:noFill/>
              </a:ln>
              <a:solidFill>
                <a:srgbClr val="7030A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err="1">
                <a:ln>
                  <a:noFill/>
                </a:ln>
                <a:solidFill>
                  <a:srgbClr val="7030A0"/>
                </a:solidFill>
                <a:effectLst/>
                <a:latin typeface="Calibri" pitchFamily="34" charset="0"/>
                <a:ea typeface="Calibri" pitchFamily="34" charset="0"/>
                <a:cs typeface="Arial" pitchFamily="34" charset="0"/>
              </a:rPr>
              <a:t>ان</a:t>
            </a:r>
            <a:r>
              <a:rPr kumimoji="0" lang="ar-IQ" sz="2400" b="0" i="0" u="none" strike="noStrike" cap="none" normalizeH="0" baseline="0" dirty="0">
                <a:ln>
                  <a:noFill/>
                </a:ln>
                <a:solidFill>
                  <a:srgbClr val="7030A0"/>
                </a:solidFill>
                <a:effectLst/>
                <a:latin typeface="Calibri" pitchFamily="34" charset="0"/>
                <a:ea typeface="Calibri" pitchFamily="34" charset="0"/>
                <a:cs typeface="Arial" pitchFamily="34" charset="0"/>
              </a:rPr>
              <a:t> فاعلية العمليات العقلية المكونة لنشاط الذاكرة تتحقق استنادا إلى المبادئ وقوانين التعلم الإنساني وبقدر ما تعتمد هذه العمليات على طرق فعالة في التعلم تكون فاعلية الذاكرة ونعرض لبعض الطرق التالية :</a:t>
            </a:r>
            <a:endParaRPr kumimoji="0" lang="en-US" sz="1100" b="0" i="0" u="none" strike="noStrike" cap="none" normalizeH="0" baseline="0" dirty="0">
              <a:ln>
                <a:noFill/>
              </a:ln>
              <a:solidFill>
                <a:srgbClr val="7030A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IQ" sz="2400" b="0" i="0" u="none" strike="noStrike" cap="none" normalizeH="0" baseline="0" dirty="0">
                <a:ln>
                  <a:noFill/>
                </a:ln>
                <a:solidFill>
                  <a:srgbClr val="7030A0"/>
                </a:solidFill>
                <a:effectLst/>
                <a:latin typeface="Calibri" pitchFamily="34" charset="0"/>
                <a:ea typeface="Calibri" pitchFamily="34" charset="0"/>
                <a:cs typeface="Arial" pitchFamily="34" charset="0"/>
              </a:rPr>
              <a:t>الطريقة الكلية والطريقة الجزئية .</a:t>
            </a:r>
            <a:endParaRPr kumimoji="0" lang="en-US" sz="1100" b="0" i="0" u="none" strike="noStrike" cap="none" normalizeH="0" baseline="0" dirty="0">
              <a:ln>
                <a:noFill/>
              </a:ln>
              <a:solidFill>
                <a:srgbClr val="7030A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IQ" sz="2400" b="0" i="0" u="none" strike="noStrike" cap="none" normalizeH="0" baseline="0" dirty="0">
                <a:ln>
                  <a:noFill/>
                </a:ln>
                <a:solidFill>
                  <a:srgbClr val="7030A0"/>
                </a:solidFill>
                <a:effectLst/>
                <a:latin typeface="Calibri" pitchFamily="34" charset="0"/>
                <a:ea typeface="Calibri" pitchFamily="34" charset="0"/>
                <a:cs typeface="Arial" pitchFamily="34" charset="0"/>
              </a:rPr>
              <a:t>طريقة التسميع .</a:t>
            </a:r>
            <a:endParaRPr kumimoji="0" lang="en-US" sz="1100" b="0" i="0" u="none" strike="noStrike" cap="none" normalizeH="0" baseline="0" dirty="0">
              <a:ln>
                <a:noFill/>
              </a:ln>
              <a:solidFill>
                <a:srgbClr val="7030A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IQ" sz="2400" b="0" i="0" u="none" strike="noStrike" cap="none" normalizeH="0" baseline="0" dirty="0">
                <a:ln>
                  <a:noFill/>
                </a:ln>
                <a:solidFill>
                  <a:srgbClr val="7030A0"/>
                </a:solidFill>
                <a:effectLst/>
                <a:latin typeface="Calibri" pitchFamily="34" charset="0"/>
                <a:ea typeface="Calibri" pitchFamily="34" charset="0"/>
                <a:cs typeface="Arial" pitchFamily="34" charset="0"/>
              </a:rPr>
              <a:t>طريقة التعلم الموزع .</a:t>
            </a:r>
            <a:endParaRPr kumimoji="0" lang="ar-IQ" sz="2800" b="0" i="0" u="none" strike="noStrike" cap="none" normalizeH="0" baseline="0" dirty="0">
              <a:ln>
                <a:noFill/>
              </a:ln>
              <a:solidFill>
                <a:srgbClr val="7030A0"/>
              </a:solidFill>
              <a:effectLst/>
              <a:latin typeface="Arial" pitchFamily="34" charset="0"/>
              <a:cs typeface="Arial" pitchFamily="34" charset="0"/>
            </a:endParaRPr>
          </a:p>
        </p:txBody>
      </p:sp>
      <p:sp>
        <p:nvSpPr>
          <p:cNvPr id="26626" name="Rectangle 2"/>
          <p:cNvSpPr>
            <a:spLocks noChangeArrowheads="1"/>
          </p:cNvSpPr>
          <p:nvPr/>
        </p:nvSpPr>
        <p:spPr bwMode="auto">
          <a:xfrm>
            <a:off x="0" y="3214686"/>
            <a:ext cx="9144000" cy="2862322"/>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1600" b="1" i="0" u="none" strike="noStrike" cap="none" normalizeH="0" baseline="0" dirty="0">
                <a:ln>
                  <a:noFill/>
                </a:ln>
                <a:solidFill>
                  <a:srgbClr val="7030A0"/>
                </a:solidFill>
                <a:effectLst/>
                <a:latin typeface="Calibri" pitchFamily="34" charset="0"/>
                <a:ea typeface="Calibri" pitchFamily="34" charset="0"/>
                <a:cs typeface="Arial" pitchFamily="34" charset="0"/>
              </a:rPr>
              <a:t> - </a:t>
            </a:r>
            <a:r>
              <a:rPr kumimoji="0" lang="ar-IQ" sz="2000" b="1" i="0" u="none" strike="noStrike" cap="none" normalizeH="0" baseline="0" dirty="0">
                <a:ln>
                  <a:noFill/>
                </a:ln>
                <a:solidFill>
                  <a:srgbClr val="7030A0"/>
                </a:solidFill>
                <a:effectLst/>
                <a:latin typeface="Calibri" pitchFamily="34" charset="0"/>
                <a:ea typeface="Calibri" pitchFamily="34" charset="0"/>
                <a:cs typeface="Arial" pitchFamily="34" charset="0"/>
              </a:rPr>
              <a:t>المستوى العمري :</a:t>
            </a:r>
            <a:endParaRPr kumimoji="0" lang="en-US" sz="1050" b="0" i="0" u="none" strike="noStrike" cap="none" normalizeH="0" baseline="0" dirty="0">
              <a:ln>
                <a:noFill/>
              </a:ln>
              <a:solidFill>
                <a:srgbClr val="7030A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000" b="0" i="0" u="none" strike="noStrike" cap="none" normalizeH="0" baseline="0" dirty="0">
                <a:ln>
                  <a:noFill/>
                </a:ln>
                <a:solidFill>
                  <a:srgbClr val="7030A0"/>
                </a:solidFill>
                <a:effectLst/>
                <a:latin typeface="Calibri" pitchFamily="34" charset="0"/>
                <a:ea typeface="Calibri" pitchFamily="34" charset="0"/>
                <a:cs typeface="Arial" pitchFamily="34" charset="0"/>
              </a:rPr>
              <a:t>تتأثر </a:t>
            </a:r>
            <a:r>
              <a:rPr kumimoji="0" lang="ar-IQ" sz="2000" b="0" i="0" u="none" strike="noStrike" cap="none" normalizeH="0" baseline="0" dirty="0" err="1">
                <a:ln>
                  <a:noFill/>
                </a:ln>
                <a:solidFill>
                  <a:srgbClr val="7030A0"/>
                </a:solidFill>
                <a:effectLst/>
                <a:latin typeface="Calibri" pitchFamily="34" charset="0"/>
                <a:ea typeface="Calibri" pitchFamily="34" charset="0"/>
                <a:cs typeface="Arial" pitchFamily="34" charset="0"/>
              </a:rPr>
              <a:t>فاعليات</a:t>
            </a:r>
            <a:r>
              <a:rPr kumimoji="0" lang="ar-IQ" sz="2000" b="0" i="0" u="none" strike="noStrike" cap="none" normalizeH="0" baseline="0" dirty="0">
                <a:ln>
                  <a:noFill/>
                </a:ln>
                <a:solidFill>
                  <a:srgbClr val="7030A0"/>
                </a:solidFill>
                <a:effectLst/>
                <a:latin typeface="Calibri" pitchFamily="34" charset="0"/>
                <a:ea typeface="Calibri" pitchFamily="34" charset="0"/>
                <a:cs typeface="Arial" pitchFamily="34" charset="0"/>
              </a:rPr>
              <a:t> عمليات التذكر بعمر الفرد ارتباطا بقدرته على التعلم ولو سألت نفسك عند </a:t>
            </a:r>
            <a:r>
              <a:rPr kumimoji="0" lang="ar-IQ" sz="2000" b="0" i="0" u="none" strike="noStrike" cap="none" normalizeH="0" baseline="0" dirty="0" err="1">
                <a:ln>
                  <a:noFill/>
                </a:ln>
                <a:solidFill>
                  <a:srgbClr val="7030A0"/>
                </a:solidFill>
                <a:effectLst/>
                <a:latin typeface="Calibri" pitchFamily="34" charset="0"/>
                <a:ea typeface="Calibri" pitchFamily="34" charset="0"/>
                <a:cs typeface="Arial" pitchFamily="34" charset="0"/>
              </a:rPr>
              <a:t>اي</a:t>
            </a:r>
            <a:r>
              <a:rPr kumimoji="0" lang="ar-IQ" sz="2000" b="0" i="0" u="none" strike="noStrike" cap="none" normalizeH="0" baseline="0" dirty="0">
                <a:ln>
                  <a:noFill/>
                </a:ln>
                <a:solidFill>
                  <a:srgbClr val="7030A0"/>
                </a:solidFill>
                <a:effectLst/>
                <a:latin typeface="Calibri" pitchFamily="34" charset="0"/>
                <a:ea typeface="Calibri" pitchFamily="34" charset="0"/>
                <a:cs typeface="Arial" pitchFamily="34" charset="0"/>
              </a:rPr>
              <a:t> مستوى عمري تصل القدرة على التعلم أقصى مستواها وفي أي سن تبدأ بالتدهور .</a:t>
            </a:r>
            <a:endParaRPr kumimoji="0" lang="en-US" sz="1050" b="0" i="0" u="none" strike="noStrike" cap="none" normalizeH="0" baseline="0" dirty="0">
              <a:ln>
                <a:noFill/>
              </a:ln>
              <a:solidFill>
                <a:srgbClr val="7030A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000" b="0" i="0" u="none" strike="noStrike" cap="none" normalizeH="0" baseline="0" dirty="0">
                <a:ln>
                  <a:noFill/>
                </a:ln>
                <a:solidFill>
                  <a:srgbClr val="7030A0"/>
                </a:solidFill>
                <a:effectLst/>
                <a:latin typeface="Calibri" pitchFamily="34" charset="0"/>
                <a:ea typeface="Calibri" pitchFamily="34" charset="0"/>
                <a:cs typeface="Arial" pitchFamily="34" charset="0"/>
              </a:rPr>
              <a:t>نلاحظ النمو السريع لهذه القدرة بين سن 10-20 سنة وان قيمة هذه القدرة يكون في العشرينات من عمر الإنسان ثم تأخذ بالتدهور يبطئ حتى سن الخامسة والأربعين وفي التدهور الأسرع بعد الخامسة والأربعين ولعل هذا يخالف الفكرة الشائعة بأن الأطفال الصغار يتمتعون بالذاكرة الأقوى .</a:t>
            </a:r>
            <a:endParaRPr kumimoji="0" lang="en-US" sz="1050" b="0" i="0" u="none" strike="noStrike" cap="none" normalizeH="0" baseline="0" dirty="0">
              <a:ln>
                <a:noFill/>
              </a:ln>
              <a:solidFill>
                <a:srgbClr val="7030A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a:ln>
                  <a:noFill/>
                </a:ln>
                <a:solidFill>
                  <a:srgbClr val="7030A0"/>
                </a:solidFill>
                <a:effectLst/>
                <a:latin typeface="Calibri" pitchFamily="34" charset="0"/>
                <a:ea typeface="Calibri" pitchFamily="34" charset="0"/>
                <a:cs typeface="Arial" pitchFamily="34" charset="0"/>
              </a:rPr>
              <a:t>5- المستوى العقلي :</a:t>
            </a:r>
            <a:endParaRPr kumimoji="0" lang="en-US" sz="1050" b="0" i="0" u="none" strike="noStrike" cap="none" normalizeH="0" baseline="0" dirty="0">
              <a:ln>
                <a:noFill/>
              </a:ln>
              <a:solidFill>
                <a:srgbClr val="7030A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000" b="0" i="0" u="none" strike="noStrike" cap="none" normalizeH="0" baseline="0" dirty="0">
                <a:ln>
                  <a:noFill/>
                </a:ln>
                <a:solidFill>
                  <a:srgbClr val="7030A0"/>
                </a:solidFill>
                <a:effectLst/>
                <a:latin typeface="Calibri" pitchFamily="34" charset="0"/>
                <a:ea typeface="Calibri" pitchFamily="34" charset="0"/>
                <a:cs typeface="Arial" pitchFamily="34" charset="0"/>
              </a:rPr>
              <a:t>يتأثر التذكر بمستوى ذكاء الفرد فالقدرة على التعلم والتذكر ضعيفة ويتضح ذلك في كل العمليات العقلية المكونة لنشاط الذاكرة  فأن الأطفال الأذكياء يتصفون عادتا بذاكرة قوية </a:t>
            </a:r>
            <a:endParaRPr kumimoji="0" lang="ar-IQ" sz="2400" b="0" i="0" u="none" strike="noStrike" cap="none" normalizeH="0" baseline="0" dirty="0">
              <a:ln>
                <a:noFill/>
              </a:ln>
              <a:solidFill>
                <a:srgbClr val="7030A0"/>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214290"/>
            <a:ext cx="9144000" cy="2246769"/>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1600" b="1"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IQ" sz="2000" b="1" i="0" u="none" strike="noStrike" cap="none" normalizeH="0" baseline="0" dirty="0">
                <a:ln>
                  <a:noFill/>
                </a:ln>
                <a:solidFill>
                  <a:schemeClr val="tx1"/>
                </a:solidFill>
                <a:effectLst/>
                <a:latin typeface="Calibri" pitchFamily="34" charset="0"/>
                <a:ea typeface="Calibri" pitchFamily="34" charset="0"/>
                <a:cs typeface="Arial" pitchFamily="34" charset="0"/>
              </a:rPr>
              <a:t>الجنس :  </a:t>
            </a:r>
            <a:r>
              <a:rPr kumimoji="0" lang="ar-IQ" sz="2000" b="0" i="0" u="none" strike="noStrike" cap="none" normalizeH="0" baseline="0" dirty="0">
                <a:ln>
                  <a:noFill/>
                </a:ln>
                <a:solidFill>
                  <a:schemeClr val="tx1"/>
                </a:solidFill>
                <a:effectLst/>
                <a:latin typeface="Calibri" pitchFamily="34" charset="0"/>
                <a:ea typeface="Calibri" pitchFamily="34" charset="0"/>
                <a:cs typeface="Arial" pitchFamily="34" charset="0"/>
              </a:rPr>
              <a:t>يبدي البنات في الغالب تفوقا على البنين في نفس مستواهن العمري في اختبارات الذكاء وفي التعلم المدرسي إلا </a:t>
            </a:r>
            <a:r>
              <a:rPr kumimoji="0" lang="ar-IQ"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ان</a:t>
            </a:r>
            <a:r>
              <a:rPr kumimoji="0" lang="ar-IQ" sz="2000" b="0" i="0" u="none" strike="noStrike" cap="none" normalizeH="0" baseline="0" dirty="0">
                <a:ln>
                  <a:noFill/>
                </a:ln>
                <a:solidFill>
                  <a:schemeClr val="tx1"/>
                </a:solidFill>
                <a:effectLst/>
                <a:latin typeface="Calibri" pitchFamily="34" charset="0"/>
                <a:ea typeface="Calibri" pitchFamily="34" charset="0"/>
                <a:cs typeface="Arial" pitchFamily="34" charset="0"/>
              </a:rPr>
              <a:t> هذا القول فيه خلاف وتباين واضح بين مجموع الباحثين في هذا المجال .</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a:ln>
                  <a:noFill/>
                </a:ln>
                <a:solidFill>
                  <a:schemeClr val="tx1"/>
                </a:solidFill>
                <a:effectLst/>
                <a:latin typeface="Calibri" pitchFamily="34" charset="0"/>
                <a:ea typeface="Calibri" pitchFamily="34" charset="0"/>
                <a:cs typeface="Arial" pitchFamily="34" charset="0"/>
              </a:rPr>
              <a:t>7- العوامل الدافعية والانفعالية :</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000" b="0" i="0" u="none" strike="noStrike" cap="none" normalizeH="0" baseline="0" dirty="0">
                <a:ln>
                  <a:noFill/>
                </a:ln>
                <a:solidFill>
                  <a:schemeClr val="tx1"/>
                </a:solidFill>
                <a:effectLst/>
                <a:latin typeface="Calibri" pitchFamily="34" charset="0"/>
                <a:ea typeface="Calibri" pitchFamily="34" charset="0"/>
                <a:cs typeface="Arial" pitchFamily="34" charset="0"/>
              </a:rPr>
              <a:t>وهي تلعب دورا حاسما في التعلم والتذكر وبقدر ما تزداد الدافعية بقدر ما يقوى نشاط العقل في التعلم والتذكر ومن شأن مادة التعلم التي تستثير اهتمامات الفرد والطريقة التي تنشط حالته الدافعية بإزاء هذه المادة والتي تربطها بخبرته السابقة وبأهدافه ومراميه </a:t>
            </a:r>
            <a:r>
              <a:rPr kumimoji="0" lang="ar-IQ"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ان</a:t>
            </a:r>
            <a:r>
              <a:rPr kumimoji="0" lang="ar-IQ" sz="2000" b="0" i="0" u="none" strike="noStrike" cap="none" normalizeH="0" baseline="0" dirty="0">
                <a:ln>
                  <a:noFill/>
                </a:ln>
                <a:solidFill>
                  <a:schemeClr val="tx1"/>
                </a:solidFill>
                <a:effectLst/>
                <a:latin typeface="Calibri" pitchFamily="34" charset="0"/>
                <a:ea typeface="Calibri" pitchFamily="34" charset="0"/>
                <a:cs typeface="Arial" pitchFamily="34" charset="0"/>
              </a:rPr>
              <a:t> تثبت في الذاكرة وتكون أميل إلى الاستدعاء بسرعة وبدقة في المواقف اللاحقة .</a:t>
            </a:r>
            <a:endParaRPr kumimoji="0" lang="ar-IQ" sz="2400" b="0" i="0" u="none" strike="noStrike" cap="none" normalizeH="0" baseline="0" dirty="0">
              <a:ln>
                <a:noFill/>
              </a:ln>
              <a:solidFill>
                <a:schemeClr val="tx1"/>
              </a:solidFill>
              <a:effectLst/>
              <a:latin typeface="Arial" pitchFamily="34" charset="0"/>
              <a:cs typeface="Arial" pitchFamily="34" charset="0"/>
            </a:endParaRPr>
          </a:p>
        </p:txBody>
      </p:sp>
      <p:sp>
        <p:nvSpPr>
          <p:cNvPr id="27650" name="Rectangle 2"/>
          <p:cNvSpPr>
            <a:spLocks noChangeArrowheads="1"/>
          </p:cNvSpPr>
          <p:nvPr/>
        </p:nvSpPr>
        <p:spPr bwMode="auto">
          <a:xfrm>
            <a:off x="0" y="2857497"/>
            <a:ext cx="9144000" cy="341632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b="1" i="0" u="sng" strike="noStrike" cap="none" normalizeH="0" baseline="0" dirty="0">
                <a:ln>
                  <a:noFill/>
                </a:ln>
                <a:solidFill>
                  <a:srgbClr val="FF0000"/>
                </a:solidFill>
                <a:effectLst/>
                <a:latin typeface="Calibri" pitchFamily="34" charset="0"/>
                <a:ea typeface="Calibri" pitchFamily="34" charset="0"/>
                <a:cs typeface="Arial" pitchFamily="34" charset="0"/>
              </a:rPr>
              <a:t>طرق قياس الذاكرة :</a:t>
            </a:r>
            <a:endParaRPr kumimoji="0" lang="en-US" sz="1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a:ln>
                  <a:noFill/>
                </a:ln>
                <a:solidFill>
                  <a:schemeClr val="tx1"/>
                </a:solidFill>
                <a:effectLst/>
                <a:latin typeface="Calibri" pitchFamily="34" charset="0"/>
                <a:ea typeface="Calibri" pitchFamily="34" charset="0"/>
                <a:cs typeface="Arial" pitchFamily="34" charset="0"/>
              </a:rPr>
              <a:t>لقد واجهت عملية قياس التذكر والنسيان كثيرا من الصعاب فليست هناك أية وسيلة ولحد ألان يستطيع </a:t>
            </a:r>
            <a:r>
              <a:rPr kumimoji="0" lang="ar-SA" b="0" i="0" u="none" strike="noStrike" cap="none" normalizeH="0" baseline="0" dirty="0" err="1">
                <a:ln>
                  <a:noFill/>
                </a:ln>
                <a:solidFill>
                  <a:schemeClr val="tx1"/>
                </a:solidFill>
                <a:effectLst/>
                <a:latin typeface="Calibri" pitchFamily="34" charset="0"/>
                <a:ea typeface="Calibri" pitchFamily="34" charset="0"/>
                <a:cs typeface="Arial" pitchFamily="34" charset="0"/>
              </a:rPr>
              <a:t>بها</a:t>
            </a:r>
            <a:r>
              <a:rPr kumimoji="0" lang="ar-SA" b="0" i="0" u="none" strike="noStrike" cap="none" normalizeH="0" baseline="0" dirty="0">
                <a:ln>
                  <a:noFill/>
                </a:ln>
                <a:solidFill>
                  <a:schemeClr val="tx1"/>
                </a:solidFill>
                <a:effectLst/>
                <a:latin typeface="Calibri" pitchFamily="34" charset="0"/>
                <a:ea typeface="Calibri" pitchFamily="34" charset="0"/>
                <a:cs typeface="Arial" pitchFamily="34" charset="0"/>
              </a:rPr>
              <a:t> عالم النفس </a:t>
            </a:r>
            <a:r>
              <a:rPr kumimoji="0" lang="ar-SA" b="0" i="0" u="none" strike="noStrike" cap="none" normalizeH="0" baseline="0" dirty="0" err="1">
                <a:ln>
                  <a:noFill/>
                </a:ln>
                <a:solidFill>
                  <a:schemeClr val="tx1"/>
                </a:solidFill>
                <a:effectLst/>
                <a:latin typeface="Calibri" pitchFamily="34" charset="0"/>
                <a:ea typeface="Calibri" pitchFamily="34" charset="0"/>
                <a:cs typeface="Arial" pitchFamily="34" charset="0"/>
              </a:rPr>
              <a:t>ان</a:t>
            </a:r>
            <a:r>
              <a:rPr kumimoji="0" lang="ar-SA" b="0" i="0" u="none" strike="noStrike" cap="none" normalizeH="0" baseline="0" dirty="0">
                <a:ln>
                  <a:noFill/>
                </a:ln>
                <a:solidFill>
                  <a:schemeClr val="tx1"/>
                </a:solidFill>
                <a:effectLst/>
                <a:latin typeface="Calibri" pitchFamily="34" charset="0"/>
                <a:ea typeface="Calibri" pitchFamily="34" charset="0"/>
                <a:cs typeface="Arial" pitchFamily="34" charset="0"/>
              </a:rPr>
              <a:t> يفحص الجهاز العصبي لكي يتعرف على إلى التغييرات التي تحدث فيه نتيجة للتعلم وكيف تستمر كفاءة هذه التغيرات وكل ما يقوم </a:t>
            </a:r>
            <a:r>
              <a:rPr kumimoji="0" lang="ar-SA" b="0" i="0" u="none" strike="noStrike" cap="none" normalizeH="0" baseline="0" dirty="0" err="1">
                <a:ln>
                  <a:noFill/>
                </a:ln>
                <a:solidFill>
                  <a:schemeClr val="tx1"/>
                </a:solidFill>
                <a:effectLst/>
                <a:latin typeface="Calibri" pitchFamily="34" charset="0"/>
                <a:ea typeface="Calibri" pitchFamily="34" charset="0"/>
                <a:cs typeface="Arial" pitchFamily="34" charset="0"/>
              </a:rPr>
              <a:t>به</a:t>
            </a:r>
            <a:r>
              <a:rPr kumimoji="0" lang="ar-SA" b="0" i="0" u="none" strike="noStrike" cap="none" normalizeH="0" baseline="0" dirty="0">
                <a:ln>
                  <a:noFill/>
                </a:ln>
                <a:solidFill>
                  <a:schemeClr val="tx1"/>
                </a:solidFill>
                <a:effectLst/>
                <a:latin typeface="Calibri" pitchFamily="34" charset="0"/>
                <a:ea typeface="Calibri" pitchFamily="34" charset="0"/>
                <a:cs typeface="Arial" pitchFamily="34" charset="0"/>
              </a:rPr>
              <a:t> عالم النفس هو في تصميم اختبارات تحدد مقدار المعلومات التي تم تذكرها ومقدار المعلومات التي تم نسيانها لدى المفحوص .</a:t>
            </a:r>
            <a:endParaRPr kumimoji="0" lang="en-US" sz="1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1" i="0" u="none" strike="noStrike" cap="none" normalizeH="0" baseline="0" dirty="0">
                <a:ln>
                  <a:noFill/>
                </a:ln>
                <a:solidFill>
                  <a:schemeClr val="tx1"/>
                </a:solidFill>
                <a:effectLst/>
                <a:latin typeface="Calibri" pitchFamily="34" charset="0"/>
                <a:ea typeface="Calibri" pitchFamily="34" charset="0"/>
                <a:cs typeface="Arial" pitchFamily="34" charset="0"/>
              </a:rPr>
              <a:t>1</a:t>
            </a:r>
            <a:r>
              <a:rPr kumimoji="0" lang="ar-SA" b="1" i="0" u="sng" strike="noStrike" cap="none" normalizeH="0" baseline="0" dirty="0">
                <a:ln>
                  <a:noFill/>
                </a:ln>
                <a:solidFill>
                  <a:schemeClr val="tx1"/>
                </a:solidFill>
                <a:effectLst/>
                <a:latin typeface="Calibri" pitchFamily="34" charset="0"/>
                <a:ea typeface="Calibri" pitchFamily="34" charset="0"/>
                <a:cs typeface="Arial" pitchFamily="34" charset="0"/>
              </a:rPr>
              <a:t>-  الاستدعاء :</a:t>
            </a:r>
            <a:endParaRPr kumimoji="0" lang="en-US" sz="1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a:ln>
                  <a:noFill/>
                </a:ln>
                <a:solidFill>
                  <a:schemeClr val="tx1"/>
                </a:solidFill>
                <a:effectLst/>
                <a:latin typeface="Calibri" pitchFamily="34" charset="0"/>
                <a:ea typeface="Calibri" pitchFamily="34" charset="0"/>
                <a:cs typeface="Arial" pitchFamily="34" charset="0"/>
              </a:rPr>
              <a:t>لو سألت السؤال التالي : من الذي اجري أول بحث علمي هام في مجال الذاكرة ؟ ومتى حدث هذا ؟</a:t>
            </a:r>
            <a:endParaRPr kumimoji="0" lang="en-US" sz="1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a:ln>
                  <a:noFill/>
                </a:ln>
                <a:solidFill>
                  <a:schemeClr val="tx1"/>
                </a:solidFill>
                <a:effectLst/>
                <a:latin typeface="Calibri" pitchFamily="34" charset="0"/>
                <a:ea typeface="Calibri" pitchFamily="34" charset="0"/>
                <a:cs typeface="Arial" pitchFamily="34" charset="0"/>
              </a:rPr>
              <a:t>ومثل هذا السؤال يقيس عن طريق الاستدعاء القدرة على استحضار المعلومات المطلوبة عندما نستدعي عن طريق الاستعانة بمواد ترتبط </a:t>
            </a:r>
            <a:r>
              <a:rPr kumimoji="0" lang="ar-SA" b="0" i="0" u="none" strike="noStrike" cap="none" normalizeH="0" baseline="0" dirty="0" err="1">
                <a:ln>
                  <a:noFill/>
                </a:ln>
                <a:solidFill>
                  <a:schemeClr val="tx1"/>
                </a:solidFill>
                <a:effectLst/>
                <a:latin typeface="Calibri" pitchFamily="34" charset="0"/>
                <a:ea typeface="Calibri" pitchFamily="34" charset="0"/>
                <a:cs typeface="Arial" pitchFamily="34" charset="0"/>
              </a:rPr>
              <a:t>بها</a:t>
            </a:r>
            <a:r>
              <a:rPr kumimoji="0" lang="ar-SA" b="0" i="0" u="none" strike="noStrike" cap="none" normalizeH="0" baseline="0" dirty="0">
                <a:ln>
                  <a:noFill/>
                </a:ln>
                <a:solidFill>
                  <a:schemeClr val="tx1"/>
                </a:solidFill>
                <a:effectLst/>
                <a:latin typeface="Calibri" pitchFamily="34" charset="0"/>
                <a:ea typeface="Calibri" pitchFamily="34" charset="0"/>
                <a:cs typeface="Arial" pitchFamily="34" charset="0"/>
              </a:rPr>
              <a:t> ( يطلق عليها اسم هاديات أو مؤشرات ) ويستخدم علماء النفس والتربية في بحوثهم عدة أنواع من التذكر مثل :</a:t>
            </a:r>
            <a:endParaRPr kumimoji="0" lang="en-US" sz="1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b="1" i="0" u="none" strike="noStrike" cap="none" normalizeH="0" baseline="0" dirty="0">
                <a:ln>
                  <a:noFill/>
                </a:ln>
                <a:solidFill>
                  <a:schemeClr val="tx1"/>
                </a:solidFill>
                <a:effectLst/>
                <a:latin typeface="Calibri" pitchFamily="34" charset="0"/>
                <a:ea typeface="Calibri" pitchFamily="34" charset="0"/>
                <a:cs typeface="Arial" pitchFamily="34" charset="0"/>
              </a:rPr>
              <a:t>التذكر المتسلسل :</a:t>
            </a:r>
            <a:r>
              <a:rPr kumimoji="0" lang="ar-SA" b="0" i="0" u="none" strike="noStrike" cap="none" normalizeH="0" baseline="0" dirty="0">
                <a:ln>
                  <a:noFill/>
                </a:ln>
                <a:solidFill>
                  <a:schemeClr val="tx1"/>
                </a:solidFill>
                <a:effectLst/>
                <a:latin typeface="Calibri" pitchFamily="34" charset="0"/>
                <a:ea typeface="Calibri" pitchFamily="34" charset="0"/>
                <a:cs typeface="Arial" pitchFamily="34" charset="0"/>
              </a:rPr>
              <a:t> حيث يطلب من الأشخاص تذكر مادة معينة بترتيب خاص (أولا ثانيا ثالثا )</a:t>
            </a:r>
            <a:endParaRPr kumimoji="0" lang="en-US" sz="1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b="1" i="0" u="none" strike="noStrike" cap="none" normalizeH="0" baseline="0" dirty="0">
                <a:ln>
                  <a:noFill/>
                </a:ln>
                <a:solidFill>
                  <a:schemeClr val="tx1"/>
                </a:solidFill>
                <a:effectLst/>
                <a:latin typeface="Calibri" pitchFamily="34" charset="0"/>
                <a:ea typeface="Calibri" pitchFamily="34" charset="0"/>
                <a:cs typeface="Arial" pitchFamily="34" charset="0"/>
              </a:rPr>
              <a:t>التذكر الحر :</a:t>
            </a:r>
            <a:r>
              <a:rPr kumimoji="0" lang="ar-SA" b="0" i="0" u="none" strike="noStrike" cap="none" normalizeH="0" baseline="0" dirty="0">
                <a:ln>
                  <a:noFill/>
                </a:ln>
                <a:solidFill>
                  <a:schemeClr val="tx1"/>
                </a:solidFill>
                <a:effectLst/>
                <a:latin typeface="Calibri" pitchFamily="34" charset="0"/>
                <a:ea typeface="Calibri" pitchFamily="34" charset="0"/>
                <a:cs typeface="Arial" pitchFamily="34" charset="0"/>
              </a:rPr>
              <a:t> حيث يطلب تذكر المادة بأي ترتيب</a:t>
            </a:r>
            <a:endParaRPr kumimoji="0" lang="ar-SA" sz="20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0" y="214290"/>
            <a:ext cx="9144000" cy="3477875"/>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a:ln>
                  <a:noFill/>
                </a:ln>
                <a:solidFill>
                  <a:schemeClr val="accent6">
                    <a:lumMod val="75000"/>
                  </a:schemeClr>
                </a:solidFill>
                <a:effectLst/>
                <a:latin typeface="Calibri" pitchFamily="34" charset="0"/>
                <a:ea typeface="Calibri" pitchFamily="34" charset="0"/>
                <a:cs typeface="Arial" pitchFamily="34" charset="0"/>
              </a:rPr>
              <a:t>-</a:t>
            </a:r>
            <a:r>
              <a:rPr kumimoji="0" lang="ar-SA" sz="2000" b="1" i="0" u="sng" strike="noStrike" cap="none" normalizeH="0" baseline="0" dirty="0">
                <a:ln>
                  <a:noFill/>
                </a:ln>
                <a:solidFill>
                  <a:schemeClr val="accent6">
                    <a:lumMod val="75000"/>
                  </a:schemeClr>
                </a:solidFill>
                <a:effectLst/>
                <a:latin typeface="Calibri" pitchFamily="34" charset="0"/>
                <a:ea typeface="Calibri" pitchFamily="34" charset="0"/>
                <a:cs typeface="Arial" pitchFamily="34" charset="0"/>
              </a:rPr>
              <a:t>التعرف :</a:t>
            </a:r>
            <a:endParaRPr kumimoji="0" lang="en-US" sz="1050" b="0" i="0" u="none" strike="noStrike" cap="none" normalizeH="0" baseline="0" dirty="0">
              <a:ln>
                <a:noFill/>
              </a:ln>
              <a:solidFill>
                <a:schemeClr val="accent6">
                  <a:lumMod val="75000"/>
                </a:schemeClr>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a:ln>
                  <a:noFill/>
                </a:ln>
                <a:effectLst/>
                <a:latin typeface="Calibri" pitchFamily="34" charset="0"/>
                <a:ea typeface="Calibri" pitchFamily="34" charset="0"/>
                <a:cs typeface="Arial" pitchFamily="34" charset="0"/>
              </a:rPr>
              <a:t>انك لا تستطيع </a:t>
            </a:r>
            <a:r>
              <a:rPr kumimoji="0" lang="ar-SA" sz="2000" b="0" i="0" u="none" strike="noStrike" cap="none" normalizeH="0" baseline="0" dirty="0" err="1">
                <a:ln>
                  <a:noFill/>
                </a:ln>
                <a:effectLst/>
                <a:latin typeface="Calibri" pitchFamily="34" charset="0"/>
                <a:ea typeface="Calibri" pitchFamily="34" charset="0"/>
                <a:cs typeface="Arial" pitchFamily="34" charset="0"/>
              </a:rPr>
              <a:t>ان</a:t>
            </a:r>
            <a:r>
              <a:rPr kumimoji="0" lang="ar-SA" sz="2000" b="0" i="0" u="none" strike="noStrike" cap="none" normalizeH="0" baseline="0" dirty="0">
                <a:ln>
                  <a:noFill/>
                </a:ln>
                <a:effectLst/>
                <a:latin typeface="Calibri" pitchFamily="34" charset="0"/>
                <a:ea typeface="Calibri" pitchFamily="34" charset="0"/>
                <a:cs typeface="Arial" pitchFamily="34" charset="0"/>
              </a:rPr>
              <a:t> تستدعي الاسم الأول لزميلك الذي كان يجلس إلى جوارك في الصف الأول الابتدائي لكن المهمة تكون سهلة عندما تقدم </a:t>
            </a:r>
            <a:r>
              <a:rPr kumimoji="0" lang="ar-SA" sz="2000" b="0" i="0" u="none" strike="noStrike" cap="none" normalizeH="0" baseline="0" dirty="0" err="1">
                <a:ln>
                  <a:noFill/>
                </a:ln>
                <a:effectLst/>
                <a:latin typeface="Calibri" pitchFamily="34" charset="0"/>
                <a:ea typeface="Calibri" pitchFamily="34" charset="0"/>
                <a:cs typeface="Arial" pitchFamily="34" charset="0"/>
              </a:rPr>
              <a:t>لك</a:t>
            </a:r>
            <a:r>
              <a:rPr kumimoji="0" lang="ar-SA" sz="2000" b="0" i="0" u="none" strike="noStrike" cap="none" normalizeH="0" baseline="0" dirty="0">
                <a:ln>
                  <a:noFill/>
                </a:ln>
                <a:effectLst/>
                <a:latin typeface="Calibri" pitchFamily="34" charset="0"/>
                <a:ea typeface="Calibri" pitchFamily="34" charset="0"/>
                <a:cs typeface="Arial" pitchFamily="34" charset="0"/>
              </a:rPr>
              <a:t> بضعة أسماء هو واحد منها ويطلب منك تحديد هذا الزميل وهو ما نسميه بالتعرف .</a:t>
            </a:r>
            <a:endParaRPr kumimoji="0" lang="en-US" sz="1050" b="0" i="0" u="none" strike="noStrike" cap="none" normalizeH="0" baseline="0" dirty="0">
              <a:ln>
                <a:noFill/>
              </a:ln>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a:ln>
                  <a:noFill/>
                </a:ln>
                <a:effectLst/>
                <a:latin typeface="Calibri" pitchFamily="34" charset="0"/>
                <a:ea typeface="Calibri" pitchFamily="34" charset="0"/>
                <a:cs typeface="Arial" pitchFamily="34" charset="0"/>
              </a:rPr>
              <a:t>لاحظ هنا </a:t>
            </a:r>
            <a:r>
              <a:rPr kumimoji="0" lang="ar-SA" sz="2000" b="0" i="0" u="none" strike="noStrike" cap="none" normalizeH="0" baseline="0" dirty="0" err="1">
                <a:ln>
                  <a:noFill/>
                </a:ln>
                <a:effectLst/>
                <a:latin typeface="Calibri" pitchFamily="34" charset="0"/>
                <a:ea typeface="Calibri" pitchFamily="34" charset="0"/>
                <a:cs typeface="Arial" pitchFamily="34" charset="0"/>
              </a:rPr>
              <a:t>ان</a:t>
            </a:r>
            <a:r>
              <a:rPr kumimoji="0" lang="ar-SA" sz="2000" b="0" i="0" u="none" strike="noStrike" cap="none" normalizeH="0" baseline="0" dirty="0">
                <a:ln>
                  <a:noFill/>
                </a:ln>
                <a:effectLst/>
                <a:latin typeface="Calibri" pitchFamily="34" charset="0"/>
                <a:ea typeface="Calibri" pitchFamily="34" charset="0"/>
                <a:cs typeface="Arial" pitchFamily="34" charset="0"/>
              </a:rPr>
              <a:t> التعرف أسهل من الاسترجاع وأن التعرف إلى الوجوه أسهل من التعرف على الأسماء إننا نستخدم الاختبارات الموضوعية من نوع الاختبار المتعدد لتجيب إجابة واحدة ضمن عدد من البدائل .</a:t>
            </a:r>
            <a:endParaRPr kumimoji="0" lang="en-US" sz="1050" b="0" i="0" u="none" strike="noStrike" cap="none" normalizeH="0" baseline="0" dirty="0">
              <a:ln>
                <a:noFill/>
              </a:ln>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sng" strike="noStrike" cap="none" normalizeH="0" baseline="0" dirty="0">
                <a:ln>
                  <a:noFill/>
                </a:ln>
                <a:solidFill>
                  <a:srgbClr val="FFC000"/>
                </a:solidFill>
                <a:effectLst/>
                <a:latin typeface="Calibri" pitchFamily="34" charset="0"/>
                <a:ea typeface="Calibri" pitchFamily="34" charset="0"/>
                <a:cs typeface="Arial" pitchFamily="34" charset="0"/>
              </a:rPr>
              <a:t>3</a:t>
            </a:r>
            <a:r>
              <a:rPr kumimoji="0" lang="ar-SA" sz="2000" b="1" i="0" u="sng" strike="noStrike" cap="none" normalizeH="0" baseline="0" dirty="0">
                <a:ln>
                  <a:noFill/>
                </a:ln>
                <a:solidFill>
                  <a:schemeClr val="accent6">
                    <a:lumMod val="75000"/>
                  </a:schemeClr>
                </a:solidFill>
                <a:effectLst/>
                <a:latin typeface="Calibri" pitchFamily="34" charset="0"/>
                <a:ea typeface="Calibri" pitchFamily="34" charset="0"/>
                <a:cs typeface="Arial" pitchFamily="34" charset="0"/>
              </a:rPr>
              <a:t>- إعادة التعلم :</a:t>
            </a:r>
            <a:endParaRPr kumimoji="0" lang="en-US" sz="1050" b="0" i="0" u="none" strike="noStrike" cap="none" normalizeH="0" baseline="0" dirty="0">
              <a:ln>
                <a:noFill/>
              </a:ln>
              <a:solidFill>
                <a:schemeClr val="accent6">
                  <a:lumMod val="75000"/>
                </a:schemeClr>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a:ln>
                  <a:noFill/>
                </a:ln>
                <a:effectLst/>
                <a:latin typeface="Calibri" pitchFamily="34" charset="0"/>
                <a:ea typeface="Calibri" pitchFamily="34" charset="0"/>
                <a:cs typeface="Arial" pitchFamily="34" charset="0"/>
              </a:rPr>
              <a:t>افترض انه طلب إليك </a:t>
            </a:r>
            <a:r>
              <a:rPr kumimoji="0" lang="ar-SA" sz="2000" b="0" i="0" u="none" strike="noStrike" cap="none" normalizeH="0" baseline="0" dirty="0" err="1">
                <a:ln>
                  <a:noFill/>
                </a:ln>
                <a:effectLst/>
                <a:latin typeface="Calibri" pitchFamily="34" charset="0"/>
                <a:ea typeface="Calibri" pitchFamily="34" charset="0"/>
                <a:cs typeface="Arial" pitchFamily="34" charset="0"/>
              </a:rPr>
              <a:t>ان</a:t>
            </a:r>
            <a:r>
              <a:rPr kumimoji="0" lang="ar-SA" sz="2000" b="0" i="0" u="none" strike="noStrike" cap="none" normalizeH="0" baseline="0" dirty="0">
                <a:ln>
                  <a:noFill/>
                </a:ln>
                <a:effectLst/>
                <a:latin typeface="Calibri" pitchFamily="34" charset="0"/>
                <a:ea typeface="Calibri" pitchFamily="34" charset="0"/>
                <a:cs typeface="Arial" pitchFamily="34" charset="0"/>
              </a:rPr>
              <a:t> تحفظ سبعة أبيات شعرية حفظا تاما مع تحديد الزمن الذي تستغرقه لحفظها على أساس تسميعها مرة واحد دون خطأ ثم اترك أبيات الشعر هذه لمدة شهر واختبر مدى تذكرك لها وسوف تجد غالبا انك نسيت معظمها وبعد ذلك باشر بإعادة حفظها واحسب الوقت الذي استغرقته حتى تحفظها حفظا تاما على أساس المعيار السابق ذاته </a:t>
            </a:r>
            <a:r>
              <a:rPr kumimoji="0" lang="ar-SA" sz="1600" b="0" i="0" u="none" strike="noStrike" cap="none" normalizeH="0" baseline="0" dirty="0">
                <a:ln>
                  <a:noFill/>
                </a:ln>
                <a:solidFill>
                  <a:schemeClr val="tx1"/>
                </a:solidFill>
                <a:effectLst/>
                <a:latin typeface="Calibri" pitchFamily="34" charset="0"/>
                <a:ea typeface="Calibri" pitchFamily="34" charset="0"/>
                <a:cs typeface="Arial" pitchFamily="34" charset="0"/>
              </a:rPr>
              <a:t>.</a:t>
            </a: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sp>
        <p:nvSpPr>
          <p:cNvPr id="28675" name="Rectangle 3"/>
          <p:cNvSpPr>
            <a:spLocks noChangeArrowheads="1"/>
          </p:cNvSpPr>
          <p:nvPr/>
        </p:nvSpPr>
        <p:spPr bwMode="auto">
          <a:xfrm>
            <a:off x="2000232" y="3857629"/>
            <a:ext cx="7143768" cy="101566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من الممكن هنا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ان</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نقارن الزمن المستغرق في إعادة التعلم بالزمن المستغرق في التعلم الأصلي ويمكن قياس التذكر بعد ذلك عن طريق درجة التوفير حيث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ان</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a:ln>
                  <a:noFill/>
                </a:ln>
                <a:solidFill>
                  <a:schemeClr val="tx1"/>
                </a:solidFill>
                <a:effectLst/>
                <a:latin typeface="Calibri" pitchFamily="34" charset="0"/>
                <a:ea typeface="Calibri" pitchFamily="34" charset="0"/>
                <a:cs typeface="Arial" pitchFamily="34" charset="0"/>
              </a:rPr>
              <a:t>درجة التوفير =</a:t>
            </a:r>
            <a:endParaRPr kumimoji="0" lang="ar-SA" sz="2400" b="0" i="0" u="none" strike="noStrike" cap="none" normalizeH="0" baseline="0" dirty="0">
              <a:ln>
                <a:noFill/>
              </a:ln>
              <a:solidFill>
                <a:schemeClr val="tx1"/>
              </a:solidFill>
              <a:effectLst/>
              <a:latin typeface="Arial" pitchFamily="34" charset="0"/>
              <a:cs typeface="Arial" pitchFamily="34" charset="0"/>
            </a:endParaRPr>
          </a:p>
        </p:txBody>
      </p:sp>
      <p:pic>
        <p:nvPicPr>
          <p:cNvPr id="28674"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143108" y="4643446"/>
            <a:ext cx="4572032" cy="1000132"/>
          </a:xfrm>
          <a:prstGeom prst="rect">
            <a:avLst/>
          </a:prstGeom>
        </p:spPr>
        <p:style>
          <a:lnRef idx="1">
            <a:schemeClr val="accent1"/>
          </a:lnRef>
          <a:fillRef idx="2">
            <a:schemeClr val="accent1"/>
          </a:fillRef>
          <a:effectRef idx="1">
            <a:schemeClr val="accent1"/>
          </a:effectRef>
          <a:fontRef idx="minor">
            <a:schemeClr val="dk1"/>
          </a:fontRef>
        </p:style>
      </p:pic>
      <p:sp>
        <p:nvSpPr>
          <p:cNvPr id="28676" name="Rectangle 4"/>
          <p:cNvSpPr>
            <a:spLocks noChangeArrowheads="1"/>
          </p:cNvSpPr>
          <p:nvPr/>
        </p:nvSpPr>
        <p:spPr bwMode="auto">
          <a:xfrm>
            <a:off x="0" y="9715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a:ln>
                  <a:noFill/>
                </a:ln>
                <a:solidFill>
                  <a:schemeClr val="tx1"/>
                </a:solidFill>
                <a:effectLst/>
                <a:latin typeface="Calibri" pitchFamily="34" charset="0"/>
                <a:ea typeface="Calibri" pitchFamily="34" charset="0"/>
                <a:cs typeface="Arial" pitchFamily="34" charset="0"/>
              </a:rPr>
              <a:t> × 100</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0" y="0"/>
            <a:ext cx="9144000" cy="2554545"/>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a:ln>
                  <a:noFill/>
                </a:ln>
                <a:solidFill>
                  <a:srgbClr val="FF0000"/>
                </a:solidFill>
                <a:effectLst/>
                <a:latin typeface="Calibri" pitchFamily="34" charset="0"/>
                <a:ea typeface="Calibri" pitchFamily="34" charset="0"/>
                <a:cs typeface="Arial" pitchFamily="34" charset="0"/>
              </a:rPr>
              <a:t>التدخل العلاجي لاضطرابات عمليات الذاكرة</a:t>
            </a:r>
            <a:r>
              <a:rPr kumimoji="0" lang="en-US" sz="2000" b="1" i="0" u="none" strike="noStrike" cap="none" normalizeH="0" baseline="0" dirty="0">
                <a:ln>
                  <a:noFill/>
                </a:ln>
                <a:solidFill>
                  <a:schemeClr val="tx1"/>
                </a:solidFill>
                <a:effectLst/>
                <a:latin typeface="Calibri" pitchFamily="34" charset="0"/>
                <a:ea typeface="Calibri" pitchFamily="34" charset="0"/>
                <a:cs typeface="Arial" pitchFamily="34" charset="0"/>
              </a:rPr>
              <a:t/>
            </a:r>
            <a:br>
              <a:rPr kumimoji="0" lang="en-US" sz="2000" b="1" i="0" u="none" strike="noStrike" cap="none" normalizeH="0" baseline="0" dirty="0">
                <a:ln>
                  <a:noFill/>
                </a:ln>
                <a:solidFill>
                  <a:schemeClr val="tx1"/>
                </a:solidFill>
                <a:effectLst/>
                <a:latin typeface="Calibri" pitchFamily="34" charset="0"/>
                <a:ea typeface="Calibri" pitchFamily="34" charset="0"/>
                <a:cs typeface="Arial" pitchFamily="34" charset="0"/>
              </a:rPr>
            </a:br>
            <a:r>
              <a:rPr kumimoji="0" lang="ar-SA" sz="2000" b="1" i="0" u="none" strike="noStrike" cap="none" normalizeH="0" baseline="0" dirty="0">
                <a:ln>
                  <a:noFill/>
                </a:ln>
                <a:solidFill>
                  <a:schemeClr val="bg1"/>
                </a:solidFill>
                <a:effectLst/>
                <a:latin typeface="Calibri" pitchFamily="34" charset="0"/>
                <a:ea typeface="Calibri" pitchFamily="34" charset="0"/>
                <a:cs typeface="Arial" pitchFamily="34" charset="0"/>
              </a:rPr>
              <a:t>تتفق معظم الدراسات والبحوث التي أجريت على اضطرابات الذاكرة لدى ذوي صعوبات التعلم على أن هذه الاضطرابات تتناول الاستراتيجيات </a:t>
            </a:r>
            <a:r>
              <a:rPr kumimoji="0" lang="ar-SA" sz="2000" b="1" i="0" u="none" strike="noStrike" cap="none" normalizeH="0" baseline="0" dirty="0" err="1">
                <a:ln>
                  <a:noFill/>
                </a:ln>
                <a:solidFill>
                  <a:schemeClr val="bg1"/>
                </a:solidFill>
                <a:effectLst/>
                <a:latin typeface="Calibri" pitchFamily="34" charset="0"/>
                <a:ea typeface="Calibri" pitchFamily="34" charset="0"/>
                <a:cs typeface="Arial" pitchFamily="34" charset="0"/>
              </a:rPr>
              <a:t>و</a:t>
            </a:r>
            <a:r>
              <a:rPr kumimoji="0" lang="ar-SA" sz="2000" b="1" i="0" u="none" strike="noStrike" cap="none" normalizeH="0" baseline="0" dirty="0">
                <a:ln>
                  <a:noFill/>
                </a:ln>
                <a:solidFill>
                  <a:schemeClr val="bg1"/>
                </a:solidFill>
                <a:effectLst/>
                <a:latin typeface="Calibri" pitchFamily="34" charset="0"/>
                <a:ea typeface="Calibri" pitchFamily="34" charset="0"/>
                <a:cs typeface="Arial" pitchFamily="34" charset="0"/>
              </a:rPr>
              <a:t> عمليات تجهيز </a:t>
            </a:r>
            <a:r>
              <a:rPr kumimoji="0" lang="ar-SA" sz="2000" b="1" i="0" u="none" strike="noStrike" cap="none" normalizeH="0" baseline="0" dirty="0" err="1">
                <a:ln>
                  <a:noFill/>
                </a:ln>
                <a:solidFill>
                  <a:schemeClr val="bg1"/>
                </a:solidFill>
                <a:effectLst/>
                <a:latin typeface="Calibri" pitchFamily="34" charset="0"/>
                <a:ea typeface="Calibri" pitchFamily="34" charset="0"/>
                <a:cs typeface="Arial" pitchFamily="34" charset="0"/>
              </a:rPr>
              <a:t>و</a:t>
            </a:r>
            <a:r>
              <a:rPr kumimoji="0" lang="ar-SA" sz="2000" b="1" i="0" u="none" strike="noStrike" cap="none" normalizeH="0" baseline="0" dirty="0">
                <a:ln>
                  <a:noFill/>
                </a:ln>
                <a:solidFill>
                  <a:schemeClr val="bg1"/>
                </a:solidFill>
                <a:effectLst/>
                <a:latin typeface="Calibri" pitchFamily="34" charset="0"/>
                <a:ea typeface="Calibri" pitchFamily="34" charset="0"/>
                <a:cs typeface="Arial" pitchFamily="34" charset="0"/>
              </a:rPr>
              <a:t> معالجة المعلومات أو عمليات الضبط أو التحكم أكثر مما تتناول طبيعة مكونات التجهيز لديهم مع أن هناك بعض الدراسات التي أشارت إلى اختلاف خصائص مكونات التجهيز لدى ذوي صعوبات التعلم عنه </a:t>
            </a:r>
            <a:r>
              <a:rPr kumimoji="0" lang="ar-SA" sz="2000" b="1" i="0" u="none" strike="noStrike" cap="none" normalizeH="0" baseline="0" dirty="0" err="1">
                <a:ln>
                  <a:noFill/>
                </a:ln>
                <a:solidFill>
                  <a:schemeClr val="bg1"/>
                </a:solidFill>
                <a:effectLst/>
                <a:latin typeface="Calibri" pitchFamily="34" charset="0"/>
                <a:ea typeface="Calibri" pitchFamily="34" charset="0"/>
                <a:cs typeface="Arial" pitchFamily="34" charset="0"/>
              </a:rPr>
              <a:t>الدى</a:t>
            </a:r>
            <a:r>
              <a:rPr kumimoji="0" lang="ar-SA" sz="2000" b="1" i="0" u="none" strike="noStrike" cap="none" normalizeH="0" baseline="0" dirty="0">
                <a:ln>
                  <a:noFill/>
                </a:ln>
                <a:solidFill>
                  <a:schemeClr val="bg1"/>
                </a:solidFill>
                <a:effectLst/>
                <a:latin typeface="Calibri" pitchFamily="34" charset="0"/>
                <a:ea typeface="Calibri" pitchFamily="34" charset="0"/>
                <a:cs typeface="Arial" pitchFamily="34" charset="0"/>
              </a:rPr>
              <a:t> أقرانهم العاديين </a:t>
            </a:r>
            <a:r>
              <a:rPr kumimoji="0" lang="ar-SA" sz="2000" b="1" i="0" u="none" strike="noStrike" cap="none" normalizeH="0" baseline="0" dirty="0" err="1">
                <a:ln>
                  <a:noFill/>
                </a:ln>
                <a:solidFill>
                  <a:schemeClr val="bg1"/>
                </a:solidFill>
                <a:effectLst/>
                <a:latin typeface="Calibri" pitchFamily="34" charset="0"/>
                <a:ea typeface="Calibri" pitchFamily="34" charset="0"/>
                <a:cs typeface="Arial" pitchFamily="34" charset="0"/>
              </a:rPr>
              <a:t>و</a:t>
            </a:r>
            <a:r>
              <a:rPr kumimoji="0" lang="ar-SA" sz="2000" b="1" i="0" u="none" strike="noStrike" cap="none" normalizeH="0" baseline="0" dirty="0">
                <a:ln>
                  <a:noFill/>
                </a:ln>
                <a:solidFill>
                  <a:schemeClr val="bg1"/>
                </a:solidFill>
                <a:effectLst/>
                <a:latin typeface="Calibri" pitchFamily="34" charset="0"/>
                <a:ea typeface="Calibri" pitchFamily="34" charset="0"/>
                <a:cs typeface="Arial" pitchFamily="34" charset="0"/>
              </a:rPr>
              <a:t> من ثم فإن أية محاولات للتدخل العلاجي لاضطرا بات عمليات الذاكرة لدى ذوي صعوبات التعلم ، يجب أن تركز على كل من الاستراتيجيات </a:t>
            </a:r>
            <a:r>
              <a:rPr kumimoji="0" lang="ar-SA" sz="2000" b="1" i="0" u="none" strike="noStrike" cap="none" normalizeH="0" baseline="0" dirty="0" err="1">
                <a:ln>
                  <a:noFill/>
                </a:ln>
                <a:solidFill>
                  <a:schemeClr val="bg1"/>
                </a:solidFill>
                <a:effectLst/>
                <a:latin typeface="Calibri" pitchFamily="34" charset="0"/>
                <a:ea typeface="Calibri" pitchFamily="34" charset="0"/>
                <a:cs typeface="Arial" pitchFamily="34" charset="0"/>
              </a:rPr>
              <a:t>و</a:t>
            </a:r>
            <a:r>
              <a:rPr kumimoji="0" lang="ar-SA" sz="2000" b="1" i="0" u="none" strike="noStrike" cap="none" normalizeH="0" baseline="0" dirty="0">
                <a:ln>
                  <a:noFill/>
                </a:ln>
                <a:solidFill>
                  <a:schemeClr val="bg1"/>
                </a:solidFill>
                <a:effectLst/>
                <a:latin typeface="Calibri" pitchFamily="34" charset="0"/>
                <a:ea typeface="Calibri" pitchFamily="34" charset="0"/>
                <a:cs typeface="Arial" pitchFamily="34" charset="0"/>
              </a:rPr>
              <a:t> عمليات التجهيز </a:t>
            </a:r>
            <a:r>
              <a:rPr kumimoji="0" lang="ar-SA" sz="2000" b="1" i="0" u="none" strike="noStrike" cap="none" normalizeH="0" baseline="0" dirty="0" err="1">
                <a:ln>
                  <a:noFill/>
                </a:ln>
                <a:solidFill>
                  <a:schemeClr val="bg1"/>
                </a:solidFill>
                <a:effectLst/>
                <a:latin typeface="Calibri" pitchFamily="34" charset="0"/>
                <a:ea typeface="Calibri" pitchFamily="34" charset="0"/>
                <a:cs typeface="Arial" pitchFamily="34" charset="0"/>
              </a:rPr>
              <a:t>و</a:t>
            </a:r>
            <a:r>
              <a:rPr kumimoji="0" lang="ar-SA" sz="2000" b="1" i="0" u="none" strike="noStrike" cap="none" normalizeH="0" baseline="0" dirty="0">
                <a:ln>
                  <a:noFill/>
                </a:ln>
                <a:solidFill>
                  <a:schemeClr val="bg1"/>
                </a:solidFill>
                <a:effectLst/>
                <a:latin typeface="Calibri" pitchFamily="34" charset="0"/>
                <a:ea typeface="Calibri" pitchFamily="34" charset="0"/>
                <a:cs typeface="Arial" pitchFamily="34" charset="0"/>
              </a:rPr>
              <a:t> المعالجة أو عمليات الضبط </a:t>
            </a:r>
            <a:r>
              <a:rPr kumimoji="0" lang="ar-SA" sz="2000" b="1" i="0" u="none" strike="noStrike" cap="none" normalizeH="0" baseline="0" dirty="0" err="1">
                <a:ln>
                  <a:noFill/>
                </a:ln>
                <a:solidFill>
                  <a:schemeClr val="bg1"/>
                </a:solidFill>
                <a:effectLst/>
                <a:latin typeface="Calibri" pitchFamily="34" charset="0"/>
                <a:ea typeface="Calibri" pitchFamily="34" charset="0"/>
                <a:cs typeface="Arial" pitchFamily="34" charset="0"/>
              </a:rPr>
              <a:t>و</a:t>
            </a:r>
            <a:r>
              <a:rPr kumimoji="0" lang="ar-SA" sz="2000" b="1" i="0" u="none" strike="noStrike" cap="none" normalizeH="0" baseline="0" dirty="0">
                <a:ln>
                  <a:noFill/>
                </a:ln>
                <a:solidFill>
                  <a:schemeClr val="bg1"/>
                </a:solidFill>
                <a:effectLst/>
                <a:latin typeface="Calibri" pitchFamily="34" charset="0"/>
                <a:ea typeface="Calibri" pitchFamily="34" charset="0"/>
                <a:cs typeface="Arial" pitchFamily="34" charset="0"/>
              </a:rPr>
              <a:t> التحكم إضافة إلى محاولة تحسين خصائص المكونات ذاتها من السعة </a:t>
            </a:r>
            <a:r>
              <a:rPr kumimoji="0" lang="ar-SA" sz="2000" b="1" i="0" u="none" strike="noStrike" cap="none" normalizeH="0" baseline="0" dirty="0" err="1">
                <a:ln>
                  <a:noFill/>
                </a:ln>
                <a:solidFill>
                  <a:schemeClr val="bg1"/>
                </a:solidFill>
                <a:effectLst/>
                <a:latin typeface="Calibri" pitchFamily="34" charset="0"/>
                <a:ea typeface="Calibri" pitchFamily="34" charset="0"/>
                <a:cs typeface="Arial" pitchFamily="34" charset="0"/>
              </a:rPr>
              <a:t>و</a:t>
            </a:r>
            <a:r>
              <a:rPr kumimoji="0" lang="ar-SA" sz="2000" b="1" i="0" u="none" strike="noStrike" cap="none" normalizeH="0" baseline="0" dirty="0">
                <a:ln>
                  <a:noFill/>
                </a:ln>
                <a:solidFill>
                  <a:schemeClr val="bg1"/>
                </a:solidFill>
                <a:effectLst/>
                <a:latin typeface="Calibri" pitchFamily="34" charset="0"/>
                <a:ea typeface="Calibri" pitchFamily="34" charset="0"/>
                <a:cs typeface="Arial" pitchFamily="34" charset="0"/>
              </a:rPr>
              <a:t> الفاعلية</a:t>
            </a:r>
            <a:endParaRPr kumimoji="0" lang="ar-SA" sz="2400" b="0" i="0" u="none" strike="noStrike" cap="none" normalizeH="0" baseline="0" dirty="0">
              <a:ln>
                <a:noFill/>
              </a:ln>
              <a:solidFill>
                <a:schemeClr val="bg1"/>
              </a:solidFill>
              <a:effectLst/>
              <a:latin typeface="Arial" pitchFamily="34" charset="0"/>
              <a:cs typeface="Arial" pitchFamily="34" charset="0"/>
            </a:endParaRPr>
          </a:p>
        </p:txBody>
      </p:sp>
      <p:sp>
        <p:nvSpPr>
          <p:cNvPr id="3" name="مستطيل 2"/>
          <p:cNvSpPr/>
          <p:nvPr/>
        </p:nvSpPr>
        <p:spPr>
          <a:xfrm>
            <a:off x="857224" y="2714620"/>
            <a:ext cx="7786742" cy="2862322"/>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ar-SA" sz="2000" b="1" dirty="0"/>
              <a:t>نحن نرى أن استراتيجيات </a:t>
            </a:r>
            <a:r>
              <a:rPr lang="ar-SA" sz="2000" b="1" dirty="0" err="1"/>
              <a:t>و</a:t>
            </a:r>
            <a:r>
              <a:rPr lang="ar-SA" sz="2000" b="1" dirty="0"/>
              <a:t> برامج التدخل العلاجي لاضطرابات الذاكرة يجب أن تقوم على الافتراضات أو المحددات التالية</a:t>
            </a:r>
            <a:r>
              <a:rPr lang="en-US" sz="2000" b="1" dirty="0"/>
              <a:t> :- </a:t>
            </a:r>
            <a:br>
              <a:rPr lang="en-US" sz="2000" b="1" dirty="0"/>
            </a:br>
            <a:r>
              <a:rPr lang="en-US" sz="2000" b="1" dirty="0"/>
              <a:t>1- </a:t>
            </a:r>
            <a:r>
              <a:rPr lang="ar-SA" sz="2000" b="1" dirty="0"/>
              <a:t>لدى ذوي صعوبات التعلم من الأطفال </a:t>
            </a:r>
            <a:r>
              <a:rPr lang="ar-SA" sz="2000" b="1" dirty="0" err="1"/>
              <a:t>و</a:t>
            </a:r>
            <a:r>
              <a:rPr lang="ar-SA" sz="2000" b="1" dirty="0"/>
              <a:t> الكبار على تقويم أو تقدير المعلومات ومن تجهيزها </a:t>
            </a:r>
            <a:r>
              <a:rPr lang="ar-SA" sz="2000" b="1" dirty="0" err="1"/>
              <a:t>و</a:t>
            </a:r>
            <a:r>
              <a:rPr lang="ar-SA" sz="2000" b="1" dirty="0"/>
              <a:t> معالجتها </a:t>
            </a:r>
            <a:r>
              <a:rPr lang="ar-SA" sz="2000" b="1" dirty="0" err="1"/>
              <a:t>و</a:t>
            </a:r>
            <a:r>
              <a:rPr lang="ar-SA" sz="2000" b="1" dirty="0"/>
              <a:t> تهيئتها وفقا لمتطلبات الموقف أو المهمة </a:t>
            </a:r>
            <a:r>
              <a:rPr lang="ar-SA" sz="2000" b="1" dirty="0" err="1"/>
              <a:t>و</a:t>
            </a:r>
            <a:r>
              <a:rPr lang="ar-SA" sz="2000" b="1" dirty="0"/>
              <a:t> هذه </a:t>
            </a:r>
            <a:r>
              <a:rPr lang="ar-SA" sz="2000" b="1" dirty="0" err="1"/>
              <a:t>القدرةيعتريها</a:t>
            </a:r>
            <a:r>
              <a:rPr lang="ar-SA" sz="2000" b="1" dirty="0"/>
              <a:t> الضعف أو القصور أو عدم الكفاءة أو عدم الفعالية</a:t>
            </a:r>
            <a:r>
              <a:rPr lang="en-US" sz="2000" b="1" dirty="0"/>
              <a:t/>
            </a:r>
            <a:br>
              <a:rPr lang="en-US" sz="2000" b="1" dirty="0"/>
            </a:br>
            <a:r>
              <a:rPr lang="en-US" sz="2000" b="1" dirty="0"/>
              <a:t>2- </a:t>
            </a:r>
            <a:r>
              <a:rPr lang="ar-SA" sz="2000" b="1" dirty="0"/>
              <a:t>إن هذا القصور لدى ذوي صعوبات التعلم سبب ونتيجة في نفس الوقت فهو يرجع إلى مكونات التجهيز </a:t>
            </a:r>
            <a:r>
              <a:rPr lang="ar-SA" sz="2000" b="1" dirty="0" err="1"/>
              <a:t>و</a:t>
            </a:r>
            <a:r>
              <a:rPr lang="ar-SA" sz="2000" b="1" dirty="0"/>
              <a:t> محتواها الكمي </a:t>
            </a:r>
            <a:r>
              <a:rPr lang="ar-SA" sz="2000" b="1" dirty="0" err="1"/>
              <a:t>و</a:t>
            </a:r>
            <a:r>
              <a:rPr lang="ar-SA" sz="2000" b="1" dirty="0"/>
              <a:t> الكيفي في البنية المعرفية </a:t>
            </a:r>
            <a:r>
              <a:rPr lang="ar-SA" sz="2000" b="1" dirty="0" err="1"/>
              <a:t>و</a:t>
            </a:r>
            <a:r>
              <a:rPr lang="ar-SA" sz="2000" b="1" dirty="0"/>
              <a:t> الذاكرة طويلة المدى </a:t>
            </a:r>
            <a:r>
              <a:rPr lang="ar-SA" sz="2000" b="1" dirty="0" err="1"/>
              <a:t>و</a:t>
            </a:r>
            <a:r>
              <a:rPr lang="ar-SA" sz="2000" b="1" dirty="0"/>
              <a:t> معدل التمثيل المعرفي للمعلومات </a:t>
            </a:r>
            <a:r>
              <a:rPr lang="ar-SA" sz="2000" b="1" dirty="0" err="1"/>
              <a:t>و</a:t>
            </a:r>
            <a:r>
              <a:rPr lang="ar-SA" sz="2000" b="1" dirty="0"/>
              <a:t> نتيجة لضعف أو قصور الاستراتيجيات التي يستخدمها هؤلاء الأطفال في تجهيز المعلومات</a:t>
            </a:r>
            <a:endParaRPr lang="ar-IQ"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57158" y="142852"/>
            <a:ext cx="8429684" cy="3293209"/>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ar-SA" sz="2400" b="1" dirty="0">
                <a:solidFill>
                  <a:srgbClr val="00B0F0"/>
                </a:solidFill>
              </a:rPr>
              <a:t>الاستراتيجيات العلاجية لاضطرابات الذاكرة</a:t>
            </a:r>
            <a:r>
              <a:rPr lang="en-US" b="1" dirty="0"/>
              <a:t/>
            </a:r>
            <a:br>
              <a:rPr lang="en-US" b="1" dirty="0"/>
            </a:br>
            <a:r>
              <a:rPr lang="en-US" b="1" dirty="0"/>
              <a:t>•</a:t>
            </a:r>
            <a:r>
              <a:rPr lang="en-US" sz="2000" b="1" dirty="0"/>
              <a:t> </a:t>
            </a:r>
            <a:r>
              <a:rPr lang="ar-SA" sz="2000" b="1" dirty="0">
                <a:solidFill>
                  <a:srgbClr val="FF0000"/>
                </a:solidFill>
              </a:rPr>
              <a:t>استراتيجيات التسميع</a:t>
            </a:r>
            <a:r>
              <a:rPr lang="en-US" b="1" dirty="0"/>
              <a:t/>
            </a:r>
            <a:br>
              <a:rPr lang="en-US" b="1" dirty="0"/>
            </a:br>
            <a:r>
              <a:rPr lang="ar-SA" b="1" dirty="0"/>
              <a:t>و فيها يطلب من الطلاب تسميع المثير أو المادة المتعلمة لفظيا </a:t>
            </a:r>
            <a:r>
              <a:rPr lang="ar-SA" b="1" dirty="0" err="1"/>
              <a:t>و</a:t>
            </a:r>
            <a:r>
              <a:rPr lang="ar-SA" b="1" dirty="0"/>
              <a:t> كتابة أو بحثا أو دراسة أو تكرارها بأي طريقة أخرى </a:t>
            </a:r>
            <a:r>
              <a:rPr lang="ar-SA" b="1" dirty="0" err="1"/>
              <a:t>و</a:t>
            </a:r>
            <a:r>
              <a:rPr lang="ar-SA" b="1" dirty="0"/>
              <a:t> قد يطلب من الأطفال تسميع الفقرات مرة واحدة أو عدد معين أو غير معين من المرات</a:t>
            </a:r>
            <a:r>
              <a:rPr lang="en-US" b="1" dirty="0"/>
              <a:t/>
            </a:r>
            <a:br>
              <a:rPr lang="en-US" b="1" dirty="0"/>
            </a:br>
            <a:r>
              <a:rPr lang="en-US" sz="2000" b="1" dirty="0">
                <a:solidFill>
                  <a:srgbClr val="FF0000"/>
                </a:solidFill>
              </a:rPr>
              <a:t>• </a:t>
            </a:r>
            <a:r>
              <a:rPr lang="ar-SA" sz="2000" b="1" dirty="0">
                <a:solidFill>
                  <a:srgbClr val="FF0000"/>
                </a:solidFill>
              </a:rPr>
              <a:t>استراتيجيات الإتقان أو إدراك التفاصيل</a:t>
            </a:r>
            <a:r>
              <a:rPr lang="en-US" sz="2000" b="1" dirty="0">
                <a:solidFill>
                  <a:srgbClr val="FF0000"/>
                </a:solidFill>
              </a:rPr>
              <a:t> </a:t>
            </a:r>
            <a:r>
              <a:rPr lang="en-US" b="1" dirty="0"/>
              <a:t>:</a:t>
            </a:r>
            <a:r>
              <a:rPr lang="ar-SA" b="1" dirty="0"/>
              <a:t>و فيها يطلب من الطلاب استخدام عناصر المثير </a:t>
            </a:r>
            <a:r>
              <a:rPr lang="ar-SA" b="1" dirty="0" err="1"/>
              <a:t>أوالمادة</a:t>
            </a:r>
            <a:r>
              <a:rPr lang="ar-SA" b="1" dirty="0"/>
              <a:t> موضوع التعلم </a:t>
            </a:r>
            <a:r>
              <a:rPr lang="ar-SA" b="1" dirty="0" err="1"/>
              <a:t>و</a:t>
            </a:r>
            <a:r>
              <a:rPr lang="ar-SA" b="1" dirty="0"/>
              <a:t> تحديد معناها الأساسي ثم وضعها في جملة </a:t>
            </a:r>
            <a:r>
              <a:rPr lang="ar-SA" b="1" dirty="0" err="1"/>
              <a:t>و</a:t>
            </a:r>
            <a:r>
              <a:rPr lang="ar-SA" b="1" dirty="0"/>
              <a:t> القياس عليها وعكسها </a:t>
            </a:r>
            <a:r>
              <a:rPr lang="ar-SA" b="1" dirty="0" err="1"/>
              <a:t>و</a:t>
            </a:r>
            <a:r>
              <a:rPr lang="ar-SA" b="1" dirty="0"/>
              <a:t> المشابهة لها في المعنى مع اختلاف في التركيب </a:t>
            </a:r>
            <a:r>
              <a:rPr lang="ar-SA" b="1" dirty="0" err="1"/>
              <a:t>و</a:t>
            </a:r>
            <a:r>
              <a:rPr lang="ar-SA" b="1" dirty="0"/>
              <a:t> المختلفة معها في المعن</a:t>
            </a:r>
            <a:r>
              <a:rPr lang="ar-IQ" b="1" dirty="0"/>
              <a:t>ى </a:t>
            </a:r>
            <a:r>
              <a:rPr lang="ar-SA" b="1" dirty="0"/>
              <a:t>بمعنى تعميق دراستها للوصول لدرجة إتقان </a:t>
            </a:r>
            <a:r>
              <a:rPr lang="ar-SA" b="1" dirty="0" err="1"/>
              <a:t>و</a:t>
            </a:r>
            <a:r>
              <a:rPr lang="ar-SA" b="1" dirty="0"/>
              <a:t> من ثم ضمن عدم نسيانها </a:t>
            </a:r>
            <a:r>
              <a:rPr lang="en-US" b="1" dirty="0"/>
              <a:t/>
            </a:r>
            <a:br>
              <a:rPr lang="en-US" b="1" dirty="0"/>
            </a:br>
            <a:r>
              <a:rPr lang="en-US" sz="2000" b="1" dirty="0">
                <a:solidFill>
                  <a:srgbClr val="FF0000"/>
                </a:solidFill>
              </a:rPr>
              <a:t>• </a:t>
            </a:r>
            <a:r>
              <a:rPr lang="ar-SA" sz="2000" b="1" dirty="0">
                <a:solidFill>
                  <a:srgbClr val="FF0000"/>
                </a:solidFill>
              </a:rPr>
              <a:t>استراتيجيات التوجه  التهيؤ </a:t>
            </a:r>
            <a:r>
              <a:rPr lang="ar-SA" sz="2000" b="1" dirty="0" err="1">
                <a:solidFill>
                  <a:srgbClr val="FF0000"/>
                </a:solidFill>
              </a:rPr>
              <a:t>و</a:t>
            </a:r>
            <a:r>
              <a:rPr lang="ar-SA" sz="2000" b="1" dirty="0">
                <a:solidFill>
                  <a:srgbClr val="FF0000"/>
                </a:solidFill>
              </a:rPr>
              <a:t> </a:t>
            </a:r>
            <a:r>
              <a:rPr lang="ar-SA" sz="2000" b="1" dirty="0" err="1">
                <a:solidFill>
                  <a:srgbClr val="FF0000"/>
                </a:solidFill>
              </a:rPr>
              <a:t>الانتبا</a:t>
            </a:r>
            <a:r>
              <a:rPr lang="ar-IQ" sz="2000" b="1" dirty="0">
                <a:solidFill>
                  <a:srgbClr val="FF0000"/>
                </a:solidFill>
              </a:rPr>
              <a:t>ه</a:t>
            </a:r>
            <a:r>
              <a:rPr lang="en-US" sz="2000" b="1" dirty="0">
                <a:solidFill>
                  <a:srgbClr val="FF0000"/>
                </a:solidFill>
              </a:rPr>
              <a:t> </a:t>
            </a:r>
            <a:r>
              <a:rPr lang="en-US" b="1" dirty="0"/>
              <a:t/>
            </a:r>
            <a:br>
              <a:rPr lang="en-US" b="1" dirty="0"/>
            </a:br>
            <a:r>
              <a:rPr lang="ar-SA" b="1" dirty="0"/>
              <a:t>تقوم هذه الاستراتيجيات على توجيه انتباه الطالب إلى المهمة أو المشكلة أو الموقف مثل إثارة اهتمام الطالب أو انتباهه أو تحفيزه أو تنشيط </a:t>
            </a:r>
            <a:r>
              <a:rPr lang="ar-SA" b="1" dirty="0" err="1"/>
              <a:t>دافعيته</a:t>
            </a:r>
            <a:r>
              <a:rPr lang="ar-SA" b="1" dirty="0"/>
              <a:t> خلال عمليات التدريس بكلمات </a:t>
            </a:r>
            <a:r>
              <a:rPr lang="ar-IQ" b="1" dirty="0"/>
              <a:t>مثل </a:t>
            </a:r>
            <a:r>
              <a:rPr lang="ar-IQ" b="1" dirty="0" err="1"/>
              <a:t>انتبة</a:t>
            </a:r>
            <a:r>
              <a:rPr lang="ar-IQ" b="1" dirty="0"/>
              <a:t> وركز معي</a:t>
            </a:r>
            <a:endParaRPr lang="ar-IQ" dirty="0"/>
          </a:p>
        </p:txBody>
      </p:sp>
      <p:sp>
        <p:nvSpPr>
          <p:cNvPr id="3" name="مستطيل 2"/>
          <p:cNvSpPr/>
          <p:nvPr/>
        </p:nvSpPr>
        <p:spPr>
          <a:xfrm>
            <a:off x="785786" y="3214687"/>
            <a:ext cx="7929618" cy="3939540"/>
          </a:xfrm>
          <a:prstGeom prst="rect">
            <a:avLst/>
          </a:prstGeom>
        </p:spPr>
        <p:txBody>
          <a:bodyPr wrap="square">
            <a:spAutoFit/>
          </a:bodyPr>
          <a:lstStyle/>
          <a:p>
            <a:r>
              <a:rPr lang="en-US" b="1" dirty="0"/>
              <a:t/>
            </a:r>
            <a:br>
              <a:rPr lang="en-US" b="1" dirty="0"/>
            </a:br>
            <a:r>
              <a:rPr lang="en-US" sz="2400" b="1" dirty="0">
                <a:solidFill>
                  <a:schemeClr val="accent4">
                    <a:lumMod val="50000"/>
                  </a:schemeClr>
                </a:solidFill>
              </a:rPr>
              <a:t/>
            </a:r>
            <a:br>
              <a:rPr lang="en-US" sz="2400" b="1" dirty="0">
                <a:solidFill>
                  <a:schemeClr val="accent4">
                    <a:lumMod val="50000"/>
                  </a:schemeClr>
                </a:solidFill>
              </a:rPr>
            </a:br>
            <a:r>
              <a:rPr lang="en-US" sz="2800" b="1" dirty="0">
                <a:solidFill>
                  <a:srgbClr val="FF0000"/>
                </a:solidFill>
              </a:rPr>
              <a:t>•</a:t>
            </a:r>
            <a:r>
              <a:rPr lang="en-US" sz="2400" b="1" dirty="0">
                <a:solidFill>
                  <a:srgbClr val="FF0000"/>
                </a:solidFill>
              </a:rPr>
              <a:t> </a:t>
            </a:r>
            <a:r>
              <a:rPr lang="ar-SA" sz="2400" b="1" dirty="0">
                <a:solidFill>
                  <a:srgbClr val="FF0000"/>
                </a:solidFill>
              </a:rPr>
              <a:t>استراتيجيات استخدام معينات الانتباه</a:t>
            </a:r>
            <a:r>
              <a:rPr lang="en-US" sz="2000" b="1" dirty="0">
                <a:solidFill>
                  <a:schemeClr val="accent4">
                    <a:lumMod val="50000"/>
                  </a:schemeClr>
                </a:solidFill>
              </a:rPr>
              <a:t/>
            </a:r>
            <a:br>
              <a:rPr lang="en-US" sz="2000" b="1" dirty="0">
                <a:solidFill>
                  <a:schemeClr val="accent4">
                    <a:lumMod val="50000"/>
                  </a:schemeClr>
                </a:solidFill>
              </a:rPr>
            </a:br>
            <a:r>
              <a:rPr lang="ar-SA" sz="2000" b="1" dirty="0">
                <a:solidFill>
                  <a:schemeClr val="accent4">
                    <a:lumMod val="50000"/>
                  </a:schemeClr>
                </a:solidFill>
              </a:rPr>
              <a:t>هذه الاستراتيجيات تماثل استراتيجيا الانتباه </a:t>
            </a:r>
            <a:r>
              <a:rPr lang="ar-SA" sz="2000" b="1" dirty="0" err="1">
                <a:solidFill>
                  <a:schemeClr val="accent4">
                    <a:lumMod val="50000"/>
                  </a:schemeClr>
                </a:solidFill>
              </a:rPr>
              <a:t>و</a:t>
            </a:r>
            <a:r>
              <a:rPr lang="ar-SA" sz="2000" b="1" dirty="0">
                <a:solidFill>
                  <a:schemeClr val="accent4">
                    <a:lumMod val="50000"/>
                  </a:schemeClr>
                </a:solidFill>
              </a:rPr>
              <a:t> الفروق هنا تتمثل في أن يطلب من الطالب استخدام الأشياء </a:t>
            </a:r>
            <a:r>
              <a:rPr lang="ar-SA" sz="2000" b="1" dirty="0" err="1">
                <a:solidFill>
                  <a:schemeClr val="accent4">
                    <a:lumMod val="50000"/>
                  </a:schemeClr>
                </a:solidFill>
              </a:rPr>
              <a:t>و</a:t>
            </a:r>
            <a:r>
              <a:rPr lang="ar-SA" sz="2000" b="1" dirty="0">
                <a:solidFill>
                  <a:schemeClr val="accent4">
                    <a:lumMod val="50000"/>
                  </a:schemeClr>
                </a:solidFill>
              </a:rPr>
              <a:t> الموضوعات أو اللغة أو ربط المادة موضوع التعلم بشيء يخصه لتوصيل الانتباه –أو التوجه للمهمة موضوع المعالجة</a:t>
            </a:r>
            <a:r>
              <a:rPr lang="en-US" sz="2000" b="1" dirty="0">
                <a:solidFill>
                  <a:schemeClr val="accent4">
                    <a:lumMod val="50000"/>
                  </a:schemeClr>
                </a:solidFill>
              </a:rPr>
              <a:t/>
            </a:r>
            <a:br>
              <a:rPr lang="en-US" sz="2000" b="1" dirty="0">
                <a:solidFill>
                  <a:schemeClr val="accent4">
                    <a:lumMod val="50000"/>
                  </a:schemeClr>
                </a:solidFill>
              </a:rPr>
            </a:br>
            <a:r>
              <a:rPr lang="en-US" sz="2000" b="1" dirty="0">
                <a:solidFill>
                  <a:schemeClr val="accent4">
                    <a:lumMod val="50000"/>
                  </a:schemeClr>
                </a:solidFill>
              </a:rPr>
              <a:t>• </a:t>
            </a:r>
            <a:r>
              <a:rPr lang="ar-SA" sz="2400" b="1" dirty="0">
                <a:solidFill>
                  <a:srgbClr val="FF0000"/>
                </a:solidFill>
              </a:rPr>
              <a:t>استراتيجيات التخيل</a:t>
            </a:r>
            <a:r>
              <a:rPr lang="en-US" sz="2000" b="1" dirty="0">
                <a:solidFill>
                  <a:schemeClr val="accent4">
                    <a:lumMod val="50000"/>
                  </a:schemeClr>
                </a:solidFill>
              </a:rPr>
              <a:t/>
            </a:r>
            <a:br>
              <a:rPr lang="en-US" sz="2000" b="1" dirty="0">
                <a:solidFill>
                  <a:schemeClr val="accent4">
                    <a:lumMod val="50000"/>
                  </a:schemeClr>
                </a:solidFill>
              </a:rPr>
            </a:br>
            <a:r>
              <a:rPr lang="ar-SA" sz="2000" b="1" dirty="0">
                <a:solidFill>
                  <a:schemeClr val="accent4">
                    <a:lumMod val="50000"/>
                  </a:schemeClr>
                </a:solidFill>
              </a:rPr>
              <a:t>تقوم هذه الاستراتيجيات على إثارة خيال الطلاب لمحتوى المادة موضوع التعلم </a:t>
            </a:r>
            <a:r>
              <a:rPr lang="ar-SA" sz="2000" b="1" dirty="0" err="1">
                <a:solidFill>
                  <a:schemeClr val="accent4">
                    <a:lumMod val="50000"/>
                  </a:schemeClr>
                </a:solidFill>
              </a:rPr>
              <a:t>و</a:t>
            </a:r>
            <a:r>
              <a:rPr lang="ar-SA" sz="2000" b="1" dirty="0">
                <a:solidFill>
                  <a:schemeClr val="accent4">
                    <a:lumMod val="50000"/>
                  </a:schemeClr>
                </a:solidFill>
              </a:rPr>
              <a:t> العلاقات الكامنة في هذا المحتوى </a:t>
            </a:r>
            <a:r>
              <a:rPr lang="ar-SA" sz="2000" b="1" dirty="0" err="1">
                <a:solidFill>
                  <a:schemeClr val="accent4">
                    <a:lumMod val="50000"/>
                  </a:schemeClr>
                </a:solidFill>
              </a:rPr>
              <a:t>و</a:t>
            </a:r>
            <a:r>
              <a:rPr lang="ar-SA" sz="2000" b="1" dirty="0">
                <a:solidFill>
                  <a:schemeClr val="accent4">
                    <a:lumMod val="50000"/>
                  </a:schemeClr>
                </a:solidFill>
              </a:rPr>
              <a:t> استخدام </a:t>
            </a:r>
            <a:r>
              <a:rPr lang="ar-SA" sz="2000" b="1" dirty="0" err="1">
                <a:solidFill>
                  <a:schemeClr val="accent4">
                    <a:lumMod val="50000"/>
                  </a:schemeClr>
                </a:solidFill>
              </a:rPr>
              <a:t>صورتخيلية</a:t>
            </a:r>
            <a:r>
              <a:rPr lang="ar-SA" sz="2000" b="1" dirty="0">
                <a:solidFill>
                  <a:schemeClr val="accent4">
                    <a:lumMod val="50000"/>
                  </a:schemeClr>
                </a:solidFill>
              </a:rPr>
              <a:t> لها مثل إيقاع بعض الكلمات ، سيمفونية عزف خطوات حل المشكلات ، بزوغ </a:t>
            </a:r>
            <a:r>
              <a:rPr lang="ar-SA" sz="2000" b="1" dirty="0" err="1">
                <a:solidFill>
                  <a:schemeClr val="accent4">
                    <a:lumMod val="50000"/>
                  </a:schemeClr>
                </a:solidFill>
              </a:rPr>
              <a:t>أوانبثاق</a:t>
            </a:r>
            <a:r>
              <a:rPr lang="ar-SA" sz="2000" b="1" dirty="0">
                <a:solidFill>
                  <a:schemeClr val="accent4">
                    <a:lumMod val="50000"/>
                  </a:schemeClr>
                </a:solidFill>
              </a:rPr>
              <a:t> الأفكار</a:t>
            </a:r>
            <a:r>
              <a:rPr lang="en-US" b="1" dirty="0"/>
              <a:t/>
            </a:r>
            <a:br>
              <a:rPr lang="en-US" b="1" dirty="0"/>
            </a:br>
            <a:r>
              <a:rPr lang="en-US" b="1" dirty="0"/>
              <a:t/>
            </a:r>
            <a:br>
              <a:rPr lang="en-US" b="1" dirty="0"/>
            </a:br>
            <a:endParaRPr lang="ar-IQ"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4282" y="357166"/>
            <a:ext cx="8429684" cy="5201424"/>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a:spAutoFit/>
          </a:bodyPr>
          <a:lstStyle/>
          <a:p>
            <a:r>
              <a:rPr lang="ar-SA" sz="2400" b="1" dirty="0">
                <a:solidFill>
                  <a:srgbClr val="FF0000"/>
                </a:solidFill>
              </a:rPr>
              <a:t>استراتيجيات استخدام معينات لحل المشكلات </a:t>
            </a:r>
            <a:r>
              <a:rPr lang="ar-SA" sz="2400" b="1" dirty="0" err="1">
                <a:solidFill>
                  <a:srgbClr val="FF0000"/>
                </a:solidFill>
              </a:rPr>
              <a:t>و</a:t>
            </a:r>
            <a:r>
              <a:rPr lang="ar-SA" sz="2400" b="1" dirty="0">
                <a:solidFill>
                  <a:srgbClr val="FF0000"/>
                </a:solidFill>
              </a:rPr>
              <a:t> تنشيط الذاكرة</a:t>
            </a:r>
            <a:r>
              <a:rPr lang="en-US" sz="2000" b="1" dirty="0"/>
              <a:t/>
            </a:r>
            <a:br>
              <a:rPr lang="en-US" sz="2000" b="1" dirty="0"/>
            </a:br>
            <a:r>
              <a:rPr lang="ar-SA" sz="2000" b="1" dirty="0"/>
              <a:t>تقوم هذه الاستراتيجيات على استخدام معينات لحل المشكلات </a:t>
            </a:r>
            <a:r>
              <a:rPr lang="ar-SA" sz="2000" b="1" dirty="0" err="1"/>
              <a:t>و</a:t>
            </a:r>
            <a:r>
              <a:rPr lang="ar-SA" sz="2000" b="1" dirty="0"/>
              <a:t> تنشيط الذاكرة مثل</a:t>
            </a:r>
            <a:r>
              <a:rPr lang="en-US" sz="2000" b="1" dirty="0"/>
              <a:t> :-</a:t>
            </a:r>
            <a:br>
              <a:rPr lang="en-US" sz="2000" b="1" dirty="0"/>
            </a:br>
            <a:r>
              <a:rPr lang="en-US" sz="2000" b="1" dirty="0"/>
              <a:t>1- </a:t>
            </a:r>
            <a:r>
              <a:rPr lang="ar-SA" sz="2000" b="1" dirty="0"/>
              <a:t>حث الأطفال على استخدام المكعبات - أو عدادات الحذف </a:t>
            </a:r>
            <a:r>
              <a:rPr lang="ar-SA" sz="2000" b="1" dirty="0" err="1"/>
              <a:t>و</a:t>
            </a:r>
            <a:r>
              <a:rPr lang="ar-SA" sz="2000" b="1" dirty="0"/>
              <a:t> الإضافة </a:t>
            </a:r>
            <a:r>
              <a:rPr lang="ar-SA" sz="2000" b="1" dirty="0" err="1"/>
              <a:t>لعملياتا</a:t>
            </a:r>
            <a:r>
              <a:rPr lang="ar-SA" sz="2000" b="1" dirty="0"/>
              <a:t> لجمع </a:t>
            </a:r>
            <a:r>
              <a:rPr lang="ar-SA" sz="2000" b="1" dirty="0" err="1"/>
              <a:t>و</a:t>
            </a:r>
            <a:r>
              <a:rPr lang="ar-SA" sz="2000" b="1" dirty="0"/>
              <a:t> الطرح بشكل محسوس يساعد الأطفال على تصور بعض العمليات المجردة </a:t>
            </a:r>
            <a:r>
              <a:rPr lang="ar-SA" sz="2000" b="1" dirty="0" err="1"/>
              <a:t>و</a:t>
            </a:r>
            <a:r>
              <a:rPr lang="ar-SA" sz="2000" b="1" dirty="0"/>
              <a:t> </a:t>
            </a:r>
            <a:r>
              <a:rPr lang="ar-SA" sz="2000" b="1" dirty="0" err="1"/>
              <a:t>تحويلهاإلى</a:t>
            </a:r>
            <a:r>
              <a:rPr lang="ar-SA" sz="2000" b="1" dirty="0"/>
              <a:t> </a:t>
            </a:r>
            <a:r>
              <a:rPr lang="ar-SA" sz="2000" b="1" dirty="0" err="1"/>
              <a:t>محسوسات</a:t>
            </a:r>
            <a:r>
              <a:rPr lang="en-US" sz="2000" b="1" dirty="0"/>
              <a:t/>
            </a:r>
            <a:br>
              <a:rPr lang="en-US" sz="2000" b="1" dirty="0"/>
            </a:br>
            <a:r>
              <a:rPr lang="en-US" sz="2000" b="1" dirty="0"/>
              <a:t/>
            </a:r>
            <a:br>
              <a:rPr lang="en-US" sz="2000" b="1" dirty="0"/>
            </a:br>
            <a:r>
              <a:rPr lang="en-US" sz="2000" b="1" dirty="0"/>
              <a:t>• </a:t>
            </a:r>
            <a:r>
              <a:rPr lang="ar-SA" sz="2400" b="1" dirty="0">
                <a:solidFill>
                  <a:srgbClr val="FF0000"/>
                </a:solidFill>
              </a:rPr>
              <a:t>استراتيجيات استخدام المعينات العامة</a:t>
            </a:r>
            <a:r>
              <a:rPr lang="en-US" sz="2000" b="1" dirty="0"/>
              <a:t/>
            </a:r>
            <a:br>
              <a:rPr lang="en-US" sz="2000" b="1" dirty="0"/>
            </a:br>
            <a:r>
              <a:rPr lang="ar-SA" sz="2000" b="1" dirty="0"/>
              <a:t>تقوم هذه الاستراتيجيات على تشجيع المدرسين للتلاميذ لاستخدام ما يمكن أن يطلق عليه المعينات العامة كالأطالس </a:t>
            </a:r>
            <a:r>
              <a:rPr lang="ar-SA" sz="2000" b="1" dirty="0" err="1"/>
              <a:t>و</a:t>
            </a:r>
            <a:r>
              <a:rPr lang="ar-SA" sz="2000" b="1" dirty="0"/>
              <a:t> القواميس </a:t>
            </a:r>
            <a:r>
              <a:rPr lang="ar-SA" sz="2000" b="1" dirty="0" err="1"/>
              <a:t>و</a:t>
            </a:r>
            <a:r>
              <a:rPr lang="ar-SA" sz="2000" b="1" dirty="0"/>
              <a:t> شرائط الفيديو </a:t>
            </a:r>
            <a:r>
              <a:rPr lang="ar-SA" sz="2000" b="1" dirty="0" err="1"/>
              <a:t>و</a:t>
            </a:r>
            <a:r>
              <a:rPr lang="ar-SA" sz="2000" b="1" dirty="0"/>
              <a:t> زيارات المتاحف </a:t>
            </a:r>
            <a:r>
              <a:rPr lang="ar-SA" sz="2000" b="1" dirty="0" err="1"/>
              <a:t>و</a:t>
            </a:r>
            <a:r>
              <a:rPr lang="ar-SA" sz="2000" b="1" dirty="0"/>
              <a:t> المصانع </a:t>
            </a:r>
            <a:r>
              <a:rPr lang="ar-SA" sz="2000" b="1" dirty="0" err="1"/>
              <a:t>و</a:t>
            </a:r>
            <a:r>
              <a:rPr lang="ar-SA" sz="2000" b="1" dirty="0"/>
              <a:t> المؤسسات المواقع الميدانية المرتبطة بالمادة موضوع التعلم</a:t>
            </a:r>
            <a:r>
              <a:rPr lang="en-US" sz="2000" b="1" dirty="0"/>
              <a:t/>
            </a:r>
            <a:br>
              <a:rPr lang="en-US" sz="2000" b="1" dirty="0"/>
            </a:br>
            <a:r>
              <a:rPr lang="en-US" sz="2000" b="1" dirty="0"/>
              <a:t/>
            </a:r>
            <a:br>
              <a:rPr lang="en-US" sz="2000" b="1" dirty="0"/>
            </a:br>
            <a:r>
              <a:rPr lang="en-US" sz="2400" b="1" dirty="0">
                <a:solidFill>
                  <a:srgbClr val="FF0000"/>
                </a:solidFill>
              </a:rPr>
              <a:t>• </a:t>
            </a:r>
            <a:r>
              <a:rPr lang="ar-SA" sz="2400" b="1" dirty="0">
                <a:solidFill>
                  <a:srgbClr val="FF0000"/>
                </a:solidFill>
              </a:rPr>
              <a:t>استراتيجيات استخدام ما وراء الذاكرة</a:t>
            </a:r>
            <a:r>
              <a:rPr lang="en-US" sz="2000" b="1" dirty="0"/>
              <a:t/>
            </a:r>
            <a:br>
              <a:rPr lang="en-US" sz="2000" b="1" dirty="0"/>
            </a:br>
            <a:r>
              <a:rPr lang="ar-SA" sz="2000" b="1" dirty="0"/>
              <a:t>تقوم هذه الاستراتيجيات على قيام المدرين بتعريف التلاميذ أن اتخاذ إجراءات معينة يمكن أن تكون أكثر فائدة من غيرها في تعلم المادة </a:t>
            </a:r>
            <a:r>
              <a:rPr lang="ar-SA" sz="2000" b="1" dirty="0" err="1"/>
              <a:t>و</a:t>
            </a:r>
            <a:r>
              <a:rPr lang="ar-SA" sz="2000" b="1" dirty="0"/>
              <a:t> </a:t>
            </a:r>
            <a:r>
              <a:rPr lang="ar-SA" sz="2000" b="1" dirty="0" err="1"/>
              <a:t>دراستهامثل</a:t>
            </a:r>
            <a:r>
              <a:rPr lang="ar-SA" sz="2000" b="1" dirty="0"/>
              <a:t> :- إعطاء تلميحات عن العوامل التي تساعد على الحفظ </a:t>
            </a:r>
            <a:r>
              <a:rPr lang="ar-SA" sz="2000" b="1" dirty="0" err="1"/>
              <a:t>و</a:t>
            </a:r>
            <a:r>
              <a:rPr lang="ar-SA" sz="2000" b="1" dirty="0"/>
              <a:t> التذكر </a:t>
            </a:r>
            <a:r>
              <a:rPr lang="ar-SA" sz="2000" b="1" dirty="0" err="1"/>
              <a:t>و</a:t>
            </a:r>
            <a:r>
              <a:rPr lang="ar-SA" sz="2000" b="1" dirty="0"/>
              <a:t> حدود عمل </a:t>
            </a:r>
            <a:r>
              <a:rPr lang="ar-SA" sz="2000" b="1" dirty="0" err="1"/>
              <a:t>الذاكرةأو</a:t>
            </a:r>
            <a:r>
              <a:rPr lang="ar-SA" sz="2000" b="1" dirty="0"/>
              <a:t> تفسيرات لكفاءة أو فعاليات تنشيط الذاكرة ، </a:t>
            </a:r>
            <a:r>
              <a:rPr lang="ar-SA" sz="2000" b="1" dirty="0" err="1"/>
              <a:t>و</a:t>
            </a:r>
            <a:r>
              <a:rPr lang="ar-SA" sz="2000" b="1" dirty="0"/>
              <a:t> الأسباب التي تؤدي إلى رفع مستوى الأداء </a:t>
            </a:r>
            <a:r>
              <a:rPr lang="ar-SA" sz="2000" b="1" dirty="0" err="1"/>
              <a:t>و</a:t>
            </a:r>
            <a:r>
              <a:rPr lang="ar-SA" sz="2000" b="1" dirty="0"/>
              <a:t> الاحتفاظ بالمعلومات </a:t>
            </a:r>
            <a:r>
              <a:rPr lang="ar-SA" sz="2000" b="1" dirty="0" err="1"/>
              <a:t>و</a:t>
            </a:r>
            <a:r>
              <a:rPr lang="ar-SA" sz="2000" b="1" dirty="0"/>
              <a:t> استخدام المعلومات أو توظيفها بصور منتجة </a:t>
            </a:r>
            <a:r>
              <a:rPr lang="ar-SA" sz="2000" b="1" dirty="0" err="1"/>
              <a:t>و</a:t>
            </a:r>
            <a:r>
              <a:rPr lang="ar-SA" sz="2000" b="1" dirty="0"/>
              <a:t> فعالة</a:t>
            </a:r>
            <a:endParaRPr lang="ar-IQ"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مركز جسور لتنمية قدرات الطفل - فرق بين الذاكرة قصيرة المدى والذاكرة طويلة  المدى انواع الذاكرة ، وخصائصها ، وانماط التخزين تحدد انواع او اشكال الذاكرة  على اساس خصائص النشاط الذي تتحقق"/>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57290" y="857232"/>
            <a:ext cx="6286543" cy="4547713"/>
          </a:xfrm>
          <a:prstGeom prst="rect">
            <a:avLst/>
          </a:prstGeom>
          <a:ln/>
        </p:spPr>
        <p:style>
          <a:lnRef idx="2">
            <a:schemeClr val="accent4"/>
          </a:lnRef>
          <a:fillRef idx="1">
            <a:schemeClr val="lt1"/>
          </a:fillRef>
          <a:effectRef idx="0">
            <a:schemeClr val="accent4"/>
          </a:effectRef>
          <a:fontRef idx="minor">
            <a:schemeClr val="dk1"/>
          </a:fontRef>
        </p:style>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285728"/>
            <a:ext cx="9144000" cy="3170099"/>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3200" b="0" i="0" u="sng" strike="noStrike" cap="none" normalizeH="0" baseline="0" dirty="0">
                <a:ln>
                  <a:noFill/>
                </a:ln>
                <a:solidFill>
                  <a:schemeClr val="tx1"/>
                </a:solidFill>
                <a:effectLst/>
                <a:latin typeface="Calibri" pitchFamily="34" charset="0"/>
                <a:ea typeface="Calibri" pitchFamily="34" charset="0"/>
                <a:cs typeface="Arial" pitchFamily="34" charset="0"/>
              </a:rPr>
              <a:t>مقدمة</a:t>
            </a:r>
            <a:endParaRPr kumimoji="0" lang="en-US" sz="12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a:ln>
                  <a:noFill/>
                </a:ln>
                <a:solidFill>
                  <a:schemeClr val="tx1"/>
                </a:solidFill>
                <a:effectLst/>
                <a:latin typeface="Calibri" pitchFamily="34" charset="0"/>
                <a:ea typeface="Calibri" pitchFamily="34" charset="0"/>
                <a:cs typeface="Arial" pitchFamily="34" charset="0"/>
              </a:rPr>
              <a:t>قد أصبحت مشكلة الذاكرة من أكثر مشكلات التعلم لحركي </a:t>
            </a:r>
            <a:r>
              <a:rPr kumimoji="0" lang="ar-SA" sz="2800" b="0" i="0" u="none" strike="noStrike" cap="none" normalizeH="0" baseline="0" dirty="0" err="1">
                <a:ln>
                  <a:noFill/>
                </a:ln>
                <a:solidFill>
                  <a:schemeClr val="tx1"/>
                </a:solidFill>
                <a:effectLst/>
                <a:latin typeface="Calibri" pitchFamily="34" charset="0"/>
                <a:ea typeface="Calibri" pitchFamily="34" charset="0"/>
                <a:cs typeface="Arial" pitchFamily="34" charset="0"/>
              </a:rPr>
              <a:t>و</a:t>
            </a:r>
            <a:r>
              <a:rPr kumimoji="0" lang="ar-SA" sz="2800" b="0" i="0" u="none" strike="noStrike" cap="none" normalizeH="0" baseline="0" dirty="0">
                <a:ln>
                  <a:noFill/>
                </a:ln>
                <a:solidFill>
                  <a:schemeClr val="tx1"/>
                </a:solidFill>
                <a:effectLst/>
                <a:latin typeface="Calibri" pitchFamily="34" charset="0"/>
                <a:ea typeface="Calibri" pitchFamily="34" charset="0"/>
                <a:cs typeface="Arial" pitchFamily="34" charset="0"/>
              </a:rPr>
              <a:t> علـم النفس العلمية، التي حظيت بالدراسة والاهتمام، وحققت تطوراً عظيماً، حيث تجـري دراسـتها فـي فـروع، ومجالات علمية عديدة بما في ذلك تلك العلوم التي تبدو وكأنها بعيدة عن علوم </a:t>
            </a:r>
            <a:r>
              <a:rPr kumimoji="0" lang="ar-SA" sz="28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الحركةو</a:t>
            </a:r>
            <a:r>
              <a:rPr kumimoji="0" lang="ar-SA" sz="2800" b="0" i="0" u="none" strike="noStrike" cap="none" normalizeH="0" baseline="0" dirty="0">
                <a:ln>
                  <a:noFill/>
                </a:ln>
                <a:solidFill>
                  <a:schemeClr val="tx1"/>
                </a:solidFill>
                <a:effectLst/>
                <a:latin typeface="Calibri" pitchFamily="34" charset="0"/>
                <a:ea typeface="Calibri" pitchFamily="34" charset="0"/>
                <a:cs typeface="Arial" pitchFamily="34" charset="0"/>
              </a:rPr>
              <a:t> النفس مثل تكنولوجيـا الاتصالات، والحاسوب وباستخدام مداخل متنوعة، وقد تمخضت هذه الدراسات عن حجم هائل من الأدبيات يقدر بثلث ما كتب وأنجز في ميادين هذه لعلوم</a:t>
            </a:r>
            <a:endParaRPr kumimoji="0" lang="ar-SA" sz="3200" b="0" i="0" u="none" strike="noStrike" cap="none" normalizeH="0" baseline="0" dirty="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0" y="3643314"/>
            <a:ext cx="9144000" cy="2062103"/>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000" b="1" i="0" u="sng" strike="noStrike" cap="none" normalizeH="0" baseline="0" dirty="0">
                <a:ln>
                  <a:noFill/>
                </a:ln>
                <a:solidFill>
                  <a:schemeClr val="tx1"/>
                </a:solidFill>
                <a:effectLst/>
                <a:latin typeface="Calibri" pitchFamily="34" charset="0"/>
                <a:ea typeface="Calibri" pitchFamily="34" charset="0"/>
                <a:cs typeface="Arial" pitchFamily="34" charset="0"/>
              </a:rPr>
              <a:t>الذاكرة</a:t>
            </a:r>
            <a:r>
              <a:rPr kumimoji="0" lang="en-US" sz="2000" b="1" i="0" u="sng" strike="noStrike" cap="none" normalizeH="0" baseline="0" dirty="0">
                <a:ln>
                  <a:noFill/>
                </a:ln>
                <a:solidFill>
                  <a:schemeClr val="tx1"/>
                </a:solidFill>
                <a:effectLst/>
                <a:latin typeface="Calibri" pitchFamily="34" charset="0"/>
                <a:ea typeface="Calibri" pitchFamily="34" charset="0"/>
                <a:cs typeface="Arial" pitchFamily="34" charset="0"/>
              </a:rPr>
              <a:t>: </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مصطلح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الذاكرةيشير</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الى</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(مستودع)يخزن فيه الفرد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مايمر</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به</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من مواقف وخبرات وتجارب وأسماء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واحداث</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وأيضا هي القدرة على تخزين المعلومات واسترجاعها مرة أخرى . حي</a:t>
            </a:r>
            <a:r>
              <a:rPr kumimoji="0" lang="ar-IQ" sz="2000" b="0" i="0" u="none" strike="noStrike" cap="none" normalizeH="0" baseline="0" dirty="0">
                <a:ln>
                  <a:noFill/>
                </a:ln>
                <a:solidFill>
                  <a:schemeClr val="tx1"/>
                </a:solidFill>
                <a:effectLst/>
                <a:latin typeface="Calibri" pitchFamily="34" charset="0"/>
                <a:ea typeface="Calibri" pitchFamily="34" charset="0"/>
                <a:cs typeface="Arial" pitchFamily="34" charset="0"/>
              </a:rPr>
              <a:t>ث </a:t>
            </a:r>
            <a:r>
              <a:rPr kumimoji="0" lang="ar-IQ"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ت</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لعب الذاكرة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دورابالغ</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الاهمية</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في التحصيل الدراسي والعملية التعليمية, وذلك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انالذاكرة</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والتعلم يفترض كل منها وجود الآخر </a:t>
            </a:r>
            <a:r>
              <a:rPr kumimoji="0" lang="ar-SA" sz="2800" b="0" i="0" u="none" strike="noStrike" cap="none" normalizeH="0" baseline="0" dirty="0">
                <a:ln>
                  <a:noFill/>
                </a:ln>
                <a:solidFill>
                  <a:schemeClr val="tx1"/>
                </a:solidFill>
                <a:effectLst/>
                <a:latin typeface="Calibri" pitchFamily="34" charset="0"/>
                <a:ea typeface="Calibri" pitchFamily="34" charset="0"/>
                <a:cs typeface="Arial" pitchFamily="34" charset="0"/>
              </a:rPr>
              <a:t>فبدون</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الاحتفاظ لا يمكن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ان</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يكونهناك</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تعلم وبدون التعلم فانه لا يكون هناك شيء للتذكر إذ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ان</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التعلم يشير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الىحدوث</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تعديلات على السلوك الناتجة عن الخبرة والذاكرة تشير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الى</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الدوام النسبي</a:t>
            </a:r>
            <a:r>
              <a:rPr kumimoji="0" lang="ar-IQ" sz="2000" b="0" i="0" u="none" strike="noStrike" cap="none" normalizeH="0" dirty="0">
                <a:ln>
                  <a:noFill/>
                </a:ln>
                <a:solidFill>
                  <a:schemeClr val="tx1"/>
                </a:solidFill>
                <a:effectLst/>
                <a:latin typeface="Calibri" pitchFamily="34" charset="0"/>
                <a:ea typeface="Calibri" pitchFamily="34" charset="0"/>
                <a:cs typeface="Arial" pitchFamily="34" charset="0"/>
              </a:rPr>
              <a:t> ل</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هذه التعديلات.</a:t>
            </a:r>
            <a:endParaRPr kumimoji="0" lang="ar-SA"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تقوية الذاكرة | Health facts, Brain anatomy and function, Medical knowledge"/>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857356" y="134604"/>
            <a:ext cx="5786478" cy="6588791"/>
          </a:xfrm>
          <a:prstGeom prst="rect">
            <a:avLst/>
          </a:prstGeom>
          <a:ln/>
        </p:spPr>
        <p:style>
          <a:lnRef idx="2">
            <a:schemeClr val="accent4"/>
          </a:lnRef>
          <a:fillRef idx="1">
            <a:schemeClr val="lt1"/>
          </a:fillRef>
          <a:effectRef idx="0">
            <a:schemeClr val="accent4"/>
          </a:effectRef>
          <a:fontRef idx="minor">
            <a:schemeClr val="dk1"/>
          </a:fontRef>
        </p:style>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582858"/>
          </a:xfrm>
        </p:spPr>
        <p:style>
          <a:lnRef idx="1">
            <a:schemeClr val="accent4"/>
          </a:lnRef>
          <a:fillRef idx="2">
            <a:schemeClr val="accent4"/>
          </a:fillRef>
          <a:effectRef idx="1">
            <a:schemeClr val="accent4"/>
          </a:effectRef>
          <a:fontRef idx="minor">
            <a:schemeClr val="dk1"/>
          </a:fontRef>
        </p:style>
        <p:txBody>
          <a:bodyPr/>
          <a:lstStyle/>
          <a:p>
            <a:r>
              <a:rPr lang="ar-IQ" dirty="0">
                <a:solidFill>
                  <a:srgbClr val="FF0000"/>
                </a:solidFill>
              </a:rPr>
              <a:t>شكرا لحسن المناقشة </a:t>
            </a:r>
            <a:r>
              <a:rPr lang="ar-IQ" dirty="0" err="1">
                <a:solidFill>
                  <a:srgbClr val="FF0000"/>
                </a:solidFill>
              </a:rPr>
              <a:t>والأصغاء</a:t>
            </a:r>
            <a:endParaRPr lang="ar-IQ"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357166"/>
            <a:ext cx="9144000" cy="2246769"/>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a:ln>
                  <a:noFill/>
                </a:ln>
                <a:solidFill>
                  <a:schemeClr val="tx1"/>
                </a:solidFill>
                <a:effectLst/>
                <a:latin typeface="Calibri" pitchFamily="34" charset="0"/>
                <a:ea typeface="Calibri" pitchFamily="34" charset="0"/>
                <a:cs typeface="Arial" pitchFamily="34" charset="0"/>
              </a:rPr>
              <a:t>وتعرف الذاكرة:</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هي عملية عقلية يتم فيها تسجيل وحفظ واسترجاع الخبرات الماضية</a:t>
            </a:r>
            <a:r>
              <a:rPr kumimoji="0" lang="en-US" sz="2000" b="0" i="0" u="none" strike="noStrike" cap="none" normalizeH="0" baseline="0" dirty="0">
                <a:ln>
                  <a:noFill/>
                </a:ln>
                <a:solidFill>
                  <a:schemeClr val="tx1"/>
                </a:solidFill>
                <a:effectLst/>
                <a:latin typeface="Calibri" pitchFamily="34" charset="0"/>
                <a:ea typeface="Calibri" pitchFamily="34" charset="0"/>
                <a:cs typeface="Arial" pitchFamily="34" charset="0"/>
              </a:rPr>
              <a:t>.</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الذاكرة = تخزين + تذكر </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1" i="0" u="sng" strike="noStrike" cap="none" normalizeH="0" baseline="0" dirty="0" err="1">
                <a:ln>
                  <a:noFill/>
                </a:ln>
                <a:solidFill>
                  <a:schemeClr val="tx1"/>
                </a:solidFill>
                <a:effectLst/>
                <a:latin typeface="Calibri" pitchFamily="34" charset="0"/>
                <a:ea typeface="Calibri" pitchFamily="34" charset="0"/>
                <a:cs typeface="Arial" pitchFamily="34" charset="0"/>
              </a:rPr>
              <a:t>عمليةالتذك</a:t>
            </a:r>
            <a:r>
              <a:rPr kumimoji="0" lang="ar-IQ" sz="2000" b="1" i="0" u="sng" strike="noStrike" cap="none" normalizeH="0" baseline="0" dirty="0">
                <a:ln>
                  <a:noFill/>
                </a:ln>
                <a:solidFill>
                  <a:schemeClr val="tx1"/>
                </a:solidFill>
                <a:effectLst/>
                <a:latin typeface="Calibri" pitchFamily="34" charset="0"/>
                <a:ea typeface="Calibri" pitchFamily="34" charset="0"/>
                <a:cs typeface="Arial" pitchFamily="34" charset="0"/>
              </a:rPr>
              <a:t>ر</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القدرة على استدعاء الخبرات السابقة وتتوقف عملية الاسترجاع من الذاكرة طويلة المدى على</a:t>
            </a:r>
            <a:r>
              <a:rPr kumimoji="0" lang="en-US" sz="2000" b="0" i="0" u="none" strike="noStrike" cap="none" normalizeH="0" baseline="0" dirty="0">
                <a:ln>
                  <a:noFill/>
                </a:ln>
                <a:solidFill>
                  <a:schemeClr val="tx1"/>
                </a:solidFill>
                <a:effectLst/>
                <a:latin typeface="Calibri" pitchFamily="34" charset="0"/>
                <a:ea typeface="Calibri" pitchFamily="34" charset="0"/>
                <a:cs typeface="Arial" pitchFamily="34" charset="0"/>
              </a:rPr>
              <a:t>:</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قوة آثار التذكر</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مستوى التنشيط للمعلومات فيها وتوفر المثيرات المناسبة فهناك معلومات يسهل تذكرها نظرا لمستوى التنشيط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او</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بسبب المنبهات المناسبة التي تساعد على عملية استدعائها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او</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أنها مألوفة باستمرار</a:t>
            </a:r>
            <a:endParaRPr kumimoji="0" lang="ar-SA" sz="2000" b="0" i="0" u="none" strike="noStrike" cap="none" normalizeH="0" baseline="0" dirty="0">
              <a:ln>
                <a:noFill/>
              </a:ln>
              <a:solidFill>
                <a:schemeClr val="tx1"/>
              </a:solidFill>
              <a:effectLst/>
              <a:latin typeface="Arial" pitchFamily="34" charset="0"/>
              <a:cs typeface="Arial" pitchFamily="34" charset="0"/>
            </a:endParaRPr>
          </a:p>
        </p:txBody>
      </p:sp>
      <p:sp>
        <p:nvSpPr>
          <p:cNvPr id="16386" name="Rectangle 2"/>
          <p:cNvSpPr>
            <a:spLocks noChangeArrowheads="1"/>
          </p:cNvSpPr>
          <p:nvPr/>
        </p:nvSpPr>
        <p:spPr bwMode="auto">
          <a:xfrm>
            <a:off x="0" y="3143248"/>
            <a:ext cx="9144000" cy="3170099"/>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Char char="•"/>
              <a:tabLst/>
            </a:pPr>
            <a:r>
              <a:rPr lang="ar-IQ" sz="2000" b="1" u="sng" dirty="0" err="1">
                <a:solidFill>
                  <a:srgbClr val="FF0000"/>
                </a:solidFill>
                <a:latin typeface="Calibri" pitchFamily="34" charset="0"/>
                <a:ea typeface="Calibri" pitchFamily="34" charset="0"/>
                <a:cs typeface="Arial" pitchFamily="34" charset="0"/>
              </a:rPr>
              <a:t>انواع</a:t>
            </a:r>
            <a:r>
              <a:rPr lang="ar-IQ" sz="2000" b="1" u="sng" dirty="0">
                <a:solidFill>
                  <a:srgbClr val="FF0000"/>
                </a:solidFill>
                <a:latin typeface="Calibri" pitchFamily="34" charset="0"/>
                <a:ea typeface="Calibri" pitchFamily="34" charset="0"/>
                <a:cs typeface="Arial" pitchFamily="34" charset="0"/>
              </a:rPr>
              <a:t> الذاكرة</a:t>
            </a:r>
          </a:p>
          <a:p>
            <a:pPr marL="0" marR="0" lvl="0" indent="0" algn="r" defTabSz="914400" rtl="1" eaLnBrk="1" fontAlgn="base" latinLnBrk="0" hangingPunct="1">
              <a:lnSpc>
                <a:spcPct val="100000"/>
              </a:lnSpc>
              <a:spcBef>
                <a:spcPct val="0"/>
              </a:spcBef>
              <a:spcAft>
                <a:spcPct val="0"/>
              </a:spcAft>
              <a:buClrTx/>
              <a:buSzTx/>
              <a:buFontTx/>
              <a:buChar char="•"/>
              <a:tabLst/>
            </a:pPr>
            <a:r>
              <a:rPr kumimoji="0" lang="ar-SA" sz="2000" b="1" i="0" u="sng" strike="noStrike" cap="none" normalizeH="0" baseline="0" dirty="0">
                <a:ln>
                  <a:noFill/>
                </a:ln>
                <a:solidFill>
                  <a:schemeClr val="tx1"/>
                </a:solidFill>
                <a:effectLst/>
                <a:latin typeface="Calibri" pitchFamily="34" charset="0"/>
                <a:ea typeface="Calibri" pitchFamily="34" charset="0"/>
                <a:cs typeface="Arial" pitchFamily="34" charset="0"/>
              </a:rPr>
              <a:t>الذاكرة الحسية (المسجلات الحسية</a:t>
            </a:r>
            <a:r>
              <a:rPr kumimoji="0" lang="en-US" sz="2000" b="1" i="0" u="sng" strike="noStrike" cap="none" normalizeH="0" baseline="0" dirty="0">
                <a:ln>
                  <a:noFill/>
                </a:ln>
                <a:solidFill>
                  <a:schemeClr val="tx1"/>
                </a:solidFill>
                <a:effectLst/>
                <a:latin typeface="Calibri" pitchFamily="34" charset="0"/>
                <a:ea typeface="Calibri" pitchFamily="34" charset="0"/>
                <a:cs typeface="Arial" pitchFamily="34" charset="0"/>
              </a:rPr>
              <a:t>(</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تمثل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المدخلات</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الحسية من العالم الخارجي </a:t>
            </a:r>
            <a:r>
              <a:rPr kumimoji="0" lang="ar-SA" b="0" i="0" u="none" strike="noStrike" cap="none" normalizeH="0" baseline="0" dirty="0">
                <a:ln>
                  <a:noFill/>
                </a:ln>
                <a:solidFill>
                  <a:schemeClr val="tx1"/>
                </a:solidFill>
                <a:effectLst/>
                <a:latin typeface="Calibri" pitchFamily="34" charset="0"/>
                <a:ea typeface="Calibri" pitchFamily="34" charset="0"/>
                <a:cs typeface="Arial" pitchFamily="34" charset="0"/>
              </a:rPr>
              <a:t>وتتكون</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من المستقبلات الخاصة بكل حاسة وتكون على شكل انطباعات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او</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صور الحقيقية للمثيرات الخارجية ، تمتاز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هذ</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المسقبالت</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بسرعتها العالية في نقل صور العالم الخارجي وتكوين الصور النهائية كما وتمتاز بقدرتها على استقبال كميات هائلة من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المدخالت</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ولكن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تتالشى</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سرعة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الن</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قدرتها على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االحتفاظ</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محددة جدا، بحيث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تتجاوز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اجزاء</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من الثانية يصعب تفسير جميع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المدخ</a:t>
            </a:r>
            <a:r>
              <a:rPr kumimoji="0" lang="ar-IQ" sz="2000" b="0" i="0" u="none" strike="noStrike" cap="none" normalizeH="0" baseline="0" dirty="0">
                <a:ln>
                  <a:noFill/>
                </a:ln>
                <a:solidFill>
                  <a:schemeClr val="tx1"/>
                </a:solidFill>
                <a:effectLst/>
                <a:latin typeface="Calibri" pitchFamily="34" charset="0"/>
                <a:ea typeface="Calibri" pitchFamily="34" charset="0"/>
                <a:cs typeface="Arial" pitchFamily="34" charset="0"/>
              </a:rPr>
              <a:t>لا</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ت الحسية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للاسباب</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التالية :</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عدم القدرة على </a:t>
            </a:r>
            <a:r>
              <a:rPr kumimoji="0" lang="ar-IQ"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الانتباة</a:t>
            </a:r>
            <a:r>
              <a:rPr kumimoji="0" lang="ar-IQ" sz="2000" b="0" i="0" u="none" strike="noStrike" cap="none" normalizeH="0" dirty="0">
                <a:ln>
                  <a:noFill/>
                </a:ln>
                <a:solidFill>
                  <a:schemeClr val="tx1"/>
                </a:solidFill>
                <a:effectLst/>
                <a:latin typeface="Calibri" pitchFamily="34" charset="0"/>
                <a:ea typeface="Calibri" pitchFamily="34" charset="0"/>
                <a:cs typeface="Arial" pitchFamily="34" charset="0"/>
              </a:rPr>
              <a:t> </a:t>
            </a:r>
            <a:r>
              <a:rPr kumimoji="0" lang="ar-IQ" sz="2000" b="0" i="0" u="none" strike="noStrike" cap="none" normalizeH="0" dirty="0" err="1">
                <a:ln>
                  <a:noFill/>
                </a:ln>
                <a:solidFill>
                  <a:schemeClr val="tx1"/>
                </a:solidFill>
                <a:effectLst/>
                <a:latin typeface="Calibri" pitchFamily="34" charset="0"/>
                <a:ea typeface="Calibri" pitchFamily="34" charset="0"/>
                <a:cs typeface="Arial" pitchFamily="34" charset="0"/>
              </a:rPr>
              <a:t>الى</a:t>
            </a:r>
            <a:r>
              <a:rPr kumimoji="0" lang="ar-IQ" sz="2000" b="0" i="0" u="none" strike="noStrike" cap="none" normalizeH="0" dirty="0">
                <a:ln>
                  <a:noFill/>
                </a:ln>
                <a:solidFill>
                  <a:schemeClr val="tx1"/>
                </a:solidFill>
                <a:effectLst/>
                <a:latin typeface="Calibri" pitchFamily="34" charset="0"/>
                <a:ea typeface="Calibri" pitchFamily="34" charset="0"/>
                <a:cs typeface="Arial" pitchFamily="34" charset="0"/>
              </a:rPr>
              <a:t> </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جميع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المدخالت</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الحسية</a:t>
            </a:r>
            <a:r>
              <a:rPr kumimoji="0" lang="en-US" sz="2000" b="0" i="0" u="none" strike="noStrike" cap="none" normalizeH="0" baseline="0" dirty="0">
                <a:ln>
                  <a:noFill/>
                </a:ln>
                <a:solidFill>
                  <a:schemeClr val="tx1"/>
                </a:solidFill>
                <a:effectLst/>
                <a:latin typeface="Calibri" pitchFamily="34" charset="0"/>
                <a:ea typeface="Calibri" pitchFamily="34" charset="0"/>
                <a:cs typeface="Arial" pitchFamily="34" charset="0"/>
              </a:rPr>
              <a:t>.</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اهتمام الفرد في معلومات دون غيرها في</a:t>
            </a:r>
            <a:r>
              <a:rPr kumimoji="0" lang="ar-IQ" sz="2000" b="0" i="0" u="none" strike="noStrike" cap="none" normalizeH="0" dirty="0">
                <a:ln>
                  <a:noFill/>
                </a:ln>
                <a:solidFill>
                  <a:schemeClr val="tx1"/>
                </a:solidFill>
                <a:effectLst/>
                <a:latin typeface="Calibri" pitchFamily="34" charset="0"/>
                <a:ea typeface="Calibri" pitchFamily="34" charset="0"/>
                <a:cs typeface="Arial" pitchFamily="34" charset="0"/>
              </a:rPr>
              <a:t> </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باقي المعلومات التي لم تكن مهمة، فهي دقيقة في طبيعة المعلومات الداخلة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اليها</a:t>
            </a:r>
            <a:r>
              <a:rPr kumimoji="0" lang="en-US" sz="2000" b="0" i="0" u="none" strike="noStrike" cap="none" normalizeH="0" baseline="0" dirty="0">
                <a:ln>
                  <a:noFill/>
                </a:ln>
                <a:solidFill>
                  <a:schemeClr val="tx1"/>
                </a:solidFill>
                <a:effectLst/>
                <a:latin typeface="Calibri" pitchFamily="34" charset="0"/>
                <a:ea typeface="Calibri" pitchFamily="34" charset="0"/>
                <a:cs typeface="Arial" pitchFamily="34" charset="0"/>
              </a:rPr>
              <a:t>.</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هذ</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الذاكرة هي محطة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اولية</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في حفظ المعلومات وتخزن المعلومات على شكل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تخيالت</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حسية</a:t>
            </a:r>
            <a:endParaRPr kumimoji="0" lang="ar-SA"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428604"/>
            <a:ext cx="9144000" cy="2862322"/>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eaLnBrk="1" fontAlgn="base" latinLnBrk="0" hangingPunct="1">
              <a:lnSpc>
                <a:spcPct val="100000"/>
              </a:lnSpc>
              <a:spcBef>
                <a:spcPct val="0"/>
              </a:spcBef>
              <a:spcAft>
                <a:spcPct val="0"/>
              </a:spcAft>
              <a:buClrTx/>
              <a:buSzTx/>
              <a:buFontTx/>
              <a:buNone/>
              <a:tabLst/>
            </a:pPr>
            <a:r>
              <a:rPr kumimoji="0" lang="ar-SA" sz="2000" b="1" i="0" u="sng" strike="noStrike" cap="none" normalizeH="0" baseline="0" dirty="0" err="1">
                <a:ln>
                  <a:noFill/>
                </a:ln>
                <a:solidFill>
                  <a:srgbClr val="FF0000"/>
                </a:solidFill>
                <a:effectLst/>
                <a:latin typeface="Calibri" pitchFamily="34" charset="0"/>
                <a:ea typeface="Calibri" pitchFamily="34" charset="0"/>
                <a:cs typeface="Arial" pitchFamily="34" charset="0"/>
              </a:rPr>
              <a:t>اهم</a:t>
            </a:r>
            <a:r>
              <a:rPr kumimoji="0" lang="ar-SA" sz="2000" b="1" i="0" u="sng" strike="noStrike" cap="none" normalizeH="0" baseline="0" dirty="0">
                <a:ln>
                  <a:noFill/>
                </a:ln>
                <a:solidFill>
                  <a:srgbClr val="FF0000"/>
                </a:solidFill>
                <a:effectLst/>
                <a:latin typeface="Calibri" pitchFamily="34" charset="0"/>
                <a:ea typeface="Calibri" pitchFamily="34" charset="0"/>
                <a:cs typeface="Arial" pitchFamily="34" charset="0"/>
              </a:rPr>
              <a:t> </a:t>
            </a:r>
            <a:r>
              <a:rPr kumimoji="0" lang="ar-SA" sz="2000" b="1" i="0" u="sng" strike="noStrike" cap="none" normalizeH="0" baseline="0" dirty="0" err="1">
                <a:ln>
                  <a:noFill/>
                </a:ln>
                <a:solidFill>
                  <a:srgbClr val="FF0000"/>
                </a:solidFill>
                <a:effectLst/>
                <a:latin typeface="Calibri" pitchFamily="34" charset="0"/>
                <a:ea typeface="Calibri" pitchFamily="34" charset="0"/>
                <a:cs typeface="Arial" pitchFamily="34" charset="0"/>
              </a:rPr>
              <a:t>انواع</a:t>
            </a:r>
            <a:r>
              <a:rPr kumimoji="0" lang="ar-SA" sz="2000" b="1" i="0" u="sng" strike="noStrike" cap="none" normalizeH="0" baseline="0" dirty="0">
                <a:ln>
                  <a:noFill/>
                </a:ln>
                <a:solidFill>
                  <a:srgbClr val="FF0000"/>
                </a:solidFill>
                <a:effectLst/>
                <a:latin typeface="Calibri" pitchFamily="34" charset="0"/>
                <a:ea typeface="Calibri" pitchFamily="34" charset="0"/>
                <a:cs typeface="Arial" pitchFamily="34" charset="0"/>
              </a:rPr>
              <a:t> الذاكرة الحسية</a:t>
            </a:r>
            <a:r>
              <a:rPr kumimoji="0" lang="en-US" sz="2000" b="1" i="0" u="sng" strike="noStrike" cap="none" normalizeH="0" baseline="0" dirty="0">
                <a:ln>
                  <a:noFill/>
                </a:ln>
                <a:solidFill>
                  <a:srgbClr val="FF0000"/>
                </a:solidFill>
                <a:effectLst/>
                <a:latin typeface="Calibri" pitchFamily="34" charset="0"/>
                <a:ea typeface="Calibri" pitchFamily="34" charset="0"/>
                <a:cs typeface="Arial" pitchFamily="34" charset="0"/>
              </a:rPr>
              <a:t>:</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0" marR="0" lvl="0" indent="0" defTabSz="914400" eaLnBrk="0" fontAlgn="base" latinLnBrk="0" hangingPunct="0">
              <a:lnSpc>
                <a:spcPct val="100000"/>
              </a:lnSpc>
              <a:spcBef>
                <a:spcPct val="0"/>
              </a:spcBef>
              <a:spcAft>
                <a:spcPct val="0"/>
              </a:spcAft>
              <a:buClrTx/>
              <a:buSzTx/>
              <a:buFontTx/>
              <a:buChar char="•"/>
              <a:tabLst/>
            </a:pPr>
            <a:r>
              <a:rPr kumimoji="0" lang="ar-SA" sz="2000" b="1" i="0" u="sng" strike="noStrike" cap="none" normalizeH="0" baseline="0" dirty="0">
                <a:ln>
                  <a:noFill/>
                </a:ln>
                <a:solidFill>
                  <a:schemeClr val="tx1"/>
                </a:solidFill>
                <a:effectLst/>
                <a:latin typeface="Calibri" pitchFamily="34" charset="0"/>
                <a:ea typeface="Calibri" pitchFamily="34" charset="0"/>
                <a:cs typeface="Arial" pitchFamily="34" charset="0"/>
              </a:rPr>
              <a:t>الذاكرة البصرية :</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0" marR="0" lvl="0" indent="0" defTabSz="914400"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يتم استقبال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المدخالت</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على شكل خيال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او</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على شكل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ايقونات</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يتم معالجتها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وانمااالحتفاظ</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المؤقت لها لتنقل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الى</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الذاكرة العاملة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اال</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بعض المعالجات التي تختص بالخصائص الفيزيائية كالشكل واللون ويبقى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االثر</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البصرى</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لقترة ربع ثانية، ليتم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استخالص</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المعلومات الحسية وبقاء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االثر</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الحسي يعتمد على شدة ذلك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المثيير</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a:t>
            </a:r>
            <a:endParaRPr kumimoji="0" lang="ar-SA" sz="2000" b="1" i="0" u="sng" strike="noStrike" cap="none" normalizeH="0" baseline="0" dirty="0">
              <a:ln>
                <a:noFill/>
              </a:ln>
              <a:solidFill>
                <a:schemeClr val="tx1"/>
              </a:solidFill>
              <a:effectLst/>
              <a:latin typeface="Calibri" pitchFamily="34" charset="0"/>
              <a:ea typeface="Calibri" pitchFamily="34" charset="0"/>
              <a:cs typeface="Arial" pitchFamily="34" charset="0"/>
            </a:endParaRPr>
          </a:p>
          <a:p>
            <a:pPr marL="0" marR="0" lvl="0" indent="0" defTabSz="914400" eaLnBrk="0" fontAlgn="base" latinLnBrk="0" hangingPunct="0">
              <a:lnSpc>
                <a:spcPct val="100000"/>
              </a:lnSpc>
              <a:spcBef>
                <a:spcPct val="0"/>
              </a:spcBef>
              <a:spcAft>
                <a:spcPct val="0"/>
              </a:spcAft>
              <a:buClrTx/>
              <a:buSzTx/>
              <a:buFontTx/>
              <a:buNone/>
              <a:tabLst/>
            </a:pPr>
            <a:r>
              <a:rPr kumimoji="0" lang="ar-SA" sz="2000" b="1" i="0" u="sng" strike="noStrike" cap="none" normalizeH="0" baseline="0" dirty="0">
                <a:ln>
                  <a:noFill/>
                </a:ln>
                <a:solidFill>
                  <a:schemeClr val="tx1"/>
                </a:solidFill>
                <a:effectLst/>
                <a:latin typeface="Calibri" pitchFamily="34" charset="0"/>
                <a:ea typeface="Calibri" pitchFamily="34" charset="0"/>
                <a:cs typeface="Arial" pitchFamily="34" charset="0"/>
              </a:rPr>
              <a:t>الذاكرة السمعية:</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وتعرف بذاكرة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الاصداء</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الصوتية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انها</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مسؤولة</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عن استقبال الخصائص الصوتية للمثيرات،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وهذ</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الذاكرة تستقبل صور مطابقة للخبرة السمعية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واشارت</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تجارب الاستماع المشوش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ان</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الافراد</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يستطيعون استقبال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المدخلات</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الحسية السمعية في لحظة من اللحظات وقد وجدا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ان</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الافراد</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يستطيعون تذكر بعض المعلومات السمعية التي ليست تحت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التركيزالانطباعات</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a:t>
            </a:r>
            <a:endParaRPr kumimoji="0" lang="ar-SA" sz="2400" b="0" i="0" u="none" strike="noStrike" cap="none" normalizeH="0" baseline="0" dirty="0">
              <a:ln>
                <a:noFill/>
              </a:ln>
              <a:solidFill>
                <a:schemeClr val="tx1"/>
              </a:solidFill>
              <a:effectLst/>
              <a:latin typeface="Arial" pitchFamily="34" charset="0"/>
              <a:cs typeface="Arial" pitchFamily="34" charset="0"/>
            </a:endParaRPr>
          </a:p>
        </p:txBody>
      </p:sp>
      <p:sp>
        <p:nvSpPr>
          <p:cNvPr id="17410" name="Rectangle 2"/>
          <p:cNvSpPr>
            <a:spLocks noChangeArrowheads="1"/>
          </p:cNvSpPr>
          <p:nvPr/>
        </p:nvSpPr>
        <p:spPr bwMode="auto">
          <a:xfrm>
            <a:off x="214282" y="3429000"/>
            <a:ext cx="8572560" cy="2862322"/>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315913" defTabSz="914400" rtl="1" eaLnBrk="1" fontAlgn="base" latinLnBrk="0" hangingPunct="1">
              <a:lnSpc>
                <a:spcPct val="100000"/>
              </a:lnSpc>
              <a:spcBef>
                <a:spcPct val="0"/>
              </a:spcBef>
              <a:spcAft>
                <a:spcPct val="0"/>
              </a:spcAft>
              <a:buClrTx/>
              <a:buSzTx/>
              <a:buFontTx/>
              <a:buChar char="•"/>
              <a:tabLst/>
            </a:pPr>
            <a:r>
              <a:rPr kumimoji="0" lang="ar-SA" b="1" i="0" u="none" strike="noStrike" cap="none" normalizeH="0" baseline="0" dirty="0">
                <a:ln>
                  <a:noFill/>
                </a:ln>
                <a:solidFill>
                  <a:schemeClr val="tx1"/>
                </a:solidFill>
                <a:effectLst/>
                <a:latin typeface="Calibri" pitchFamily="34" charset="0"/>
                <a:ea typeface="Calibri" pitchFamily="34" charset="0"/>
                <a:cs typeface="Arial" pitchFamily="34" charset="0"/>
              </a:rPr>
              <a:t>السمعية تستمر لفترة </a:t>
            </a:r>
            <a:r>
              <a:rPr kumimoji="0" lang="ar-SA" b="1" i="0" u="none" strike="noStrike" cap="none" normalizeH="0" baseline="0" dirty="0" err="1">
                <a:ln>
                  <a:noFill/>
                </a:ln>
                <a:solidFill>
                  <a:schemeClr val="tx1"/>
                </a:solidFill>
                <a:effectLst/>
                <a:latin typeface="Calibri" pitchFamily="34" charset="0"/>
                <a:ea typeface="Calibri" pitchFamily="34" charset="0"/>
                <a:cs typeface="Arial" pitchFamily="34" charset="0"/>
              </a:rPr>
              <a:t>اطول</a:t>
            </a:r>
            <a:r>
              <a:rPr kumimoji="0" lang="ar-SA" b="1" i="0" u="none" strike="noStrike" cap="none" normalizeH="0" baseline="0" dirty="0">
                <a:ln>
                  <a:noFill/>
                </a:ln>
                <a:solidFill>
                  <a:schemeClr val="tx1"/>
                </a:solidFill>
                <a:effectLst/>
                <a:latin typeface="Calibri" pitchFamily="34" charset="0"/>
                <a:ea typeface="Calibri" pitchFamily="34" charset="0"/>
                <a:cs typeface="Arial" pitchFamily="34" charset="0"/>
              </a:rPr>
              <a:t> حيث </a:t>
            </a:r>
            <a:r>
              <a:rPr kumimoji="0" lang="ar-SA" b="1" i="0" u="none" strike="noStrike" cap="none" normalizeH="0" baseline="0" dirty="0" err="1">
                <a:ln>
                  <a:noFill/>
                </a:ln>
                <a:solidFill>
                  <a:schemeClr val="tx1"/>
                </a:solidFill>
                <a:effectLst/>
                <a:latin typeface="Calibri" pitchFamily="34" charset="0"/>
                <a:ea typeface="Calibri" pitchFamily="34" charset="0"/>
                <a:cs typeface="Arial" pitchFamily="34" charset="0"/>
              </a:rPr>
              <a:t>ان</a:t>
            </a:r>
            <a:r>
              <a:rPr kumimoji="0" lang="ar-SA" b="1" i="0" u="none" strike="noStrike" cap="none" normalizeH="0" baseline="0" dirty="0">
                <a:ln>
                  <a:noFill/>
                </a:ln>
                <a:solidFill>
                  <a:schemeClr val="tx1"/>
                </a:solidFill>
                <a:effectLst/>
                <a:latin typeface="Calibri" pitchFamily="34" charset="0"/>
                <a:ea typeface="Calibri" pitchFamily="34" charset="0"/>
                <a:cs typeface="Arial" pitchFamily="34" charset="0"/>
              </a:rPr>
              <a:t> المسجل الحس سمعي يحتفظ بالمعلومات لمدة تتجاوز الثانيتين، وتستطيع الذاكرة السمعية استقبال </a:t>
            </a:r>
            <a:r>
              <a:rPr kumimoji="0" lang="ar-SA" b="1" i="0" u="none" strike="noStrike" cap="none" normalizeH="0" baseline="0" dirty="0" err="1">
                <a:ln>
                  <a:noFill/>
                </a:ln>
                <a:solidFill>
                  <a:schemeClr val="tx1"/>
                </a:solidFill>
                <a:effectLst/>
                <a:latin typeface="Calibri" pitchFamily="34" charset="0"/>
                <a:ea typeface="Calibri" pitchFamily="34" charset="0"/>
                <a:cs typeface="Arial" pitchFamily="34" charset="0"/>
              </a:rPr>
              <a:t>اكثر</a:t>
            </a:r>
            <a:r>
              <a:rPr kumimoji="0" lang="ar-SA" b="1" i="0" u="none" strike="noStrike" cap="none" normalizeH="0" baseline="0" dirty="0">
                <a:ln>
                  <a:noFill/>
                </a:ln>
                <a:solidFill>
                  <a:schemeClr val="tx1"/>
                </a:solidFill>
                <a:effectLst/>
                <a:latin typeface="Calibri" pitchFamily="34" charset="0"/>
                <a:ea typeface="Calibri" pitchFamily="34" charset="0"/>
                <a:cs typeface="Arial" pitchFamily="34" charset="0"/>
              </a:rPr>
              <a:t> من مثير حسي في نفس الوقت </a:t>
            </a:r>
            <a:r>
              <a:rPr kumimoji="0" lang="ar-SA" b="1" i="0" u="none" strike="noStrike" cap="none" normalizeH="0" baseline="0" dirty="0" err="1">
                <a:ln>
                  <a:noFill/>
                </a:ln>
                <a:solidFill>
                  <a:schemeClr val="tx1"/>
                </a:solidFill>
                <a:effectLst/>
                <a:latin typeface="Calibri" pitchFamily="34" charset="0"/>
                <a:ea typeface="Calibri" pitchFamily="34" charset="0"/>
                <a:cs typeface="Arial" pitchFamily="34" charset="0"/>
              </a:rPr>
              <a:t>او</a:t>
            </a:r>
            <a:r>
              <a:rPr kumimoji="0" lang="ar-SA" b="1"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b="1" i="0" u="none" strike="noStrike" cap="none" normalizeH="0" baseline="0" dirty="0" err="1">
                <a:ln>
                  <a:noFill/>
                </a:ln>
                <a:solidFill>
                  <a:schemeClr val="tx1"/>
                </a:solidFill>
                <a:effectLst/>
                <a:latin typeface="Calibri" pitchFamily="34" charset="0"/>
                <a:ea typeface="Calibri" pitchFamily="34" charset="0"/>
                <a:cs typeface="Arial" pitchFamily="34" charset="0"/>
              </a:rPr>
              <a:t>اكثر</a:t>
            </a:r>
            <a:r>
              <a:rPr kumimoji="0" lang="ar-SA" b="1" i="0" u="none" strike="noStrike" cap="none" normalizeH="0" baseline="0" dirty="0">
                <a:ln>
                  <a:noFill/>
                </a:ln>
                <a:solidFill>
                  <a:schemeClr val="tx1"/>
                </a:solidFill>
                <a:effectLst/>
                <a:latin typeface="Calibri" pitchFamily="34" charset="0"/>
                <a:ea typeface="Calibri" pitchFamily="34" charset="0"/>
                <a:cs typeface="Arial" pitchFamily="34" charset="0"/>
              </a:rPr>
              <a:t> من مصدر والتمييز بينها يعتمد على السياق </a:t>
            </a:r>
            <a:r>
              <a:rPr kumimoji="0" lang="ar-SA" b="1" i="0" u="none" strike="noStrike" cap="none" normalizeH="0" baseline="0" dirty="0" err="1">
                <a:ln>
                  <a:noFill/>
                </a:ln>
                <a:solidFill>
                  <a:schemeClr val="tx1"/>
                </a:solidFill>
                <a:effectLst/>
                <a:latin typeface="Calibri" pitchFamily="34" charset="0"/>
                <a:ea typeface="Calibri" pitchFamily="34" charset="0"/>
                <a:cs typeface="Arial" pitchFamily="34" charset="0"/>
              </a:rPr>
              <a:t>باالضافةالى</a:t>
            </a:r>
            <a:r>
              <a:rPr kumimoji="0" lang="ar-SA" b="1" i="0" u="none" strike="noStrike" cap="none" normalizeH="0" baseline="0" dirty="0">
                <a:ln>
                  <a:noFill/>
                </a:ln>
                <a:solidFill>
                  <a:schemeClr val="tx1"/>
                </a:solidFill>
                <a:effectLst/>
                <a:latin typeface="Calibri" pitchFamily="34" charset="0"/>
                <a:ea typeface="Calibri" pitchFamily="34" charset="0"/>
                <a:cs typeface="Arial" pitchFamily="34" charset="0"/>
              </a:rPr>
              <a:t> طبيعة ونوعية </a:t>
            </a:r>
            <a:r>
              <a:rPr kumimoji="0" lang="ar-SA" b="1" i="0" u="none" strike="noStrike" cap="none" normalizeH="0" baseline="0" dirty="0" err="1">
                <a:ln>
                  <a:noFill/>
                </a:ln>
                <a:solidFill>
                  <a:schemeClr val="tx1"/>
                </a:solidFill>
                <a:effectLst/>
                <a:latin typeface="Calibri" pitchFamily="34" charset="0"/>
                <a:ea typeface="Calibri" pitchFamily="34" charset="0"/>
                <a:cs typeface="Arial" pitchFamily="34" charset="0"/>
              </a:rPr>
              <a:t>الاصوات</a:t>
            </a:r>
            <a:r>
              <a:rPr kumimoji="0" lang="ar-SA" b="1" i="0" u="none" strike="noStrike" cap="none" normalizeH="0" baseline="0" dirty="0">
                <a:ln>
                  <a:noFill/>
                </a:ln>
                <a:solidFill>
                  <a:schemeClr val="tx1"/>
                </a:solidFill>
                <a:effectLst/>
                <a:latin typeface="Calibri" pitchFamily="34" charset="0"/>
                <a:ea typeface="Calibri" pitchFamily="34" charset="0"/>
                <a:cs typeface="Arial" pitchFamily="34" charset="0"/>
              </a:rPr>
              <a:t> </a:t>
            </a:r>
            <a:endParaRPr kumimoji="0" lang="en-US" sz="1000" b="1" i="0" u="none" strike="noStrike" cap="none" normalizeH="0" baseline="0" dirty="0">
              <a:ln>
                <a:noFill/>
              </a:ln>
              <a:solidFill>
                <a:schemeClr val="tx1"/>
              </a:solidFill>
              <a:effectLst/>
              <a:latin typeface="Arial" pitchFamily="34" charset="0"/>
              <a:cs typeface="Arial" pitchFamily="34" charset="0"/>
            </a:endParaRPr>
          </a:p>
          <a:p>
            <a:pPr marL="0" marR="0" lvl="0" indent="315913" defTabSz="914400" rtl="1" eaLnBrk="0" fontAlgn="base" latinLnBrk="0" hangingPunct="0">
              <a:lnSpc>
                <a:spcPct val="100000"/>
              </a:lnSpc>
              <a:spcBef>
                <a:spcPct val="0"/>
              </a:spcBef>
              <a:spcAft>
                <a:spcPct val="0"/>
              </a:spcAft>
              <a:buClrTx/>
              <a:buSzTx/>
              <a:buFontTx/>
              <a:buChar char="•"/>
              <a:tabLst/>
            </a:pPr>
            <a:r>
              <a:rPr kumimoji="0" lang="ar-SA" b="1" i="0" u="sng" strike="noStrike" cap="none" normalizeH="0" baseline="0" dirty="0">
                <a:ln>
                  <a:noFill/>
                </a:ln>
                <a:solidFill>
                  <a:schemeClr val="tx1"/>
                </a:solidFill>
                <a:effectLst/>
                <a:latin typeface="Calibri" pitchFamily="34" charset="0"/>
                <a:ea typeface="Calibri" pitchFamily="34" charset="0"/>
                <a:cs typeface="Arial" pitchFamily="34" charset="0"/>
              </a:rPr>
              <a:t>الذاكرة القصيرة المدى( الذاكرة العاملة)</a:t>
            </a:r>
            <a:r>
              <a:rPr kumimoji="0" lang="ar-SA" b="1" i="0" u="none" strike="noStrike" cap="none" normalizeH="0" baseline="0" dirty="0">
                <a:ln>
                  <a:noFill/>
                </a:ln>
                <a:solidFill>
                  <a:schemeClr val="tx1"/>
                </a:solidFill>
                <a:effectLst/>
                <a:latin typeface="Calibri" pitchFamily="34" charset="0"/>
                <a:ea typeface="Calibri" pitchFamily="34" charset="0"/>
                <a:cs typeface="Arial" pitchFamily="34" charset="0"/>
              </a:rPr>
              <a:t>وهي النوع الثاني من </a:t>
            </a:r>
            <a:r>
              <a:rPr kumimoji="0" lang="ar-SA" b="1" i="0" u="none" strike="noStrike" cap="none" normalizeH="0" baseline="0" dirty="0" err="1">
                <a:ln>
                  <a:noFill/>
                </a:ln>
                <a:solidFill>
                  <a:schemeClr val="tx1"/>
                </a:solidFill>
                <a:effectLst/>
                <a:latin typeface="Calibri" pitchFamily="34" charset="0"/>
                <a:ea typeface="Calibri" pitchFamily="34" charset="0"/>
                <a:cs typeface="Arial" pitchFamily="34" charset="0"/>
              </a:rPr>
              <a:t>انواع</a:t>
            </a:r>
            <a:r>
              <a:rPr kumimoji="0" lang="ar-SA" b="1" i="0" u="none" strike="noStrike" cap="none" normalizeH="0" baseline="0" dirty="0">
                <a:ln>
                  <a:noFill/>
                </a:ln>
                <a:solidFill>
                  <a:schemeClr val="tx1"/>
                </a:solidFill>
                <a:effectLst/>
                <a:latin typeface="Calibri" pitchFamily="34" charset="0"/>
                <a:ea typeface="Calibri" pitchFamily="34" charset="0"/>
                <a:cs typeface="Arial" pitchFamily="34" charset="0"/>
              </a:rPr>
              <a:t> الذاكرة </a:t>
            </a:r>
            <a:r>
              <a:rPr kumimoji="0" lang="ar-SA" b="1" i="0" u="none" strike="noStrike" cap="none" normalizeH="0" baseline="0" dirty="0" err="1">
                <a:ln>
                  <a:noFill/>
                </a:ln>
                <a:solidFill>
                  <a:schemeClr val="tx1"/>
                </a:solidFill>
                <a:effectLst/>
                <a:latin typeface="Calibri" pitchFamily="34" charset="0"/>
                <a:ea typeface="Calibri" pitchFamily="34" charset="0"/>
                <a:cs typeface="Arial" pitchFamily="34" charset="0"/>
              </a:rPr>
              <a:t>اوالمحطة</a:t>
            </a:r>
            <a:r>
              <a:rPr kumimoji="0" lang="ar-SA" b="1" i="0" u="none" strike="noStrike" cap="none" normalizeH="0" baseline="0" dirty="0">
                <a:ln>
                  <a:noFill/>
                </a:ln>
                <a:solidFill>
                  <a:schemeClr val="tx1"/>
                </a:solidFill>
                <a:effectLst/>
                <a:latin typeface="Calibri" pitchFamily="34" charset="0"/>
                <a:ea typeface="Calibri" pitchFamily="34" charset="0"/>
                <a:cs typeface="Arial" pitchFamily="34" charset="0"/>
              </a:rPr>
              <a:t> الثانية التي تستقر فيها المعلومات الحسية، فهي مستودعا مؤقتا للتخزين، يتم </a:t>
            </a:r>
            <a:r>
              <a:rPr kumimoji="0" lang="ar-SA" b="1" i="0" u="none" strike="noStrike" cap="none" normalizeH="0" baseline="0" dirty="0" err="1">
                <a:ln>
                  <a:noFill/>
                </a:ln>
                <a:solidFill>
                  <a:schemeClr val="tx1"/>
                </a:solidFill>
                <a:effectLst/>
                <a:latin typeface="Calibri" pitchFamily="34" charset="0"/>
                <a:ea typeface="Calibri" pitchFamily="34" charset="0"/>
                <a:cs typeface="Arial" pitchFamily="34" charset="0"/>
              </a:rPr>
              <a:t>االحتفاظ</a:t>
            </a:r>
            <a:r>
              <a:rPr kumimoji="0" lang="ar-SA" b="1" i="0" u="none" strike="noStrike" cap="none" normalizeH="0" baseline="0" dirty="0">
                <a:ln>
                  <a:noFill/>
                </a:ln>
                <a:solidFill>
                  <a:schemeClr val="tx1"/>
                </a:solidFill>
                <a:effectLst/>
                <a:latin typeface="Calibri" pitchFamily="34" charset="0"/>
                <a:ea typeface="Calibri" pitchFamily="34" charset="0"/>
                <a:cs typeface="Arial" pitchFamily="34" charset="0"/>
              </a:rPr>
              <a:t> على شكل مختلف عما في الذاكرة الحسية يخزن المعلومات بأنماط </a:t>
            </a:r>
            <a:r>
              <a:rPr kumimoji="0" lang="ar-SA" b="1" i="0" u="none" strike="noStrike" cap="none" normalizeH="0" baseline="0" dirty="0" err="1">
                <a:ln>
                  <a:noFill/>
                </a:ln>
                <a:solidFill>
                  <a:schemeClr val="tx1"/>
                </a:solidFill>
                <a:effectLst/>
                <a:latin typeface="Calibri" pitchFamily="34" charset="0"/>
                <a:ea typeface="Calibri" pitchFamily="34" charset="0"/>
                <a:cs typeface="Arial" pitchFamily="34" charset="0"/>
              </a:rPr>
              <a:t>اداركية</a:t>
            </a:r>
            <a:r>
              <a:rPr kumimoji="0" lang="ar-SA" b="1" i="0" u="none" strike="noStrike" cap="none" normalizeH="0" baseline="0" dirty="0">
                <a:ln>
                  <a:noFill/>
                </a:ln>
                <a:solidFill>
                  <a:schemeClr val="tx1"/>
                </a:solidFill>
                <a:effectLst/>
                <a:latin typeface="Calibri" pitchFamily="34" charset="0"/>
                <a:ea typeface="Calibri" pitchFamily="34" charset="0"/>
                <a:cs typeface="Arial" pitchFamily="34" charset="0"/>
              </a:rPr>
              <a:t> ، لفظية </a:t>
            </a:r>
            <a:r>
              <a:rPr kumimoji="0" lang="ar-SA" b="1" i="0" u="none" strike="noStrike" cap="none" normalizeH="0" baseline="0" dirty="0" err="1">
                <a:ln>
                  <a:noFill/>
                </a:ln>
                <a:solidFill>
                  <a:schemeClr val="tx1"/>
                </a:solidFill>
                <a:effectLst/>
                <a:latin typeface="Calibri" pitchFamily="34" charset="0"/>
                <a:ea typeface="Calibri" pitchFamily="34" charset="0"/>
                <a:cs typeface="Arial" pitchFamily="34" charset="0"/>
              </a:rPr>
              <a:t>او</a:t>
            </a:r>
            <a:r>
              <a:rPr kumimoji="0" lang="ar-SA" b="1" i="0" u="none" strike="noStrike" cap="none" normalizeH="0" baseline="0" dirty="0">
                <a:ln>
                  <a:noFill/>
                </a:ln>
                <a:solidFill>
                  <a:schemeClr val="tx1"/>
                </a:solidFill>
                <a:effectLst/>
                <a:latin typeface="Calibri" pitchFamily="34" charset="0"/>
                <a:ea typeface="Calibri" pitchFamily="34" charset="0"/>
                <a:cs typeface="Arial" pitchFamily="34" charset="0"/>
              </a:rPr>
              <a:t> بصرية وليس تخيلات ويتم </a:t>
            </a:r>
            <a:r>
              <a:rPr kumimoji="0" lang="ar-SA" b="1" i="0" u="none" strike="noStrike" cap="none" normalizeH="0" baseline="0" dirty="0" err="1">
                <a:ln>
                  <a:noFill/>
                </a:ln>
                <a:solidFill>
                  <a:schemeClr val="tx1"/>
                </a:solidFill>
                <a:effectLst/>
                <a:latin typeface="Calibri" pitchFamily="34" charset="0"/>
                <a:ea typeface="Calibri" pitchFamily="34" charset="0"/>
                <a:cs typeface="Arial" pitchFamily="34" charset="0"/>
              </a:rPr>
              <a:t>استخالص</a:t>
            </a:r>
            <a:r>
              <a:rPr kumimoji="0" lang="ar-SA" b="1" i="0" u="none" strike="noStrike" cap="none" normalizeH="0" baseline="0" dirty="0">
                <a:ln>
                  <a:noFill/>
                </a:ln>
                <a:solidFill>
                  <a:schemeClr val="tx1"/>
                </a:solidFill>
                <a:effectLst/>
                <a:latin typeface="Calibri" pitchFamily="34" charset="0"/>
                <a:ea typeface="Calibri" pitchFamily="34" charset="0"/>
                <a:cs typeface="Arial" pitchFamily="34" charset="0"/>
              </a:rPr>
              <a:t> المعاني المرتبطة فيها وتدعى الذاكرة العاملة كونها تستقبل المعلومات التي يتم الانتباه </a:t>
            </a:r>
            <a:r>
              <a:rPr kumimoji="0" lang="ar-SA" b="1" i="0" u="none" strike="noStrike" cap="none" normalizeH="0" baseline="0" dirty="0" err="1">
                <a:ln>
                  <a:noFill/>
                </a:ln>
                <a:solidFill>
                  <a:schemeClr val="tx1"/>
                </a:solidFill>
                <a:effectLst/>
                <a:latin typeface="Calibri" pitchFamily="34" charset="0"/>
                <a:ea typeface="Calibri" pitchFamily="34" charset="0"/>
                <a:cs typeface="Arial" pitchFamily="34" charset="0"/>
              </a:rPr>
              <a:t>اليها</a:t>
            </a:r>
            <a:r>
              <a:rPr kumimoji="0" lang="ar-SA" b="1" i="0" u="none" strike="noStrike" cap="none" normalizeH="0" baseline="0" dirty="0">
                <a:ln>
                  <a:noFill/>
                </a:ln>
                <a:solidFill>
                  <a:schemeClr val="tx1"/>
                </a:solidFill>
                <a:effectLst/>
                <a:latin typeface="Calibri" pitchFamily="34" charset="0"/>
                <a:ea typeface="Calibri" pitchFamily="34" charset="0"/>
                <a:cs typeface="Arial" pitchFamily="34" charset="0"/>
              </a:rPr>
              <a:t> من الذاكرة الحسية ويقوم بترميزها ومعالجتها على نحو </a:t>
            </a:r>
            <a:r>
              <a:rPr kumimoji="0" lang="ar-SA" b="1" i="0" u="none" strike="noStrike" cap="none" normalizeH="0" baseline="0" dirty="0" err="1">
                <a:ln>
                  <a:noFill/>
                </a:ln>
                <a:solidFill>
                  <a:schemeClr val="tx1"/>
                </a:solidFill>
                <a:effectLst/>
                <a:latin typeface="Calibri" pitchFamily="34" charset="0"/>
                <a:ea typeface="Calibri" pitchFamily="34" charset="0"/>
                <a:cs typeface="Arial" pitchFamily="34" charset="0"/>
              </a:rPr>
              <a:t>اولي</a:t>
            </a:r>
            <a:r>
              <a:rPr kumimoji="0" lang="ar-SA" b="1" i="0" u="none" strike="noStrike" cap="none" normalizeH="0" baseline="0" dirty="0">
                <a:ln>
                  <a:noFill/>
                </a:ln>
                <a:solidFill>
                  <a:schemeClr val="tx1"/>
                </a:solidFill>
                <a:effectLst/>
                <a:latin typeface="Calibri" pitchFamily="34" charset="0"/>
                <a:ea typeface="Calibri" pitchFamily="34" charset="0"/>
                <a:cs typeface="Arial" pitchFamily="34" charset="0"/>
              </a:rPr>
              <a:t> وعمل على اتخاذ القرار بشأنها أما استخدامها </a:t>
            </a:r>
            <a:r>
              <a:rPr kumimoji="0" lang="ar-SA" b="1" i="0" u="none" strike="noStrike" cap="none" normalizeH="0" baseline="0" dirty="0" err="1">
                <a:ln>
                  <a:noFill/>
                </a:ln>
                <a:solidFill>
                  <a:schemeClr val="tx1"/>
                </a:solidFill>
                <a:effectLst/>
                <a:latin typeface="Calibri" pitchFamily="34" charset="0"/>
                <a:ea typeface="Calibri" pitchFamily="34" charset="0"/>
                <a:cs typeface="Arial" pitchFamily="34" charset="0"/>
              </a:rPr>
              <a:t>او</a:t>
            </a:r>
            <a:r>
              <a:rPr kumimoji="0" lang="ar-SA" b="1" i="0" u="none" strike="noStrike" cap="none" normalizeH="0" baseline="0" dirty="0">
                <a:ln>
                  <a:noFill/>
                </a:ln>
                <a:solidFill>
                  <a:schemeClr val="tx1"/>
                </a:solidFill>
                <a:effectLst/>
                <a:latin typeface="Calibri" pitchFamily="34" charset="0"/>
                <a:ea typeface="Calibri" pitchFamily="34" charset="0"/>
                <a:cs typeface="Arial" pitchFamily="34" charset="0"/>
              </a:rPr>
              <a:t> التخلي عنها لأنه لو بقيت لملئت الذاكرة بمعلومات عديمة الفائدة. </a:t>
            </a:r>
            <a:r>
              <a:rPr kumimoji="0" lang="ar-SA" b="1" i="0" u="none" strike="noStrike" cap="none" normalizeH="0" baseline="0" dirty="0" err="1">
                <a:ln>
                  <a:noFill/>
                </a:ln>
                <a:solidFill>
                  <a:schemeClr val="tx1"/>
                </a:solidFill>
                <a:effectLst/>
                <a:latin typeface="Calibri" pitchFamily="34" charset="0"/>
                <a:ea typeface="Calibri" pitchFamily="34" charset="0"/>
                <a:cs typeface="Arial" pitchFamily="34" charset="0"/>
              </a:rPr>
              <a:t>اوارسالهاالى</a:t>
            </a:r>
            <a:r>
              <a:rPr kumimoji="0" lang="ar-SA" b="1" i="0" u="none" strike="noStrike" cap="none" normalizeH="0" baseline="0" dirty="0">
                <a:ln>
                  <a:noFill/>
                </a:ln>
                <a:solidFill>
                  <a:schemeClr val="tx1"/>
                </a:solidFill>
                <a:effectLst/>
                <a:latin typeface="Calibri" pitchFamily="34" charset="0"/>
                <a:ea typeface="Calibri" pitchFamily="34" charset="0"/>
                <a:cs typeface="Arial" pitchFamily="34" charset="0"/>
              </a:rPr>
              <a:t> الذاكرة الطويلة المدى للاحتفاظ </a:t>
            </a:r>
            <a:r>
              <a:rPr kumimoji="0" lang="ar-SA" b="1" i="0" u="none" strike="noStrike" cap="none" normalizeH="0" baseline="0" dirty="0" err="1">
                <a:ln>
                  <a:noFill/>
                </a:ln>
                <a:solidFill>
                  <a:schemeClr val="tx1"/>
                </a:solidFill>
                <a:effectLst/>
                <a:latin typeface="Calibri" pitchFamily="34" charset="0"/>
                <a:ea typeface="Calibri" pitchFamily="34" charset="0"/>
                <a:cs typeface="Arial" pitchFamily="34" charset="0"/>
              </a:rPr>
              <a:t>بهابشكل</a:t>
            </a:r>
            <a:r>
              <a:rPr kumimoji="0" lang="ar-SA" b="1" i="0" u="none" strike="noStrike" cap="none" normalizeH="0" baseline="0" dirty="0">
                <a:ln>
                  <a:noFill/>
                </a:ln>
                <a:solidFill>
                  <a:schemeClr val="tx1"/>
                </a:solidFill>
                <a:effectLst/>
                <a:latin typeface="Calibri" pitchFamily="34" charset="0"/>
                <a:ea typeface="Calibri" pitchFamily="34" charset="0"/>
                <a:cs typeface="Arial" pitchFamily="34" charset="0"/>
              </a:rPr>
              <a:t> دائم، وتعمل على استقبال المعلومات من الذاكرة الطويلة لتجري عليها بعض العمليات المعرفية واستخلاص المعاني وربطها وتحويلها </a:t>
            </a:r>
            <a:r>
              <a:rPr kumimoji="0" lang="ar-SA" b="1" i="0" u="none" strike="noStrike" cap="none" normalizeH="0" baseline="0" dirty="0" err="1">
                <a:ln>
                  <a:noFill/>
                </a:ln>
                <a:solidFill>
                  <a:schemeClr val="tx1"/>
                </a:solidFill>
                <a:effectLst/>
                <a:latin typeface="Calibri" pitchFamily="34" charset="0"/>
                <a:ea typeface="Calibri" pitchFamily="34" charset="0"/>
                <a:cs typeface="Arial" pitchFamily="34" charset="0"/>
              </a:rPr>
              <a:t>الاداء</a:t>
            </a:r>
            <a:r>
              <a:rPr kumimoji="0" lang="ar-SA" b="1" i="0" u="none" strike="noStrike" cap="none" normalizeH="0" baseline="0" dirty="0">
                <a:ln>
                  <a:noFill/>
                </a:ln>
                <a:solidFill>
                  <a:schemeClr val="tx1"/>
                </a:solidFill>
                <a:effectLst/>
                <a:latin typeface="Calibri" pitchFamily="34" charset="0"/>
                <a:ea typeface="Calibri" pitchFamily="34" charset="0"/>
                <a:cs typeface="Arial" pitchFamily="34" charset="0"/>
              </a:rPr>
              <a:t> ذاكري </a:t>
            </a:r>
            <a:r>
              <a:rPr kumimoji="0" lang="ar-SA" b="0" i="0" u="none" strike="noStrike" cap="none" normalizeH="0" baseline="0" dirty="0">
                <a:ln>
                  <a:noFill/>
                </a:ln>
                <a:solidFill>
                  <a:schemeClr val="tx1"/>
                </a:solidFill>
                <a:effectLst/>
                <a:latin typeface="Calibri" pitchFamily="34" charset="0"/>
                <a:ea typeface="Calibri" pitchFamily="34" charset="0"/>
                <a:cs typeface="Arial" pitchFamily="34" charset="0"/>
              </a:rPr>
              <a:t>.</a:t>
            </a:r>
            <a:endParaRPr kumimoji="0" lang="ar-SA" sz="20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214290"/>
            <a:ext cx="9001156" cy="156966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a:ln>
                  <a:noFill/>
                </a:ln>
                <a:solidFill>
                  <a:schemeClr val="tx1"/>
                </a:solidFill>
                <a:effectLst/>
                <a:latin typeface="Calibri" pitchFamily="34" charset="0"/>
                <a:ea typeface="Calibri" pitchFamily="34" charset="0"/>
                <a:cs typeface="Arial" pitchFamily="34" charset="0"/>
              </a:rPr>
              <a:t>وللذاكرة القصيرة المدى وظيفتين هما</a:t>
            </a:r>
            <a:r>
              <a:rPr kumimoji="0" lang="en-US" sz="2400" b="1" i="0" u="none" strike="noStrike" cap="none" normalizeH="0" baseline="0" dirty="0">
                <a:ln>
                  <a:noFill/>
                </a:ln>
                <a:solidFill>
                  <a:schemeClr val="tx1"/>
                </a:solidFill>
                <a:effectLst/>
                <a:latin typeface="Calibri" pitchFamily="34" charset="0"/>
                <a:ea typeface="Calibri" pitchFamily="34" charset="0"/>
                <a:cs typeface="Arial" pitchFamily="34" charset="0"/>
              </a:rPr>
              <a:t>: </a:t>
            </a:r>
            <a:endParaRPr kumimoji="0" lang="en-US" sz="11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ea typeface="Calibri" pitchFamily="34" charset="0"/>
                <a:cs typeface="Arial" pitchFamily="34" charset="0"/>
              </a:rPr>
              <a:t> : 1</a:t>
            </a: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التخزين المؤقت للمعلومات باختيار المادة التي تبقى مؤقتا</a:t>
            </a:r>
            <a:r>
              <a:rPr kumimoji="0" lang="en-US" sz="2400" b="0" i="0" u="none" strike="noStrike" cap="none" normalizeH="0" baseline="0" dirty="0">
                <a:ln>
                  <a:noFill/>
                </a:ln>
                <a:solidFill>
                  <a:schemeClr val="tx1"/>
                </a:solidFill>
                <a:effectLst/>
                <a:latin typeface="Calibri" pitchFamily="34" charset="0"/>
                <a:ea typeface="Calibri" pitchFamily="34" charset="0"/>
                <a:cs typeface="Arial" pitchFamily="34" charset="0"/>
              </a:rPr>
              <a:t>. </a:t>
            </a:r>
            <a:endParaRPr kumimoji="0" lang="en-US" sz="11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ea typeface="Calibri" pitchFamily="34" charset="0"/>
                <a:cs typeface="Arial" pitchFamily="34" charset="0"/>
              </a:rPr>
              <a:t> : 2</a:t>
            </a: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نقل المعلومات والخبرات </a:t>
            </a:r>
            <a:r>
              <a:rPr kumimoji="0" lang="ar-SA" sz="24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الى</a:t>
            </a: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 الذاكرة طويلة المدى, وسحب المعلومات </a:t>
            </a:r>
            <a:r>
              <a:rPr kumimoji="0" lang="ar-SA" sz="2400" b="0" i="0" u="none" strike="noStrike" cap="none" normalizeH="0" baseline="0" dirty="0" err="1">
                <a:ln>
                  <a:noFill/>
                </a:ln>
                <a:solidFill>
                  <a:schemeClr val="tx1"/>
                </a:solidFill>
                <a:effectLst/>
                <a:latin typeface="Calibri" pitchFamily="34" charset="0"/>
                <a:ea typeface="Calibri" pitchFamily="34" charset="0"/>
                <a:cs typeface="Arial" pitchFamily="34" charset="0"/>
              </a:rPr>
              <a:t>مناجهزة</a:t>
            </a: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 الذاكرة المختلفة</a:t>
            </a:r>
            <a:r>
              <a:rPr kumimoji="0" lang="ar-SA" sz="1600" b="0" i="0" u="none" strike="noStrike" cap="none" normalizeH="0" baseline="0" dirty="0">
                <a:ln>
                  <a:noFill/>
                </a:ln>
                <a:solidFill>
                  <a:schemeClr val="tx1"/>
                </a:solidFill>
                <a:effectLst/>
                <a:latin typeface="Calibri" pitchFamily="34" charset="0"/>
                <a:ea typeface="Calibri" pitchFamily="34" charset="0"/>
                <a:cs typeface="Arial" pitchFamily="34" charset="0"/>
              </a:rPr>
              <a:t>.</a:t>
            </a: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sp>
        <p:nvSpPr>
          <p:cNvPr id="18434" name="Rectangle 2"/>
          <p:cNvSpPr>
            <a:spLocks noChangeArrowheads="1"/>
          </p:cNvSpPr>
          <p:nvPr/>
        </p:nvSpPr>
        <p:spPr bwMode="auto">
          <a:xfrm>
            <a:off x="285720" y="2285993"/>
            <a:ext cx="8643998" cy="3477875"/>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ar-SA" sz="2000" b="1" i="0" u="sng" strike="noStrike" cap="none" normalizeH="0" baseline="0" dirty="0">
                <a:ln>
                  <a:noFill/>
                </a:ln>
                <a:effectLst/>
                <a:latin typeface="Calibri" pitchFamily="34" charset="0"/>
                <a:ea typeface="Calibri" pitchFamily="34" charset="0"/>
                <a:cs typeface="Arial" pitchFamily="34" charset="0"/>
              </a:rPr>
              <a:t>الذاكرة الطويلة المدى</a:t>
            </a:r>
            <a:endParaRPr kumimoji="0" lang="en-US" sz="1050" b="0" i="0" u="none" strike="noStrike" cap="none" normalizeH="0" baseline="0" dirty="0">
              <a:ln>
                <a:noFill/>
              </a:ln>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a:ln>
                  <a:noFill/>
                </a:ln>
                <a:effectLst/>
                <a:latin typeface="Calibri" pitchFamily="34" charset="0"/>
                <a:ea typeface="Calibri" pitchFamily="34" charset="0"/>
                <a:cs typeface="Arial" pitchFamily="34" charset="0"/>
              </a:rPr>
              <a:t>نظام مؤهل لتخزين كمية هائلة من المعلومات والحقائق والمعاني يمهد لنا الحياة بأوسع معانيها وعيا </a:t>
            </a:r>
            <a:r>
              <a:rPr kumimoji="0" lang="ar-SA" sz="2000" b="0" i="0" u="none" strike="noStrike" cap="none" normalizeH="0" baseline="0" dirty="0" err="1">
                <a:ln>
                  <a:noFill/>
                </a:ln>
                <a:effectLst/>
                <a:latin typeface="Calibri" pitchFamily="34" charset="0"/>
                <a:ea typeface="Calibri" pitchFamily="34" charset="0"/>
                <a:cs typeface="Arial" pitchFamily="34" charset="0"/>
              </a:rPr>
              <a:t>وادراكا</a:t>
            </a:r>
            <a:endParaRPr kumimoji="0" lang="en-US" sz="1050" b="0" i="0" u="none" strike="noStrike" cap="none" normalizeH="0" baseline="0" dirty="0">
              <a:ln>
                <a:noFill/>
              </a:ln>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effectLst/>
                <a:latin typeface="Calibri" pitchFamily="34" charset="0"/>
                <a:ea typeface="Calibri" pitchFamily="34" charset="0"/>
                <a:cs typeface="Arial" pitchFamily="34" charset="0"/>
              </a:rPr>
              <a:t>. </a:t>
            </a:r>
            <a:r>
              <a:rPr kumimoji="0" lang="ar-SA" sz="2000" b="0" i="0" u="none" strike="noStrike" cap="none" normalizeH="0" baseline="0" dirty="0">
                <a:ln>
                  <a:noFill/>
                </a:ln>
                <a:effectLst/>
                <a:latin typeface="Calibri" pitchFamily="34" charset="0"/>
                <a:ea typeface="Calibri" pitchFamily="34" charset="0"/>
                <a:cs typeface="Arial" pitchFamily="34" charset="0"/>
              </a:rPr>
              <a:t>فهو نظام يمكن وصفه </a:t>
            </a:r>
            <a:r>
              <a:rPr kumimoji="0" lang="ar-SA" sz="2000" b="0" i="0" u="none" strike="noStrike" cap="none" normalizeH="0" baseline="0" dirty="0" err="1">
                <a:ln>
                  <a:noFill/>
                </a:ln>
                <a:effectLst/>
                <a:latin typeface="Calibri" pitchFamily="34" charset="0"/>
                <a:ea typeface="Calibri" pitchFamily="34" charset="0"/>
                <a:cs typeface="Arial" pitchFamily="34" charset="0"/>
              </a:rPr>
              <a:t>بانه</a:t>
            </a:r>
            <a:r>
              <a:rPr kumimoji="0" lang="ar-SA" sz="2000" b="0" i="0" u="none" strike="noStrike" cap="none" normalizeH="0" baseline="0" dirty="0">
                <a:ln>
                  <a:noFill/>
                </a:ln>
                <a:effectLst/>
                <a:latin typeface="Calibri" pitchFamily="34" charset="0"/>
                <a:ea typeface="Calibri" pitchFamily="34" charset="0"/>
                <a:cs typeface="Arial" pitchFamily="34" charset="0"/>
              </a:rPr>
              <a:t> مجموعة من المواقع المعرفية التي تم ارتباطها بشكل يتسم باحتوائه على المفاهيم التي تحمل معنى</a:t>
            </a:r>
            <a:r>
              <a:rPr kumimoji="0" lang="en-US" sz="2000" b="0" i="0" u="none" strike="noStrike" cap="none" normalizeH="0" baseline="0" dirty="0">
                <a:ln>
                  <a:noFill/>
                </a:ln>
                <a:effectLst/>
                <a:latin typeface="Calibri" pitchFamily="34" charset="0"/>
                <a:ea typeface="Calibri" pitchFamily="34" charset="0"/>
                <a:cs typeface="Arial" pitchFamily="34" charset="0"/>
              </a:rPr>
              <a:t>.</a:t>
            </a:r>
            <a:endParaRPr kumimoji="0" lang="en-US" sz="1050" b="0" i="0" u="none" strike="noStrike" cap="none" normalizeH="0" baseline="0" dirty="0">
              <a:ln>
                <a:noFill/>
              </a:ln>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a:ln>
                  <a:noFill/>
                </a:ln>
                <a:effectLst/>
                <a:latin typeface="Calibri" pitchFamily="34" charset="0"/>
                <a:ea typeface="Calibri" pitchFamily="34" charset="0"/>
                <a:cs typeface="Arial" pitchFamily="34" charset="0"/>
              </a:rPr>
              <a:t>المخزن الثالث في نظام معالجة المعلومات ويتم فيه تخزين دائم للخبرات والمعلومات ، على شكل </a:t>
            </a:r>
            <a:r>
              <a:rPr kumimoji="0" lang="ar-SA" sz="2000" b="0" i="0" u="none" strike="noStrike" cap="none" normalizeH="0" baseline="0" dirty="0" err="1">
                <a:ln>
                  <a:noFill/>
                </a:ln>
                <a:effectLst/>
                <a:latin typeface="Calibri" pitchFamily="34" charset="0"/>
                <a:ea typeface="Calibri" pitchFamily="34" charset="0"/>
                <a:cs typeface="Arial" pitchFamily="34" charset="0"/>
              </a:rPr>
              <a:t>تمثيالت</a:t>
            </a:r>
            <a:r>
              <a:rPr kumimoji="0" lang="ar-SA" sz="2000" b="0" i="0" u="none" strike="noStrike" cap="none" normalizeH="0" baseline="0" dirty="0">
                <a:ln>
                  <a:noFill/>
                </a:ln>
                <a:effectLst/>
                <a:latin typeface="Calibri" pitchFamily="34" charset="0"/>
                <a:ea typeface="Calibri" pitchFamily="34" charset="0"/>
                <a:cs typeface="Arial" pitchFamily="34" charset="0"/>
              </a:rPr>
              <a:t> عقلية بعد </a:t>
            </a:r>
            <a:r>
              <a:rPr kumimoji="0" lang="ar-SA" sz="2000" b="0" i="0" u="none" strike="noStrike" cap="none" normalizeH="0" baseline="0" dirty="0" err="1">
                <a:ln>
                  <a:noFill/>
                </a:ln>
                <a:effectLst/>
                <a:latin typeface="Calibri" pitchFamily="34" charset="0"/>
                <a:ea typeface="Calibri" pitchFamily="34" charset="0"/>
                <a:cs typeface="Arial" pitchFamily="34" charset="0"/>
              </a:rPr>
              <a:t>ان</a:t>
            </a:r>
            <a:r>
              <a:rPr kumimoji="0" lang="ar-SA" sz="2000" b="0" i="0" u="none" strike="noStrike" cap="none" normalizeH="0" baseline="0" dirty="0">
                <a:ln>
                  <a:noFill/>
                </a:ln>
                <a:effectLst/>
                <a:latin typeface="Calibri" pitchFamily="34" charset="0"/>
                <a:ea typeface="Calibri" pitchFamily="34" charset="0"/>
                <a:cs typeface="Arial" pitchFamily="34" charset="0"/>
              </a:rPr>
              <a:t> يتم ترميزها ومعالجتها في الذاكرة العاملة، وتمتاز بسعتها الكبيرة على التخزين ، ولم يتم حتى </a:t>
            </a:r>
            <a:r>
              <a:rPr kumimoji="0" lang="ar-SA" sz="2000" b="0" i="0" u="none" strike="noStrike" cap="none" normalizeH="0" baseline="0" dirty="0" err="1">
                <a:ln>
                  <a:noFill/>
                </a:ln>
                <a:effectLst/>
                <a:latin typeface="Calibri" pitchFamily="34" charset="0"/>
                <a:ea typeface="Calibri" pitchFamily="34" charset="0"/>
                <a:cs typeface="Arial" pitchFamily="34" charset="0"/>
              </a:rPr>
              <a:t>االن</a:t>
            </a:r>
            <a:r>
              <a:rPr kumimoji="0" lang="ar-SA" sz="2000" b="0" i="0" u="none" strike="noStrike" cap="none" normalizeH="0" baseline="0" dirty="0">
                <a:ln>
                  <a:noFill/>
                </a:ln>
                <a:effectLst/>
                <a:latin typeface="Calibri" pitchFamily="34" charset="0"/>
                <a:ea typeface="Calibri" pitchFamily="34" charset="0"/>
                <a:cs typeface="Arial" pitchFamily="34" charset="0"/>
              </a:rPr>
              <a:t> استيعاب سعتها فهي تعتبر مثل المكتبة ومدى تنوع المعلومات فيها وكثرتها ، فهي تخزن </a:t>
            </a:r>
            <a:r>
              <a:rPr kumimoji="0" lang="ar-SA" sz="2000" b="0" i="0" u="none" strike="noStrike" cap="none" normalizeH="0" baseline="0" dirty="0" err="1">
                <a:ln>
                  <a:noFill/>
                </a:ln>
                <a:effectLst/>
                <a:latin typeface="Calibri" pitchFamily="34" charset="0"/>
                <a:ea typeface="Calibri" pitchFamily="34" charset="0"/>
                <a:cs typeface="Arial" pitchFamily="34" charset="0"/>
              </a:rPr>
              <a:t>تمثيالت</a:t>
            </a:r>
            <a:r>
              <a:rPr kumimoji="0" lang="ar-SA" sz="2000" b="0" i="0" u="none" strike="noStrike" cap="none" normalizeH="0" baseline="0" dirty="0">
                <a:ln>
                  <a:noFill/>
                </a:ln>
                <a:effectLst/>
                <a:latin typeface="Calibri" pitchFamily="34" charset="0"/>
                <a:ea typeface="Calibri" pitchFamily="34" charset="0"/>
                <a:cs typeface="Arial" pitchFamily="34" charset="0"/>
              </a:rPr>
              <a:t> معرفية مرتبطة بالمعاني والدلالات  </a:t>
            </a:r>
            <a:r>
              <a:rPr kumimoji="0" lang="ar-SA" sz="2000" b="0" i="0" u="none" strike="noStrike" cap="none" normalizeH="0" baseline="0" dirty="0" err="1">
                <a:ln>
                  <a:noFill/>
                </a:ln>
                <a:effectLst/>
                <a:latin typeface="Calibri" pitchFamily="34" charset="0"/>
                <a:ea typeface="Calibri" pitchFamily="34" charset="0"/>
                <a:cs typeface="Arial" pitchFamily="34" charset="0"/>
              </a:rPr>
              <a:t>والالفاظ</a:t>
            </a:r>
            <a:r>
              <a:rPr kumimoji="0" lang="ar-SA" sz="2000" b="0" i="0" u="none" strike="noStrike" cap="none" normalizeH="0" baseline="0" dirty="0">
                <a:ln>
                  <a:noFill/>
                </a:ln>
                <a:effectLst/>
                <a:latin typeface="Calibri" pitchFamily="34" charset="0"/>
                <a:ea typeface="Calibri" pitchFamily="34" charset="0"/>
                <a:cs typeface="Arial" pitchFamily="34" charset="0"/>
              </a:rPr>
              <a:t> </a:t>
            </a:r>
            <a:r>
              <a:rPr kumimoji="0" lang="ar-SA" sz="2000" b="0" i="0" u="none" strike="noStrike" cap="none" normalizeH="0" baseline="0" dirty="0" err="1">
                <a:ln>
                  <a:noFill/>
                </a:ln>
                <a:effectLst/>
                <a:latin typeface="Calibri" pitchFamily="34" charset="0"/>
                <a:ea typeface="Calibri" pitchFamily="34" charset="0"/>
                <a:cs typeface="Arial" pitchFamily="34" charset="0"/>
              </a:rPr>
              <a:t>والشكال</a:t>
            </a:r>
            <a:r>
              <a:rPr kumimoji="0" lang="ar-SA" sz="2000" b="0" i="0" u="none" strike="noStrike" cap="none" normalizeH="0" baseline="0" dirty="0">
                <a:ln>
                  <a:noFill/>
                </a:ln>
                <a:effectLst/>
                <a:latin typeface="Calibri" pitchFamily="34" charset="0"/>
                <a:ea typeface="Calibri" pitchFamily="34" charset="0"/>
                <a:cs typeface="Arial" pitchFamily="34" charset="0"/>
              </a:rPr>
              <a:t> والروائح والمذاق </a:t>
            </a:r>
            <a:r>
              <a:rPr kumimoji="0" lang="ar-SA" sz="2000" b="0" i="0" u="none" strike="noStrike" cap="none" normalizeH="0" baseline="0" dirty="0" err="1">
                <a:ln>
                  <a:noFill/>
                </a:ln>
                <a:effectLst/>
                <a:latin typeface="Calibri" pitchFamily="34" charset="0"/>
                <a:ea typeface="Calibri" pitchFamily="34" charset="0"/>
                <a:cs typeface="Arial" pitchFamily="34" charset="0"/>
              </a:rPr>
              <a:t>و</a:t>
            </a:r>
            <a:r>
              <a:rPr kumimoji="0" lang="ar-SA" sz="2000" b="0" i="0" u="none" strike="noStrike" cap="none" normalizeH="0" baseline="0" dirty="0">
                <a:ln>
                  <a:noFill/>
                </a:ln>
                <a:effectLst/>
                <a:latin typeface="Calibri" pitchFamily="34" charset="0"/>
                <a:ea typeface="Calibri" pitchFamily="34" charset="0"/>
                <a:cs typeface="Arial" pitchFamily="34" charset="0"/>
              </a:rPr>
              <a:t> </a:t>
            </a:r>
            <a:r>
              <a:rPr kumimoji="0" lang="ar-SA" sz="2000" b="0" i="0" u="none" strike="noStrike" cap="none" normalizeH="0" baseline="0" dirty="0" err="1">
                <a:ln>
                  <a:noFill/>
                </a:ln>
                <a:effectLst/>
                <a:latin typeface="Calibri" pitchFamily="34" charset="0"/>
                <a:ea typeface="Calibri" pitchFamily="34" charset="0"/>
                <a:cs typeface="Arial" pitchFamily="34" charset="0"/>
              </a:rPr>
              <a:t>الاجراءات</a:t>
            </a:r>
            <a:r>
              <a:rPr kumimoji="0" lang="ar-SA" sz="2000" b="0" i="0" u="none" strike="noStrike" cap="none" normalizeH="0" baseline="0" dirty="0">
                <a:ln>
                  <a:noFill/>
                </a:ln>
                <a:effectLst/>
                <a:latin typeface="Calibri" pitchFamily="34" charset="0"/>
                <a:ea typeface="Calibri" pitchFamily="34" charset="0"/>
                <a:cs typeface="Arial" pitchFamily="34" charset="0"/>
              </a:rPr>
              <a:t> وغيرها من </a:t>
            </a:r>
            <a:r>
              <a:rPr kumimoji="0" lang="ar-SA" sz="2000" b="0" i="0" u="none" strike="noStrike" cap="none" normalizeH="0" baseline="0" dirty="0" err="1">
                <a:ln>
                  <a:noFill/>
                </a:ln>
                <a:effectLst/>
                <a:latin typeface="Calibri" pitchFamily="34" charset="0"/>
                <a:ea typeface="Calibri" pitchFamily="34" charset="0"/>
                <a:cs typeface="Arial" pitchFamily="34" charset="0"/>
              </a:rPr>
              <a:t>التمثي</a:t>
            </a:r>
            <a:r>
              <a:rPr kumimoji="0" lang="ar-IQ" sz="2000" b="0" i="0" u="none" strike="noStrike" cap="none" normalizeH="0" baseline="0" dirty="0">
                <a:ln>
                  <a:noFill/>
                </a:ln>
                <a:effectLst/>
                <a:latin typeface="Calibri" pitchFamily="34" charset="0"/>
                <a:ea typeface="Calibri" pitchFamily="34" charset="0"/>
                <a:cs typeface="Arial" pitchFamily="34" charset="0"/>
              </a:rPr>
              <a:t>لات</a:t>
            </a:r>
            <a:r>
              <a:rPr kumimoji="0" lang="en-US" sz="2000" b="0" i="0" u="none" strike="noStrike" cap="none" normalizeH="0" baseline="0" dirty="0">
                <a:ln>
                  <a:noFill/>
                </a:ln>
                <a:effectLst/>
                <a:latin typeface="Calibri" pitchFamily="34" charset="0"/>
                <a:ea typeface="Calibri" pitchFamily="34" charset="0"/>
                <a:cs typeface="Arial" pitchFamily="34" charset="0"/>
              </a:rPr>
              <a:t>. </a:t>
            </a:r>
            <a:r>
              <a:rPr kumimoji="0" lang="ar-SA" sz="2000" b="0" i="0" u="none" strike="noStrike" cap="none" normalizeH="0" baseline="0" dirty="0">
                <a:ln>
                  <a:noFill/>
                </a:ln>
                <a:effectLst/>
                <a:latin typeface="Calibri" pitchFamily="34" charset="0"/>
                <a:ea typeface="Calibri" pitchFamily="34" charset="0"/>
                <a:cs typeface="Arial" pitchFamily="34" charset="0"/>
              </a:rPr>
              <a:t>ويستمر وجود المعلومات طول حياة الفرد وهذا ليس معنا </a:t>
            </a:r>
            <a:r>
              <a:rPr kumimoji="0" lang="ar-SA" sz="2000" b="0" i="0" u="none" strike="noStrike" cap="none" normalizeH="0" baseline="0" dirty="0" err="1">
                <a:ln>
                  <a:noFill/>
                </a:ln>
                <a:effectLst/>
                <a:latin typeface="Calibri" pitchFamily="34" charset="0"/>
                <a:ea typeface="Calibri" pitchFamily="34" charset="0"/>
                <a:cs typeface="Arial" pitchFamily="34" charset="0"/>
              </a:rPr>
              <a:t>امكانية</a:t>
            </a:r>
            <a:r>
              <a:rPr kumimoji="0" lang="ar-SA" sz="2000" b="0" i="0" u="none" strike="noStrike" cap="none" normalizeH="0" baseline="0" dirty="0">
                <a:ln>
                  <a:noFill/>
                </a:ln>
                <a:effectLst/>
                <a:latin typeface="Calibri" pitchFamily="34" charset="0"/>
                <a:ea typeface="Calibri" pitchFamily="34" charset="0"/>
                <a:cs typeface="Arial" pitchFamily="34" charset="0"/>
              </a:rPr>
              <a:t> تذكرها رغم وجودها وقضية عدم تذكر </a:t>
            </a:r>
            <a:r>
              <a:rPr kumimoji="0" lang="ar-SA" sz="2000" b="0" i="0" u="none" strike="noStrike" cap="none" normalizeH="0" baseline="0" dirty="0" err="1">
                <a:ln>
                  <a:noFill/>
                </a:ln>
                <a:effectLst/>
                <a:latin typeface="Calibri" pitchFamily="34" charset="0"/>
                <a:ea typeface="Calibri" pitchFamily="34" charset="0"/>
                <a:cs typeface="Arial" pitchFamily="34" charset="0"/>
              </a:rPr>
              <a:t>والسترجاع</a:t>
            </a:r>
            <a:r>
              <a:rPr kumimoji="0" lang="ar-SA" sz="2000" b="0" i="0" u="none" strike="noStrike" cap="none" normalizeH="0" baseline="0" dirty="0">
                <a:ln>
                  <a:noFill/>
                </a:ln>
                <a:effectLst/>
                <a:latin typeface="Calibri" pitchFamily="34" charset="0"/>
                <a:ea typeface="Calibri" pitchFamily="34" charset="0"/>
                <a:cs typeface="Arial" pitchFamily="34" charset="0"/>
              </a:rPr>
              <a:t> يعود </a:t>
            </a:r>
            <a:r>
              <a:rPr kumimoji="0" lang="ar-SA" sz="2000" b="0" i="0" u="none" strike="noStrike" cap="none" normalizeH="0" baseline="0" dirty="0" err="1">
                <a:ln>
                  <a:noFill/>
                </a:ln>
                <a:effectLst/>
                <a:latin typeface="Calibri" pitchFamily="34" charset="0"/>
                <a:ea typeface="Calibri" pitchFamily="34" charset="0"/>
                <a:cs typeface="Arial" pitchFamily="34" charset="0"/>
              </a:rPr>
              <a:t>لاسباب</a:t>
            </a:r>
            <a:r>
              <a:rPr kumimoji="0" lang="ar-SA" sz="2000" b="0" i="0" u="none" strike="noStrike" cap="none" normalizeH="0" baseline="0" dirty="0">
                <a:ln>
                  <a:noFill/>
                </a:ln>
                <a:effectLst/>
                <a:latin typeface="Calibri" pitchFamily="34" charset="0"/>
                <a:ea typeface="Calibri" pitchFamily="34" charset="0"/>
                <a:cs typeface="Arial" pitchFamily="34" charset="0"/>
              </a:rPr>
              <a:t> منها التداخل وغياب المثير الذي يستثير المعلومات</a:t>
            </a:r>
            <a:r>
              <a:rPr kumimoji="0" lang="en-US" sz="1600" b="0" i="0" u="none" strike="noStrike" cap="none" normalizeH="0" baseline="0" dirty="0">
                <a:ln>
                  <a:noFill/>
                </a:ln>
                <a:solidFill>
                  <a:schemeClr val="tx1"/>
                </a:solidFill>
                <a:effectLst/>
                <a:latin typeface="Calibri" pitchFamily="34" charset="0"/>
                <a:ea typeface="Calibri" pitchFamily="34" charset="0"/>
                <a:cs typeface="Arial" pitchFamily="34" charset="0"/>
              </a:rPr>
              <a:t>.</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214290"/>
            <a:ext cx="8929718" cy="5632311"/>
          </a:xfrm>
          <a:prstGeom prst="rect">
            <a:avLst/>
          </a:prstGeom>
          <a:ln>
            <a:headEnd/>
            <a:tailEnd/>
          </a:ln>
        </p:spPr>
        <p:style>
          <a:lnRef idx="3">
            <a:schemeClr val="lt1"/>
          </a:lnRef>
          <a:fillRef idx="1">
            <a:schemeClr val="dk1"/>
          </a:fillRef>
          <a:effectRef idx="1">
            <a:schemeClr val="dk1"/>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a:ln>
                  <a:noFill/>
                </a:ln>
                <a:solidFill>
                  <a:srgbClr val="FF0000"/>
                </a:solidFill>
                <a:effectLst/>
                <a:latin typeface="Calibri" pitchFamily="34" charset="0"/>
                <a:ea typeface="Calibri" pitchFamily="34" charset="0"/>
                <a:cs typeface="Arial" pitchFamily="34" charset="0"/>
              </a:rPr>
              <a:t>-الذاكرة الحركية: </a:t>
            </a:r>
            <a:r>
              <a:rPr kumimoji="0" lang="en-US" sz="2400" b="1" i="0" u="none" strike="noStrike" cap="none" normalizeH="0" baseline="0" dirty="0">
                <a:ln>
                  <a:noFill/>
                </a:ln>
                <a:solidFill>
                  <a:srgbClr val="FF0000"/>
                </a:solidFill>
                <a:effectLst/>
                <a:latin typeface="Calibri" pitchFamily="34" charset="0"/>
                <a:ea typeface="Calibri" pitchFamily="34" charset="0"/>
                <a:cs typeface="Arial" pitchFamily="34" charset="0"/>
              </a:rPr>
              <a:t>Motor Memory</a:t>
            </a:r>
            <a:r>
              <a:rPr kumimoji="0" lang="ar-SA" sz="2400" b="1" i="0" u="none" strike="noStrike" cap="none" normalizeH="0" baseline="0" dirty="0">
                <a:ln>
                  <a:noFill/>
                </a:ln>
                <a:solidFill>
                  <a:srgbClr val="FF0000"/>
                </a:solidFill>
                <a:effectLst/>
                <a:latin typeface="Calibri" pitchFamily="34" charset="0"/>
                <a:ea typeface="Calibri" pitchFamily="34" charset="0"/>
                <a:cs typeface="Arial" pitchFamily="34" charset="0"/>
              </a:rPr>
              <a:t>: </a:t>
            </a:r>
            <a:endParaRPr kumimoji="0" lang="en-US" sz="1100" b="0" i="0" u="none" strike="noStrike" cap="none" normalizeH="0" baseline="0" dirty="0">
              <a:ln>
                <a:noFill/>
              </a:ln>
              <a:solidFill>
                <a:srgbClr val="FF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a:ln>
                  <a:noFill/>
                </a:ln>
                <a:solidFill>
                  <a:schemeClr val="bg1"/>
                </a:solidFill>
                <a:effectLst/>
                <a:latin typeface="Calibri" pitchFamily="34" charset="0"/>
                <a:ea typeface="Calibri" pitchFamily="34" charset="0"/>
                <a:cs typeface="Arial" pitchFamily="34" charset="0"/>
              </a:rPr>
              <a:t>تعني الذاكرة الحركية مكان خزن البرامج الحركية </a:t>
            </a:r>
            <a:r>
              <a:rPr kumimoji="0" lang="ar-SA" sz="2400" b="0" i="0" u="none" strike="noStrike" cap="none" normalizeH="0" baseline="0" dirty="0" err="1">
                <a:ln>
                  <a:noFill/>
                </a:ln>
                <a:solidFill>
                  <a:schemeClr val="bg1"/>
                </a:solidFill>
                <a:effectLst/>
                <a:latin typeface="Calibri" pitchFamily="34" charset="0"/>
                <a:ea typeface="Calibri" pitchFamily="34" charset="0"/>
                <a:cs typeface="Arial" pitchFamily="34" charset="0"/>
              </a:rPr>
              <a:t>والاشكال</a:t>
            </a:r>
            <a:r>
              <a:rPr kumimoji="0" lang="ar-SA" sz="2400" b="0" i="0" u="none" strike="noStrike" cap="none" normalizeH="0" baseline="0" dirty="0">
                <a:ln>
                  <a:noFill/>
                </a:ln>
                <a:solidFill>
                  <a:schemeClr val="bg1"/>
                </a:solidFill>
                <a:effectLst/>
                <a:latin typeface="Calibri" pitchFamily="34" charset="0"/>
                <a:ea typeface="Calibri" pitchFamily="34" charset="0"/>
                <a:cs typeface="Arial" pitchFamily="34" charset="0"/>
              </a:rPr>
              <a:t> الحركية لحركات </a:t>
            </a:r>
            <a:r>
              <a:rPr kumimoji="0" lang="ar-SA" sz="2400" b="0" i="0" u="none" strike="noStrike" cap="none" normalizeH="0" baseline="0" dirty="0" err="1">
                <a:ln>
                  <a:noFill/>
                </a:ln>
                <a:solidFill>
                  <a:schemeClr val="bg1"/>
                </a:solidFill>
                <a:effectLst/>
                <a:latin typeface="Calibri" pitchFamily="34" charset="0"/>
                <a:ea typeface="Calibri" pitchFamily="34" charset="0"/>
                <a:cs typeface="Arial" pitchFamily="34" charset="0"/>
              </a:rPr>
              <a:t>الانسان</a:t>
            </a:r>
            <a:r>
              <a:rPr kumimoji="0" lang="ar-SA" sz="2400" b="0" i="0" u="none" strike="noStrike" cap="none" normalizeH="0" baseline="0" dirty="0">
                <a:ln>
                  <a:noFill/>
                </a:ln>
                <a:solidFill>
                  <a:schemeClr val="bg1"/>
                </a:solidFill>
                <a:effectLst/>
                <a:latin typeface="Calibri" pitchFamily="34" charset="0"/>
                <a:ea typeface="Calibri" pitchFamily="34" charset="0"/>
                <a:cs typeface="Arial" pitchFamily="34" charset="0"/>
              </a:rPr>
              <a:t> المتعددة، وهنا </a:t>
            </a:r>
            <a:r>
              <a:rPr kumimoji="0" lang="ar-SA" sz="2400" b="0" i="0" u="none" strike="noStrike" cap="none" normalizeH="0" baseline="0" dirty="0" err="1">
                <a:ln>
                  <a:noFill/>
                </a:ln>
                <a:solidFill>
                  <a:schemeClr val="bg1"/>
                </a:solidFill>
                <a:effectLst/>
                <a:latin typeface="Calibri" pitchFamily="34" charset="0"/>
                <a:ea typeface="Calibri" pitchFamily="34" charset="0"/>
                <a:cs typeface="Arial" pitchFamily="34" charset="0"/>
              </a:rPr>
              <a:t>يجدر</a:t>
            </a:r>
            <a:r>
              <a:rPr kumimoji="0" lang="ar-SA" sz="2400" b="0" i="0" u="none" strike="noStrike" cap="none" normalizeH="0" baseline="0" dirty="0">
                <a:ln>
                  <a:noFill/>
                </a:ln>
                <a:solidFill>
                  <a:schemeClr val="bg1"/>
                </a:solidFill>
                <a:effectLst/>
                <a:latin typeface="Calibri" pitchFamily="34" charset="0"/>
                <a:ea typeface="Calibri" pitchFamily="34" charset="0"/>
                <a:cs typeface="Arial" pitchFamily="34" charset="0"/>
              </a:rPr>
              <a:t> القول بان كل فرد يحتفظ ببرنامج حركي لكل مهارة رياضية ويتمكن من تنفيذها، ولكن التدريب على تلك المهارة سوق يشذب هذا البرنامج ويعطيه حدوداً خاصة في التنفيذ مما يؤثر ذلك في دقة الأداء، وكلما زاد التكرار والتدريب على مهارة معينة زادت الذاكرة الحركية دقة في تحديد البرنامج الحركي لتلك المهارة، وقد يكون هناك ربط أكثر من برنامج حركي في تسلسل معين فمثلاً هناك برنامج حركي للقفز وهناك برنامج حركي لرمي الكرة، </a:t>
            </a:r>
            <a:r>
              <a:rPr kumimoji="0" lang="ar-SA" sz="2400" b="0" i="0" u="none" strike="noStrike" cap="none" normalizeH="0" baseline="0" dirty="0" err="1">
                <a:ln>
                  <a:noFill/>
                </a:ln>
                <a:solidFill>
                  <a:schemeClr val="bg1"/>
                </a:solidFill>
                <a:effectLst/>
                <a:latin typeface="Calibri" pitchFamily="34" charset="0"/>
                <a:ea typeface="Calibri" pitchFamily="34" charset="0"/>
                <a:cs typeface="Arial" pitchFamily="34" charset="0"/>
              </a:rPr>
              <a:t>ان</a:t>
            </a:r>
            <a:r>
              <a:rPr kumimoji="0" lang="ar-SA" sz="2400" b="0" i="0" u="none" strike="noStrike" cap="none" normalizeH="0" baseline="0" dirty="0">
                <a:ln>
                  <a:noFill/>
                </a:ln>
                <a:solidFill>
                  <a:schemeClr val="bg1"/>
                </a:solidFill>
                <a:effectLst/>
                <a:latin typeface="Calibri" pitchFamily="34" charset="0"/>
                <a:ea typeface="Calibri" pitchFamily="34" charset="0"/>
                <a:cs typeface="Arial" pitchFamily="34" charset="0"/>
              </a:rPr>
              <a:t> ارتباط البرنامجين بشكل متسلسل سيولد مهارة القفز والرمي ومن الجدير بالذكر بان كل المهارات الرياضية هي صور حركية تعلمها </a:t>
            </a:r>
            <a:r>
              <a:rPr kumimoji="0" lang="ar-SA" sz="2400" b="0" i="0" u="none" strike="noStrike" cap="none" normalizeH="0" baseline="0" dirty="0" err="1">
                <a:ln>
                  <a:noFill/>
                </a:ln>
                <a:solidFill>
                  <a:schemeClr val="bg1"/>
                </a:solidFill>
                <a:effectLst/>
                <a:latin typeface="Calibri" pitchFamily="34" charset="0"/>
                <a:ea typeface="Calibri" pitchFamily="34" charset="0"/>
                <a:cs typeface="Arial" pitchFamily="34" charset="0"/>
              </a:rPr>
              <a:t>الانسان</a:t>
            </a:r>
            <a:r>
              <a:rPr kumimoji="0" lang="ar-SA" sz="2400" b="0" i="0" u="none" strike="noStrike" cap="none" normalizeH="0" baseline="0" dirty="0">
                <a:ln>
                  <a:noFill/>
                </a:ln>
                <a:solidFill>
                  <a:schemeClr val="bg1"/>
                </a:solidFill>
                <a:effectLst/>
                <a:latin typeface="Calibri" pitchFamily="34" charset="0"/>
                <a:ea typeface="Calibri" pitchFamily="34" charset="0"/>
                <a:cs typeface="Arial" pitchFamily="34" charset="0"/>
              </a:rPr>
              <a:t> في طفولته، ففي مرحلة الطفولة ولحد سن السبع سنوات يتعلم الطفل </a:t>
            </a:r>
            <a:r>
              <a:rPr kumimoji="0" lang="ar-SA" sz="2400" b="0" i="0" u="none" strike="noStrike" cap="none" normalizeH="0" baseline="0" dirty="0" err="1">
                <a:ln>
                  <a:noFill/>
                </a:ln>
                <a:solidFill>
                  <a:schemeClr val="bg1"/>
                </a:solidFill>
                <a:effectLst/>
                <a:latin typeface="Calibri" pitchFamily="34" charset="0"/>
                <a:ea typeface="Calibri" pitchFamily="34" charset="0"/>
                <a:cs typeface="Arial" pitchFamily="34" charset="0"/>
              </a:rPr>
              <a:t>الاشكال</a:t>
            </a:r>
            <a:r>
              <a:rPr kumimoji="0" lang="ar-SA" sz="2400" b="0" i="0" u="none" strike="noStrike" cap="none" normalizeH="0" baseline="0" dirty="0">
                <a:ln>
                  <a:noFill/>
                </a:ln>
                <a:solidFill>
                  <a:schemeClr val="bg1"/>
                </a:solidFill>
                <a:effectLst/>
                <a:latin typeface="Calibri" pitchFamily="34" charset="0"/>
                <a:ea typeface="Calibri" pitchFamily="34" charset="0"/>
                <a:cs typeface="Arial" pitchFamily="34" charset="0"/>
              </a:rPr>
              <a:t> الحركية الأساسية مثل الركض والقفز والرمي والمسك والحجل وركل الكرة ونقر الكرة، وعندما يأتي </a:t>
            </a:r>
            <a:r>
              <a:rPr kumimoji="0" lang="ar-SA" sz="2400" b="0" i="0" u="none" strike="noStrike" cap="none" normalizeH="0" baseline="0" dirty="0" err="1">
                <a:ln>
                  <a:noFill/>
                </a:ln>
                <a:solidFill>
                  <a:schemeClr val="bg1"/>
                </a:solidFill>
                <a:effectLst/>
                <a:latin typeface="Calibri" pitchFamily="34" charset="0"/>
                <a:ea typeface="Calibri" pitchFamily="34" charset="0"/>
                <a:cs typeface="Arial" pitchFamily="34" charset="0"/>
              </a:rPr>
              <a:t>الى</a:t>
            </a:r>
            <a:r>
              <a:rPr kumimoji="0" lang="ar-SA" sz="2400" b="0" i="0" u="none" strike="noStrike" cap="none" normalizeH="0" baseline="0" dirty="0">
                <a:ln>
                  <a:noFill/>
                </a:ln>
                <a:solidFill>
                  <a:schemeClr val="bg1"/>
                </a:solidFill>
                <a:effectLst/>
                <a:latin typeface="Calibri" pitchFamily="34" charset="0"/>
                <a:ea typeface="Calibri" pitchFamily="34" charset="0"/>
                <a:cs typeface="Arial" pitchFamily="34" charset="0"/>
              </a:rPr>
              <a:t> المدرسة يتعلم المهارات الرياضية التي تكون </a:t>
            </a:r>
            <a:r>
              <a:rPr kumimoji="0" lang="ar-SA" sz="2400" b="0" i="0" u="none" strike="noStrike" cap="none" normalizeH="0" baseline="0" dirty="0" err="1">
                <a:ln>
                  <a:noFill/>
                </a:ln>
                <a:solidFill>
                  <a:schemeClr val="bg1"/>
                </a:solidFill>
                <a:effectLst/>
                <a:latin typeface="Calibri" pitchFamily="34" charset="0"/>
                <a:ea typeface="Calibri" pitchFamily="34" charset="0"/>
                <a:cs typeface="Arial" pitchFamily="34" charset="0"/>
              </a:rPr>
              <a:t>اما</a:t>
            </a:r>
            <a:r>
              <a:rPr kumimoji="0" lang="ar-SA" sz="2400" b="0" i="0" u="none" strike="noStrike" cap="none" normalizeH="0" baseline="0" dirty="0">
                <a:ln>
                  <a:noFill/>
                </a:ln>
                <a:solidFill>
                  <a:schemeClr val="bg1"/>
                </a:solidFill>
                <a:effectLst/>
                <a:latin typeface="Calibri" pitchFamily="34" charset="0"/>
                <a:ea typeface="Calibri" pitchFamily="34" charset="0"/>
                <a:cs typeface="Arial" pitchFamily="34" charset="0"/>
              </a:rPr>
              <a:t> بكيفية أداء الشكل الأساسي من ناحية الدقة وبمقياس حجم الإنتاج مثل أعلى وأبعد وأسرع ويمكن </a:t>
            </a:r>
            <a:r>
              <a:rPr kumimoji="0" lang="ar-SA" sz="2400" b="0" i="0" u="none" strike="noStrike" cap="none" normalizeH="0" baseline="0" dirty="0" err="1">
                <a:ln>
                  <a:noFill/>
                </a:ln>
                <a:solidFill>
                  <a:schemeClr val="bg1"/>
                </a:solidFill>
                <a:effectLst/>
                <a:latin typeface="Calibri" pitchFamily="34" charset="0"/>
                <a:ea typeface="Calibri" pitchFamily="34" charset="0"/>
                <a:cs typeface="Arial" pitchFamily="34" charset="0"/>
              </a:rPr>
              <a:t>ان</a:t>
            </a:r>
            <a:r>
              <a:rPr kumimoji="0" lang="ar-SA" sz="2400" b="0" i="0" u="none" strike="noStrike" cap="none" normalizeH="0" baseline="0" dirty="0">
                <a:ln>
                  <a:noFill/>
                </a:ln>
                <a:solidFill>
                  <a:schemeClr val="bg1"/>
                </a:solidFill>
                <a:effectLst/>
                <a:latin typeface="Calibri" pitchFamily="34" charset="0"/>
                <a:ea typeface="Calibri" pitchFamily="34" charset="0"/>
                <a:cs typeface="Arial" pitchFamily="34" charset="0"/>
              </a:rPr>
              <a:t> تكون المهارة الرياضية ربط </a:t>
            </a:r>
            <a:r>
              <a:rPr kumimoji="0" lang="ar-SA" sz="2400" b="0" i="0" u="none" strike="noStrike" cap="none" normalizeH="0" baseline="0" dirty="0" err="1">
                <a:ln>
                  <a:noFill/>
                </a:ln>
                <a:solidFill>
                  <a:schemeClr val="bg1"/>
                </a:solidFill>
                <a:effectLst/>
                <a:latin typeface="Calibri" pitchFamily="34" charset="0"/>
                <a:ea typeface="Calibri" pitchFamily="34" charset="0"/>
                <a:cs typeface="Arial" pitchFamily="34" charset="0"/>
              </a:rPr>
              <a:t>اكثر</a:t>
            </a:r>
            <a:r>
              <a:rPr kumimoji="0" lang="ar-SA" sz="2400" b="0" i="0" u="none" strike="noStrike" cap="none" normalizeH="0" baseline="0" dirty="0">
                <a:ln>
                  <a:noFill/>
                </a:ln>
                <a:solidFill>
                  <a:schemeClr val="bg1"/>
                </a:solidFill>
                <a:effectLst/>
                <a:latin typeface="Calibri" pitchFamily="34" charset="0"/>
                <a:ea typeface="Calibri" pitchFamily="34" charset="0"/>
                <a:cs typeface="Arial" pitchFamily="34" charset="0"/>
              </a:rPr>
              <a:t> من شكل حركي ومن نظرة شاملة </a:t>
            </a:r>
            <a:r>
              <a:rPr kumimoji="0" lang="ar-SA" sz="2400" b="0" i="0" u="none" strike="noStrike" cap="none" normalizeH="0" baseline="0" dirty="0" err="1">
                <a:ln>
                  <a:noFill/>
                </a:ln>
                <a:solidFill>
                  <a:schemeClr val="bg1"/>
                </a:solidFill>
                <a:effectLst/>
                <a:latin typeface="Calibri" pitchFamily="34" charset="0"/>
                <a:ea typeface="Calibri" pitchFamily="34" charset="0"/>
                <a:cs typeface="Arial" pitchFamily="34" charset="0"/>
              </a:rPr>
              <a:t>الى</a:t>
            </a:r>
            <a:r>
              <a:rPr kumimoji="0" lang="ar-SA" sz="2400" b="0" i="0" u="none" strike="noStrike" cap="none" normalizeH="0" baseline="0" dirty="0">
                <a:ln>
                  <a:noFill/>
                </a:ln>
                <a:solidFill>
                  <a:schemeClr val="bg1"/>
                </a:solidFill>
                <a:effectLst/>
                <a:latin typeface="Calibri" pitchFamily="34" charset="0"/>
                <a:ea typeface="Calibri" pitchFamily="34" charset="0"/>
                <a:cs typeface="Arial" pitchFamily="34" charset="0"/>
              </a:rPr>
              <a:t> كل المهارات الرياضية نستنتج </a:t>
            </a:r>
            <a:r>
              <a:rPr kumimoji="0" lang="ar-SA" sz="2400" b="0" i="0" u="none" strike="noStrike" cap="none" normalizeH="0" baseline="0" dirty="0" err="1">
                <a:ln>
                  <a:noFill/>
                </a:ln>
                <a:solidFill>
                  <a:schemeClr val="bg1"/>
                </a:solidFill>
                <a:effectLst/>
                <a:latin typeface="Calibri" pitchFamily="34" charset="0"/>
                <a:ea typeface="Calibri" pitchFamily="34" charset="0"/>
                <a:cs typeface="Arial" pitchFamily="34" charset="0"/>
              </a:rPr>
              <a:t>ان</a:t>
            </a:r>
            <a:r>
              <a:rPr kumimoji="0" lang="ar-SA" sz="2400" b="0" i="0" u="none" strike="noStrike" cap="none" normalizeH="0" baseline="0" dirty="0">
                <a:ln>
                  <a:noFill/>
                </a:ln>
                <a:solidFill>
                  <a:schemeClr val="bg1"/>
                </a:solidFill>
                <a:effectLst/>
                <a:latin typeface="Calibri" pitchFamily="34" charset="0"/>
                <a:ea typeface="Calibri" pitchFamily="34" charset="0"/>
                <a:cs typeface="Arial" pitchFamily="34" charset="0"/>
              </a:rPr>
              <a:t> أساس كل المهارات الرياضية هي </a:t>
            </a:r>
            <a:r>
              <a:rPr kumimoji="0" lang="ar-SA" sz="2400" b="0" i="0" u="none" strike="noStrike" cap="none" normalizeH="0" baseline="0" dirty="0" err="1">
                <a:ln>
                  <a:noFill/>
                </a:ln>
                <a:solidFill>
                  <a:schemeClr val="bg1"/>
                </a:solidFill>
                <a:effectLst/>
                <a:latin typeface="Calibri" pitchFamily="34" charset="0"/>
                <a:ea typeface="Calibri" pitchFamily="34" charset="0"/>
                <a:cs typeface="Arial" pitchFamily="34" charset="0"/>
              </a:rPr>
              <a:t>الاشكال</a:t>
            </a:r>
            <a:r>
              <a:rPr kumimoji="0" lang="ar-SA" sz="2400" b="0" i="0" u="none" strike="noStrike" cap="none" normalizeH="0" baseline="0" dirty="0">
                <a:ln>
                  <a:noFill/>
                </a:ln>
                <a:solidFill>
                  <a:schemeClr val="bg1"/>
                </a:solidFill>
                <a:effectLst/>
                <a:latin typeface="Calibri" pitchFamily="34" charset="0"/>
                <a:ea typeface="Calibri" pitchFamily="34" charset="0"/>
                <a:cs typeface="Arial" pitchFamily="34" charset="0"/>
              </a:rPr>
              <a:t> الحركية الأساسية التي يتعلمها </a:t>
            </a:r>
            <a:r>
              <a:rPr kumimoji="0" lang="ar-SA" sz="2400" b="0" i="0" u="none" strike="noStrike" cap="none" normalizeH="0" baseline="0" dirty="0" err="1">
                <a:ln>
                  <a:noFill/>
                </a:ln>
                <a:solidFill>
                  <a:schemeClr val="bg1"/>
                </a:solidFill>
                <a:effectLst/>
                <a:latin typeface="Calibri" pitchFamily="34" charset="0"/>
                <a:ea typeface="Calibri" pitchFamily="34" charset="0"/>
                <a:cs typeface="Arial" pitchFamily="34" charset="0"/>
              </a:rPr>
              <a:t>الانسان</a:t>
            </a:r>
            <a:r>
              <a:rPr kumimoji="0" lang="ar-SA" sz="2400" b="0" i="0" u="none" strike="noStrike" cap="none" normalizeH="0" baseline="0" dirty="0">
                <a:ln>
                  <a:noFill/>
                </a:ln>
                <a:solidFill>
                  <a:schemeClr val="bg1"/>
                </a:solidFill>
                <a:effectLst/>
                <a:latin typeface="Calibri" pitchFamily="34" charset="0"/>
                <a:ea typeface="Calibri" pitchFamily="34" charset="0"/>
                <a:cs typeface="Arial" pitchFamily="34" charset="0"/>
              </a:rPr>
              <a:t> من المحيط.</a:t>
            </a:r>
            <a:endParaRPr kumimoji="0" lang="ar-SA" sz="2800" b="0" i="0" u="none" strike="noStrike" cap="none" normalizeH="0" baseline="0" dirty="0">
              <a:ln>
                <a:noFill/>
              </a:ln>
              <a:solidFill>
                <a:schemeClr val="bg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285728"/>
            <a:ext cx="9144000" cy="2739211"/>
          </a:xfrm>
          <a:prstGeom prst="rect">
            <a:avLst/>
          </a:prstGeom>
          <a:ln>
            <a:headEnd/>
            <a:tailEnd/>
          </a:ln>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2000" b="1" i="0" u="sng" strike="noStrike" cap="none" normalizeH="0" baseline="0" dirty="0">
                <a:ln>
                  <a:noFill/>
                </a:ln>
                <a:solidFill>
                  <a:srgbClr val="FF0000"/>
                </a:solidFill>
                <a:effectLst/>
                <a:latin typeface="Calibri" pitchFamily="34" charset="0"/>
                <a:ea typeface="Calibri" pitchFamily="34" charset="0"/>
                <a:cs typeface="Arial" pitchFamily="34" charset="0"/>
              </a:rPr>
              <a:t>*</a:t>
            </a:r>
            <a:r>
              <a:rPr kumimoji="0" lang="ar-AE" sz="2400" b="1" i="0" u="sng" strike="noStrike" cap="none" normalizeH="0" baseline="0" dirty="0">
                <a:ln>
                  <a:noFill/>
                </a:ln>
                <a:solidFill>
                  <a:srgbClr val="FF0000"/>
                </a:solidFill>
                <a:effectLst/>
                <a:latin typeface="Calibri" pitchFamily="34" charset="0"/>
                <a:ea typeface="Calibri" pitchFamily="34" charset="0"/>
                <a:cs typeface="Arial" pitchFamily="34" charset="0"/>
              </a:rPr>
              <a:t>العلاقة بين الذاكرة والتعلم </a:t>
            </a:r>
            <a:endParaRPr kumimoji="0" lang="en-US" sz="11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AE" sz="2400" b="0" i="0" u="none" strike="noStrike" cap="none" normalizeH="0" baseline="0" dirty="0">
                <a:ln>
                  <a:noFill/>
                </a:ln>
                <a:solidFill>
                  <a:schemeClr val="tx1"/>
                </a:solidFill>
                <a:effectLst/>
                <a:latin typeface="Calibri" pitchFamily="34" charset="0"/>
                <a:ea typeface="Calibri" pitchFamily="34" charset="0"/>
                <a:cs typeface="Arial" pitchFamily="34" charset="0"/>
              </a:rPr>
              <a:t>يرتبط التعلم بالذاكر حيث </a:t>
            </a:r>
            <a:r>
              <a:rPr kumimoji="0" lang="ar-AE" sz="2400" b="0" i="0" u="none" strike="noStrike" cap="none" normalizeH="0" baseline="0" dirty="0" err="1">
                <a:ln>
                  <a:noFill/>
                </a:ln>
                <a:solidFill>
                  <a:schemeClr val="tx1"/>
                </a:solidFill>
                <a:effectLst/>
                <a:latin typeface="Calibri" pitchFamily="34" charset="0"/>
                <a:ea typeface="Calibri" pitchFamily="34" charset="0"/>
                <a:cs typeface="Arial" pitchFamily="34" charset="0"/>
              </a:rPr>
              <a:t>ان</a:t>
            </a:r>
            <a:r>
              <a:rPr kumimoji="0" lang="ar-AE" sz="2400" b="0" i="0" u="none" strike="noStrike" cap="none" normalizeH="0" baseline="0" dirty="0">
                <a:ln>
                  <a:noFill/>
                </a:ln>
                <a:solidFill>
                  <a:schemeClr val="tx1"/>
                </a:solidFill>
                <a:effectLst/>
                <a:latin typeface="Calibri" pitchFamily="34" charset="0"/>
                <a:ea typeface="Calibri" pitchFamily="34" charset="0"/>
                <a:cs typeface="Arial" pitchFamily="34" charset="0"/>
              </a:rPr>
              <a:t> التعلم يتحقق بفضل </a:t>
            </a:r>
            <a:r>
              <a:rPr kumimoji="0" lang="ar-AE" sz="2400" b="0" i="0" u="none" strike="noStrike" cap="none" normalizeH="0" baseline="0" dirty="0" err="1">
                <a:ln>
                  <a:noFill/>
                </a:ln>
                <a:solidFill>
                  <a:schemeClr val="tx1"/>
                </a:solidFill>
                <a:effectLst/>
                <a:latin typeface="Calibri" pitchFamily="34" charset="0"/>
                <a:ea typeface="Calibri" pitchFamily="34" charset="0"/>
                <a:cs typeface="Arial" pitchFamily="34" charset="0"/>
              </a:rPr>
              <a:t>ادراك</a:t>
            </a:r>
            <a:r>
              <a:rPr kumimoji="0" lang="ar-AE" sz="2400" b="0" i="0" u="none" strike="noStrike" cap="none" normalizeH="0" baseline="0" dirty="0">
                <a:ln>
                  <a:noFill/>
                </a:ln>
                <a:solidFill>
                  <a:schemeClr val="tx1"/>
                </a:solidFill>
                <a:effectLst/>
                <a:latin typeface="Calibri" pitchFamily="34" charset="0"/>
                <a:ea typeface="Calibri" pitchFamily="34" charset="0"/>
                <a:cs typeface="Arial" pitchFamily="34" charset="0"/>
              </a:rPr>
              <a:t> المعلومات وتسجيلها وذلك عبر انتقال المعلومات من الذاكرة القصيرة المدى </a:t>
            </a:r>
            <a:r>
              <a:rPr kumimoji="0" lang="ar-AE" sz="24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الى</a:t>
            </a:r>
            <a:r>
              <a:rPr kumimoji="0" lang="ar-AE" sz="2400" b="0" i="0" u="none" strike="noStrike" cap="none" normalizeH="0" baseline="0" dirty="0">
                <a:ln>
                  <a:noFill/>
                </a:ln>
                <a:solidFill>
                  <a:schemeClr val="tx1"/>
                </a:solidFill>
                <a:effectLst/>
                <a:latin typeface="Calibri" pitchFamily="34" charset="0"/>
                <a:ea typeface="Calibri" pitchFamily="34" charset="0"/>
                <a:cs typeface="Arial" pitchFamily="34" charset="0"/>
              </a:rPr>
              <a:t> الذاكرة البعيدة حيث يتم التفاعل بين بنية الذاكرة واليات </a:t>
            </a:r>
            <a:r>
              <a:rPr kumimoji="0" lang="ar-AE" sz="2400" b="0" i="0" u="none" strike="noStrike" cap="none" normalizeH="0" baseline="0" dirty="0" err="1">
                <a:ln>
                  <a:noFill/>
                </a:ln>
                <a:solidFill>
                  <a:schemeClr val="tx1"/>
                </a:solidFill>
                <a:effectLst/>
                <a:latin typeface="Calibri" pitchFamily="34" charset="0"/>
                <a:ea typeface="Calibri" pitchFamily="34" charset="0"/>
                <a:cs typeface="Arial" pitchFamily="34" charset="0"/>
              </a:rPr>
              <a:t>اشغالها</a:t>
            </a:r>
            <a:r>
              <a:rPr kumimoji="0" lang="ar-AE" sz="2400" b="0" i="0" u="none" strike="noStrike" cap="none" normalizeH="0" baseline="0" dirty="0">
                <a:ln>
                  <a:noFill/>
                </a:ln>
                <a:solidFill>
                  <a:schemeClr val="tx1"/>
                </a:solidFill>
                <a:effectLst/>
                <a:latin typeface="Calibri" pitchFamily="34" charset="0"/>
                <a:ea typeface="Calibri" pitchFamily="34" charset="0"/>
                <a:cs typeface="Arial" pitchFamily="34" charset="0"/>
              </a:rPr>
              <a:t> بالمعلومات. فان الفرق بين لمفهومين هو</a:t>
            </a:r>
            <a:endParaRPr kumimoji="0" lang="en-US" sz="11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AE" sz="2400" b="0" i="0" u="none" strike="noStrike" cap="none" normalizeH="0" baseline="0" dirty="0">
                <a:ln>
                  <a:noFill/>
                </a:ln>
                <a:solidFill>
                  <a:schemeClr val="tx1"/>
                </a:solidFill>
                <a:effectLst/>
                <a:latin typeface="Calibri" pitchFamily="34" charset="0"/>
                <a:ea typeface="Calibri" pitchFamily="34" charset="0"/>
                <a:cs typeface="Arial" pitchFamily="34" charset="0"/>
              </a:rPr>
              <a:t>1-</a:t>
            </a:r>
            <a:r>
              <a:rPr kumimoji="0" lang="ar-AE" sz="2400" b="0" i="0" u="none" strike="noStrike" cap="none" normalizeH="0" baseline="0" dirty="0" err="1">
                <a:ln>
                  <a:noFill/>
                </a:ln>
                <a:solidFill>
                  <a:schemeClr val="tx1"/>
                </a:solidFill>
                <a:effectLst/>
                <a:latin typeface="Calibri" pitchFamily="34" charset="0"/>
                <a:ea typeface="Calibri" pitchFamily="34" charset="0"/>
                <a:cs typeface="Arial" pitchFamily="34" charset="0"/>
              </a:rPr>
              <a:t>ان</a:t>
            </a:r>
            <a:r>
              <a:rPr kumimoji="0" lang="ar-AE" sz="2400" b="0" i="0" u="none" strike="noStrike" cap="none" normalizeH="0" baseline="0" dirty="0">
                <a:ln>
                  <a:noFill/>
                </a:ln>
                <a:solidFill>
                  <a:schemeClr val="tx1"/>
                </a:solidFill>
                <a:effectLst/>
                <a:latin typeface="Calibri" pitchFamily="34" charset="0"/>
                <a:ea typeface="Calibri" pitchFamily="34" charset="0"/>
                <a:cs typeface="Arial" pitchFamily="34" charset="0"/>
              </a:rPr>
              <a:t> الذاكرة تقتصر على القدرة </a:t>
            </a:r>
            <a:r>
              <a:rPr kumimoji="0" lang="ar-AE" sz="2800" b="0" i="0" u="none" strike="noStrike" cap="none" normalizeH="0" baseline="0" dirty="0">
                <a:ln>
                  <a:noFill/>
                </a:ln>
                <a:solidFill>
                  <a:schemeClr val="tx1"/>
                </a:solidFill>
                <a:effectLst/>
                <a:latin typeface="Calibri" pitchFamily="34" charset="0"/>
                <a:ea typeface="Calibri" pitchFamily="34" charset="0"/>
                <a:cs typeface="Arial" pitchFamily="34" charset="0"/>
              </a:rPr>
              <a:t>على</a:t>
            </a:r>
            <a:r>
              <a:rPr kumimoji="0" lang="ar-AE" sz="2400" b="0" i="0" u="none" strike="noStrike" cap="none" normalizeH="0" baseline="0" dirty="0">
                <a:ln>
                  <a:noFill/>
                </a:ln>
                <a:solidFill>
                  <a:schemeClr val="tx1"/>
                </a:solidFill>
                <a:effectLst/>
                <a:latin typeface="Calibri" pitchFamily="34" charset="0"/>
                <a:ea typeface="Calibri" pitchFamily="34" charset="0"/>
                <a:cs typeface="Arial" pitchFamily="34" charset="0"/>
              </a:rPr>
              <a:t> استرجاع تجارب سابقة </a:t>
            </a:r>
            <a:endParaRPr kumimoji="0" lang="en-US" sz="11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AE" sz="2400" b="0" i="0" u="none" strike="noStrike" cap="none" normalizeH="0" baseline="0" dirty="0">
                <a:ln>
                  <a:noFill/>
                </a:ln>
                <a:solidFill>
                  <a:schemeClr val="tx1"/>
                </a:solidFill>
                <a:effectLst/>
                <a:latin typeface="Calibri" pitchFamily="34" charset="0"/>
                <a:ea typeface="Calibri" pitchFamily="34" charset="0"/>
                <a:cs typeface="Arial" pitchFamily="34" charset="0"/>
              </a:rPr>
              <a:t>2- </a:t>
            </a:r>
            <a:r>
              <a:rPr kumimoji="0" lang="ar-AE" sz="2400" b="0" i="0" u="none" strike="noStrike" cap="none" normalizeH="0" baseline="0" dirty="0" err="1">
                <a:ln>
                  <a:noFill/>
                </a:ln>
                <a:solidFill>
                  <a:schemeClr val="tx1"/>
                </a:solidFill>
                <a:effectLst/>
                <a:latin typeface="Calibri" pitchFamily="34" charset="0"/>
                <a:ea typeface="Calibri" pitchFamily="34" charset="0"/>
                <a:cs typeface="Arial" pitchFamily="34" charset="0"/>
              </a:rPr>
              <a:t>اما</a:t>
            </a:r>
            <a:r>
              <a:rPr kumimoji="0" lang="ar-AE" sz="2400" b="0" i="0" u="none" strike="noStrike" cap="none" normalizeH="0" baseline="0" dirty="0">
                <a:ln>
                  <a:noFill/>
                </a:ln>
                <a:solidFill>
                  <a:schemeClr val="tx1"/>
                </a:solidFill>
                <a:effectLst/>
                <a:latin typeface="Calibri" pitchFamily="34" charset="0"/>
                <a:ea typeface="Calibri" pitchFamily="34" charset="0"/>
                <a:cs typeface="Arial" pitchFamily="34" charset="0"/>
              </a:rPr>
              <a:t> التعلم يمثل جانب معرفي هام يرتكز على استدعاء معطيات سابقة </a:t>
            </a:r>
            <a:r>
              <a:rPr kumimoji="0" lang="ar-AE" sz="2400" b="0" i="0" u="none" strike="noStrike" cap="none" normalizeH="0" baseline="0" dirty="0" err="1">
                <a:ln>
                  <a:noFill/>
                </a:ln>
                <a:solidFill>
                  <a:schemeClr val="tx1"/>
                </a:solidFill>
                <a:effectLst/>
                <a:latin typeface="Calibri" pitchFamily="34" charset="0"/>
                <a:ea typeface="Calibri" pitchFamily="34" charset="0"/>
                <a:cs typeface="Arial" pitchFamily="34" charset="0"/>
              </a:rPr>
              <a:t>واجراء</a:t>
            </a:r>
            <a:r>
              <a:rPr kumimoji="0" lang="ar-AE" sz="2400" b="0" i="0" u="none" strike="noStrike" cap="none" normalizeH="0" baseline="0" dirty="0">
                <a:ln>
                  <a:noFill/>
                </a:ln>
                <a:solidFill>
                  <a:schemeClr val="tx1"/>
                </a:solidFill>
                <a:effectLst/>
                <a:latin typeface="Calibri" pitchFamily="34" charset="0"/>
                <a:ea typeface="Calibri" pitchFamily="34" charset="0"/>
                <a:cs typeface="Arial" pitchFamily="34" charset="0"/>
              </a:rPr>
              <a:t> التعديلات الضرورية بهدف بناء معرف جديدة </a:t>
            </a:r>
            <a:endParaRPr kumimoji="0" lang="ar-AE" sz="2800" b="0" i="0" u="none" strike="noStrike" cap="none" normalizeH="0" baseline="0" dirty="0">
              <a:ln>
                <a:noFill/>
              </a:ln>
              <a:solidFill>
                <a:schemeClr val="tx1"/>
              </a:solidFill>
              <a:effectLst/>
              <a:latin typeface="Arial" pitchFamily="34" charset="0"/>
              <a:cs typeface="Arial" pitchFamily="34" charset="0"/>
            </a:endParaRPr>
          </a:p>
        </p:txBody>
      </p:sp>
      <p:sp>
        <p:nvSpPr>
          <p:cNvPr id="20482" name="Rectangle 2"/>
          <p:cNvSpPr>
            <a:spLocks noChangeArrowheads="1"/>
          </p:cNvSpPr>
          <p:nvPr/>
        </p:nvSpPr>
        <p:spPr bwMode="auto">
          <a:xfrm>
            <a:off x="0" y="3214686"/>
            <a:ext cx="9144000" cy="2862322"/>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1" i="0" u="sng" strike="noStrike" cap="none" normalizeH="0" baseline="0" dirty="0">
                <a:ln>
                  <a:noFill/>
                </a:ln>
                <a:solidFill>
                  <a:srgbClr val="FF0000"/>
                </a:solidFill>
                <a:effectLst/>
                <a:latin typeface="Calibri" pitchFamily="34" charset="0"/>
                <a:ea typeface="Calibri" pitchFamily="34" charset="0"/>
                <a:cs typeface="Arial" pitchFamily="34" charset="0"/>
              </a:rPr>
              <a:t>مراحل الذاكرة وخطواتها</a:t>
            </a:r>
            <a:r>
              <a:rPr kumimoji="0" lang="ar-SA" sz="2000" b="1" i="0" u="sng" strike="noStrike" cap="none" normalizeH="0" baseline="0" dirty="0">
                <a:ln>
                  <a:noFill/>
                </a:ln>
                <a:solidFill>
                  <a:schemeClr val="tx1"/>
                </a:solidFill>
                <a:effectLst/>
                <a:latin typeface="Calibri" pitchFamily="34" charset="0"/>
                <a:ea typeface="Calibri" pitchFamily="34" charset="0"/>
                <a:cs typeface="Arial" pitchFamily="34" charset="0"/>
              </a:rPr>
              <a:t> :</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1" i="0" u="sng" strike="noStrike" cap="none" normalizeH="0" baseline="0" dirty="0">
                <a:ln>
                  <a:noFill/>
                </a:ln>
                <a:solidFill>
                  <a:schemeClr val="tx1"/>
                </a:solidFill>
                <a:effectLst/>
                <a:latin typeface="Calibri" pitchFamily="34" charset="0"/>
                <a:ea typeface="Calibri" pitchFamily="34" charset="0"/>
                <a:cs typeface="Arial" pitchFamily="34" charset="0"/>
              </a:rPr>
              <a:t>مرحلة البحث</a:t>
            </a:r>
            <a:r>
              <a:rPr kumimoji="0" lang="en-US" sz="2000" b="1" i="0" u="sng" strike="noStrike" cap="none" normalizeH="0" baseline="0" dirty="0">
                <a:ln>
                  <a:noFill/>
                </a:ln>
                <a:solidFill>
                  <a:schemeClr val="tx1"/>
                </a:solidFill>
                <a:effectLst/>
                <a:latin typeface="Calibri" pitchFamily="34" charset="0"/>
                <a:ea typeface="Calibri" pitchFamily="34" charset="0"/>
                <a:cs typeface="Arial" pitchFamily="34" charset="0"/>
              </a:rPr>
              <a:t>:</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ويتم فيها تفحص سريع لمحتويات الذاكرة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الصادره</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حكما واتخاذ قرار حول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توفرالمعلومات</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وتذكرها،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اما</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اذا</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وجدت المعلومات هل هي بالمتناول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ام</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تحتاج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الى</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جهد عقلي، وتتفاوت مدة البحث عن المعلومات اعتمادا على مستوى التنشيط لها ونوعيه المعلومات المطلوبة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اوانها</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تكون ليست في المتناول فإنها تطلب وقتا وجهدا من الفرد</a:t>
            </a:r>
            <a:r>
              <a:rPr kumimoji="0" lang="en-US" sz="2000" b="0" i="0" u="none" strike="noStrike" cap="none" normalizeH="0" baseline="0" dirty="0">
                <a:ln>
                  <a:noFill/>
                </a:ln>
                <a:solidFill>
                  <a:schemeClr val="tx1"/>
                </a:solidFill>
                <a:effectLst/>
                <a:latin typeface="Calibri" pitchFamily="34" charset="0"/>
                <a:ea typeface="Calibri" pitchFamily="34" charset="0"/>
                <a:cs typeface="Arial" pitchFamily="34" charset="0"/>
              </a:rPr>
              <a:t>.</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1" i="0" u="sng" strike="noStrike" cap="none" normalizeH="0" baseline="0" dirty="0">
                <a:ln>
                  <a:noFill/>
                </a:ln>
                <a:solidFill>
                  <a:schemeClr val="tx1"/>
                </a:solidFill>
                <a:effectLst/>
                <a:latin typeface="Calibri" pitchFamily="34" charset="0"/>
                <a:ea typeface="Calibri" pitchFamily="34" charset="0"/>
                <a:cs typeface="Arial" pitchFamily="34" charset="0"/>
              </a:rPr>
              <a:t>مرحلة التجميع والتنظيم للمعلومات </a:t>
            </a:r>
            <a:r>
              <a:rPr kumimoji="0" lang="en-US" sz="2000" b="0" i="0" u="none" strike="noStrike" cap="none" normalizeH="0" baseline="0" dirty="0">
                <a:ln>
                  <a:noFill/>
                </a:ln>
                <a:solidFill>
                  <a:schemeClr val="tx1"/>
                </a:solidFill>
                <a:effectLst/>
                <a:latin typeface="Calibri" pitchFamily="34" charset="0"/>
                <a:ea typeface="Calibri" pitchFamily="34" charset="0"/>
                <a:cs typeface="Arial" pitchFamily="34" charset="0"/>
              </a:rPr>
              <a:t>:</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ان</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مجرد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اصدارالاحكام</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حول وجود المعلومات في الذاكرة يعد غير كاف لحدوث عملية استرجاعها ولا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سيما</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عندما تكون المعلومات كثيرة وغامضة وهذا يتطلب مجهودا عقليا من قبل الفرد يتضمن البحث عن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اجزاء</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المعلومات معا لتنظيم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االستجابة</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المطلوبة، وهو احد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االستراتيديات</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المعرفية التي </a:t>
            </a:r>
            <a:r>
              <a:rPr kumimoji="0" lang="ar-SA" sz="2000" b="0" i="0" u="none" strike="noStrike" cap="none" normalizeH="0" baseline="0" dirty="0" err="1">
                <a:ln>
                  <a:noFill/>
                </a:ln>
                <a:solidFill>
                  <a:schemeClr val="tx1"/>
                </a:solidFill>
                <a:effectLst/>
                <a:latin typeface="Calibri" pitchFamily="34" charset="0"/>
                <a:ea typeface="Calibri" pitchFamily="34" charset="0"/>
                <a:cs typeface="Arial" pitchFamily="34" charset="0"/>
              </a:rPr>
              <a:t>ً</a:t>
            </a:r>
            <a:r>
              <a:rPr kumimoji="0" lang="ar-SA" sz="2000" b="0" i="0" u="none" strike="noStrike" cap="none" normalizeH="0" baseline="0" dirty="0">
                <a:ln>
                  <a:noFill/>
                </a:ln>
                <a:solidFill>
                  <a:schemeClr val="tx1"/>
                </a:solidFill>
                <a:effectLst/>
                <a:latin typeface="Calibri" pitchFamily="34" charset="0"/>
                <a:ea typeface="Calibri" pitchFamily="34" charset="0"/>
                <a:cs typeface="Arial" pitchFamily="34" charset="0"/>
              </a:rPr>
              <a:t> المطلوبة وربطها تساعد على التذكر</a:t>
            </a:r>
            <a:r>
              <a:rPr kumimoji="0" lang="en-US" sz="2000" b="0" i="0" u="none" strike="noStrike" cap="none" normalizeH="0" baseline="0" dirty="0">
                <a:ln>
                  <a:noFill/>
                </a:ln>
                <a:solidFill>
                  <a:schemeClr val="tx1"/>
                </a:solidFill>
                <a:effectLst/>
                <a:latin typeface="Calibri" pitchFamily="34" charset="0"/>
                <a:ea typeface="Calibri" pitchFamily="34" charset="0"/>
                <a:cs typeface="Arial" pitchFamily="34" charset="0"/>
              </a:rPr>
              <a:t>.</a:t>
            </a: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0" y="214291"/>
            <a:ext cx="9144000" cy="2616101"/>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1" i="0" u="sng" strike="noStrike" cap="none" normalizeH="0" baseline="0" dirty="0">
                <a:ln>
                  <a:noFill/>
                </a:ln>
                <a:solidFill>
                  <a:schemeClr val="tx1"/>
                </a:solidFill>
                <a:effectLst/>
                <a:latin typeface="Calibri" pitchFamily="34" charset="0"/>
                <a:ea typeface="Calibri" pitchFamily="34" charset="0"/>
                <a:cs typeface="Arial" pitchFamily="34" charset="0"/>
              </a:rPr>
              <a:t>مبدأ انتشار التنشيط</a:t>
            </a:r>
            <a:r>
              <a:rPr kumimoji="0" lang="en-US" sz="2000" b="1" i="0" u="sng" strike="noStrike" cap="none" normalizeH="0" baseline="0" dirty="0">
                <a:ln>
                  <a:noFill/>
                </a:ln>
                <a:solidFill>
                  <a:schemeClr val="tx2">
                    <a:lumMod val="60000"/>
                    <a:lumOff val="40000"/>
                  </a:schemeClr>
                </a:solidFill>
                <a:effectLst/>
                <a:latin typeface="Calibri" pitchFamily="34" charset="0"/>
                <a:ea typeface="Calibri" pitchFamily="34" charset="0"/>
                <a:cs typeface="Arial" pitchFamily="34" charset="0"/>
              </a:rPr>
              <a:t>:</a:t>
            </a:r>
            <a:r>
              <a:rPr kumimoji="0" lang="ar-SA" sz="2000" b="0" i="0" u="none" strike="noStrike" cap="none" normalizeH="0" baseline="0" dirty="0">
                <a:ln>
                  <a:noFill/>
                </a:ln>
                <a:solidFill>
                  <a:schemeClr val="tx2">
                    <a:lumMod val="60000"/>
                    <a:lumOff val="40000"/>
                  </a:schemeClr>
                </a:solidFill>
                <a:effectLst/>
                <a:latin typeface="Calibri" pitchFamily="34" charset="0"/>
                <a:ea typeface="Calibri" pitchFamily="34" charset="0"/>
                <a:cs typeface="Arial" pitchFamily="34" charset="0"/>
              </a:rPr>
              <a:t>وفق هذا </a:t>
            </a:r>
            <a:r>
              <a:rPr kumimoji="0" lang="ar-SA" sz="2000" b="0" i="0" u="none" strike="noStrike" cap="none" normalizeH="0" baseline="0" dirty="0" err="1">
                <a:ln>
                  <a:noFill/>
                </a:ln>
                <a:solidFill>
                  <a:schemeClr val="tx2">
                    <a:lumMod val="60000"/>
                    <a:lumOff val="40000"/>
                  </a:schemeClr>
                </a:solidFill>
                <a:effectLst/>
                <a:latin typeface="Calibri" pitchFamily="34" charset="0"/>
                <a:ea typeface="Calibri" pitchFamily="34" charset="0"/>
                <a:cs typeface="Arial" pitchFamily="34" charset="0"/>
              </a:rPr>
              <a:t>المبدا</a:t>
            </a:r>
            <a:r>
              <a:rPr kumimoji="0" lang="ar-SA" sz="2000" b="0" i="0" u="none" strike="noStrike" cap="none" normalizeH="0" baseline="0" dirty="0">
                <a:ln>
                  <a:noFill/>
                </a:ln>
                <a:solidFill>
                  <a:schemeClr val="tx2">
                    <a:lumMod val="60000"/>
                    <a:lumOff val="40000"/>
                  </a:schemeClr>
                </a:solidFill>
                <a:effectLst/>
                <a:latin typeface="Calibri" pitchFamily="34" charset="0"/>
                <a:ea typeface="Calibri" pitchFamily="34" charset="0"/>
                <a:cs typeface="Arial" pitchFamily="34" charset="0"/>
              </a:rPr>
              <a:t> يتم تجميع واستدعاء العديد من المعلومات المرتبطة بالخبرات المراد تذكرها وينصب هذا </a:t>
            </a:r>
            <a:r>
              <a:rPr kumimoji="0" lang="ar-SA" sz="2000" b="0" i="0" u="none" strike="noStrike" cap="none" normalizeH="0" baseline="0" dirty="0" err="1">
                <a:ln>
                  <a:noFill/>
                </a:ln>
                <a:solidFill>
                  <a:schemeClr val="tx2">
                    <a:lumMod val="60000"/>
                    <a:lumOff val="40000"/>
                  </a:schemeClr>
                </a:solidFill>
                <a:effectLst/>
                <a:latin typeface="Calibri" pitchFamily="34" charset="0"/>
                <a:ea typeface="Calibri" pitchFamily="34" charset="0"/>
                <a:cs typeface="Arial" pitchFamily="34" charset="0"/>
              </a:rPr>
              <a:t>المبدا</a:t>
            </a:r>
            <a:r>
              <a:rPr kumimoji="0" lang="ar-SA" sz="2000" b="0" i="0" u="none" strike="noStrike" cap="none" normalizeH="0" baseline="0" dirty="0">
                <a:ln>
                  <a:noFill/>
                </a:ln>
                <a:solidFill>
                  <a:schemeClr val="tx2">
                    <a:lumMod val="60000"/>
                    <a:lumOff val="40000"/>
                  </a:schemeClr>
                </a:solidFill>
                <a:effectLst/>
                <a:latin typeface="Calibri" pitchFamily="34" charset="0"/>
                <a:ea typeface="Calibri" pitchFamily="34" charset="0"/>
                <a:cs typeface="Arial" pitchFamily="34" charset="0"/>
              </a:rPr>
              <a:t> على </a:t>
            </a:r>
            <a:r>
              <a:rPr kumimoji="0" lang="ar-SA" sz="2000" b="0" i="0" u="none" strike="noStrike" cap="none" normalizeH="0" baseline="0" dirty="0" err="1">
                <a:ln>
                  <a:noFill/>
                </a:ln>
                <a:solidFill>
                  <a:schemeClr val="tx2">
                    <a:lumMod val="60000"/>
                    <a:lumOff val="40000"/>
                  </a:schemeClr>
                </a:solidFill>
                <a:effectLst/>
                <a:latin typeface="Calibri" pitchFamily="34" charset="0"/>
                <a:ea typeface="Calibri" pitchFamily="34" charset="0"/>
                <a:cs typeface="Arial" pitchFamily="34" charset="0"/>
              </a:rPr>
              <a:t>ان</a:t>
            </a:r>
            <a:r>
              <a:rPr kumimoji="0" lang="ar-SA" sz="2000" b="0" i="0" u="none" strike="noStrike" cap="none" normalizeH="0" baseline="0" dirty="0">
                <a:ln>
                  <a:noFill/>
                </a:ln>
                <a:solidFill>
                  <a:schemeClr val="tx2">
                    <a:lumMod val="60000"/>
                    <a:lumOff val="40000"/>
                  </a:schemeClr>
                </a:solidFill>
                <a:effectLst/>
                <a:latin typeface="Calibri" pitchFamily="34" charset="0"/>
                <a:ea typeface="Calibri" pitchFamily="34" charset="0"/>
                <a:cs typeface="Arial" pitchFamily="34" charset="0"/>
              </a:rPr>
              <a:t> المعلومات تخزن في الذاكرة على شكل شبكات متداخلة في كل منها معلومات ذات اتصال في مفهوم ما ويعتمد تقارب </a:t>
            </a:r>
            <a:r>
              <a:rPr kumimoji="0" lang="ar-SA" sz="2000" b="0" i="0" u="none" strike="noStrike" cap="none" normalizeH="0" baseline="0" dirty="0" err="1">
                <a:ln>
                  <a:noFill/>
                </a:ln>
                <a:solidFill>
                  <a:schemeClr val="tx2">
                    <a:lumMod val="60000"/>
                    <a:lumOff val="40000"/>
                  </a:schemeClr>
                </a:solidFill>
                <a:effectLst/>
                <a:latin typeface="Calibri" pitchFamily="34" charset="0"/>
                <a:ea typeface="Calibri" pitchFamily="34" charset="0"/>
                <a:cs typeface="Arial" pitchFamily="34" charset="0"/>
              </a:rPr>
              <a:t>اوتباعد</a:t>
            </a:r>
            <a:r>
              <a:rPr kumimoji="0" lang="ar-SA" sz="2000" b="0" i="0" u="none" strike="noStrike" cap="none" normalizeH="0" baseline="0" dirty="0">
                <a:ln>
                  <a:noFill/>
                </a:ln>
                <a:solidFill>
                  <a:schemeClr val="tx2">
                    <a:lumMod val="60000"/>
                    <a:lumOff val="40000"/>
                  </a:schemeClr>
                </a:solidFill>
                <a:effectLst/>
                <a:latin typeface="Calibri" pitchFamily="34" charset="0"/>
                <a:ea typeface="Calibri" pitchFamily="34" charset="0"/>
                <a:cs typeface="Arial" pitchFamily="34" charset="0"/>
              </a:rPr>
              <a:t> هذا الشبكات الذاكرة على وجود عالقات فيما بينهما ومدى قوة </a:t>
            </a:r>
            <a:r>
              <a:rPr kumimoji="0" lang="ar-SA" sz="2000" b="0" i="0" u="none" strike="noStrike" cap="none" normalizeH="0" baseline="0" dirty="0" err="1">
                <a:ln>
                  <a:noFill/>
                </a:ln>
                <a:solidFill>
                  <a:schemeClr val="tx2">
                    <a:lumMod val="60000"/>
                    <a:lumOff val="40000"/>
                  </a:schemeClr>
                </a:solidFill>
                <a:effectLst/>
                <a:latin typeface="Calibri" pitchFamily="34" charset="0"/>
                <a:ea typeface="Calibri" pitchFamily="34" charset="0"/>
                <a:cs typeface="Arial" pitchFamily="34" charset="0"/>
              </a:rPr>
              <a:t>هذ</a:t>
            </a:r>
            <a:r>
              <a:rPr kumimoji="0" lang="ar-SA" sz="2000" b="0" i="0" u="none" strike="noStrike" cap="none" normalizeH="0" baseline="0" dirty="0">
                <a:ln>
                  <a:noFill/>
                </a:ln>
                <a:solidFill>
                  <a:schemeClr val="tx2">
                    <a:lumMod val="60000"/>
                    <a:lumOff val="40000"/>
                  </a:schemeClr>
                </a:solidFill>
                <a:effectLst/>
                <a:latin typeface="Calibri" pitchFamily="34" charset="0"/>
                <a:ea typeface="Calibri" pitchFamily="34" charset="0"/>
                <a:cs typeface="Arial" pitchFamily="34" charset="0"/>
              </a:rPr>
              <a:t> العالقة ولذلك فإن  أي </a:t>
            </a:r>
            <a:r>
              <a:rPr kumimoji="0" lang="ar-SA" sz="2000" b="0" i="0" u="none" strike="noStrike" cap="none" normalizeH="0" baseline="0" dirty="0" err="1">
                <a:ln>
                  <a:noFill/>
                </a:ln>
                <a:solidFill>
                  <a:schemeClr val="tx2">
                    <a:lumMod val="60000"/>
                    <a:lumOff val="40000"/>
                  </a:schemeClr>
                </a:solidFill>
                <a:effectLst/>
                <a:latin typeface="Calibri" pitchFamily="34" charset="0"/>
                <a:ea typeface="Calibri" pitchFamily="34" charset="0"/>
                <a:cs typeface="Arial" pitchFamily="34" charset="0"/>
              </a:rPr>
              <a:t>اثاره</a:t>
            </a:r>
            <a:r>
              <a:rPr kumimoji="0" lang="ar-SA" sz="2000" b="0" i="0" u="none" strike="noStrike" cap="none" normalizeH="0" baseline="0" dirty="0">
                <a:ln>
                  <a:noFill/>
                </a:ln>
                <a:solidFill>
                  <a:schemeClr val="tx2">
                    <a:lumMod val="60000"/>
                    <a:lumOff val="40000"/>
                  </a:schemeClr>
                </a:solidFill>
                <a:effectLst/>
                <a:latin typeface="Calibri" pitchFamily="34" charset="0"/>
                <a:ea typeface="Calibri" pitchFamily="34" charset="0"/>
                <a:cs typeface="Arial" pitchFamily="34" charset="0"/>
              </a:rPr>
              <a:t> لذلك فإن كل شبكة من </a:t>
            </a:r>
            <a:r>
              <a:rPr kumimoji="0" lang="ar-SA" sz="2000" b="0" i="0" u="none" strike="noStrike" cap="none" normalizeH="0" baseline="0" dirty="0" err="1">
                <a:ln>
                  <a:noFill/>
                </a:ln>
                <a:solidFill>
                  <a:schemeClr val="tx2">
                    <a:lumMod val="60000"/>
                    <a:lumOff val="40000"/>
                  </a:schemeClr>
                </a:solidFill>
                <a:effectLst/>
                <a:latin typeface="Calibri" pitchFamily="34" charset="0"/>
                <a:ea typeface="Calibri" pitchFamily="34" charset="0"/>
                <a:cs typeface="Arial" pitchFamily="34" charset="0"/>
              </a:rPr>
              <a:t>هذ</a:t>
            </a:r>
            <a:r>
              <a:rPr kumimoji="0" lang="ar-SA" sz="2000" b="0" i="0" u="none" strike="noStrike" cap="none" normalizeH="0" baseline="0" dirty="0">
                <a:ln>
                  <a:noFill/>
                </a:ln>
                <a:solidFill>
                  <a:schemeClr val="tx2">
                    <a:lumMod val="60000"/>
                    <a:lumOff val="40000"/>
                  </a:schemeClr>
                </a:solidFill>
                <a:effectLst/>
                <a:latin typeface="Calibri" pitchFamily="34" charset="0"/>
                <a:ea typeface="Calibri" pitchFamily="34" charset="0"/>
                <a:cs typeface="Arial" pitchFamily="34" charset="0"/>
              </a:rPr>
              <a:t> الشبكات تحفز جميع الشبكات </a:t>
            </a:r>
            <a:r>
              <a:rPr kumimoji="0" lang="ar-SA" sz="2400" b="0" i="0" u="none" strike="noStrike" cap="none" normalizeH="0" baseline="0" dirty="0">
                <a:ln>
                  <a:noFill/>
                </a:ln>
                <a:solidFill>
                  <a:schemeClr val="tx2">
                    <a:lumMod val="60000"/>
                    <a:lumOff val="40000"/>
                  </a:schemeClr>
                </a:solidFill>
                <a:effectLst/>
                <a:latin typeface="Calibri" pitchFamily="34" charset="0"/>
                <a:ea typeface="Calibri" pitchFamily="34" charset="0"/>
                <a:cs typeface="Arial" pitchFamily="34" charset="0"/>
              </a:rPr>
              <a:t>المرتبطة</a:t>
            </a:r>
            <a:r>
              <a:rPr kumimoji="0" lang="ar-SA" sz="2000" b="0" i="0" u="none" strike="noStrike" cap="none" normalizeH="0" baseline="0" dirty="0">
                <a:ln>
                  <a:noFill/>
                </a:ln>
                <a:solidFill>
                  <a:schemeClr val="tx2">
                    <a:lumMod val="60000"/>
                    <a:lumOff val="40000"/>
                  </a:schemeClr>
                </a:solidFill>
                <a:effectLst/>
                <a:latin typeface="Calibri" pitchFamily="34" charset="0"/>
                <a:ea typeface="Calibri" pitchFamily="34" charset="0"/>
                <a:cs typeface="Arial" pitchFamily="34" charset="0"/>
              </a:rPr>
              <a:t> </a:t>
            </a:r>
            <a:r>
              <a:rPr kumimoji="0" lang="ar-SA" sz="2000" b="0" i="0" u="none" strike="noStrike" cap="none" normalizeH="0" baseline="0" dirty="0" err="1">
                <a:ln>
                  <a:noFill/>
                </a:ln>
                <a:solidFill>
                  <a:schemeClr val="tx2">
                    <a:lumMod val="60000"/>
                    <a:lumOff val="40000"/>
                  </a:schemeClr>
                </a:solidFill>
                <a:effectLst/>
                <a:latin typeface="Calibri" pitchFamily="34" charset="0"/>
                <a:ea typeface="Calibri" pitchFamily="34" charset="0"/>
                <a:cs typeface="Arial" pitchFamily="34" charset="0"/>
              </a:rPr>
              <a:t>او</a:t>
            </a:r>
            <a:r>
              <a:rPr kumimoji="0" lang="ar-SA" sz="2000" b="0" i="0" u="none" strike="noStrike" cap="none" normalizeH="0" baseline="0" dirty="0">
                <a:ln>
                  <a:noFill/>
                </a:ln>
                <a:solidFill>
                  <a:schemeClr val="tx2">
                    <a:lumMod val="60000"/>
                    <a:lumOff val="40000"/>
                  </a:schemeClr>
                </a:solidFill>
                <a:effectLst/>
                <a:latin typeface="Calibri" pitchFamily="34" charset="0"/>
                <a:ea typeface="Calibri" pitchFamily="34" charset="0"/>
                <a:cs typeface="Arial" pitchFamily="34" charset="0"/>
              </a:rPr>
              <a:t> القريبة منها، ووفقاً بالنسبة لغيرها</a:t>
            </a:r>
            <a:r>
              <a:rPr kumimoji="0" lang="en-US" sz="2000" b="0" i="0" u="none" strike="noStrike" cap="none" normalizeH="0" baseline="0" dirty="0">
                <a:ln>
                  <a:noFill/>
                </a:ln>
                <a:solidFill>
                  <a:schemeClr val="tx2">
                    <a:lumMod val="60000"/>
                    <a:lumOff val="40000"/>
                  </a:schemeClr>
                </a:solidFill>
                <a:effectLst/>
                <a:latin typeface="Calibri" pitchFamily="34" charset="0"/>
                <a:ea typeface="Calibri" pitchFamily="34" charset="0"/>
                <a:cs typeface="Arial" pitchFamily="34" charset="0"/>
              </a:rPr>
              <a:t>.</a:t>
            </a:r>
            <a:r>
              <a:rPr kumimoji="0" lang="ar-SA" sz="2000" b="0" i="0" u="none" strike="noStrike" cap="none" normalizeH="0" baseline="0" dirty="0">
                <a:ln>
                  <a:noFill/>
                </a:ln>
                <a:solidFill>
                  <a:schemeClr val="tx2">
                    <a:lumMod val="60000"/>
                    <a:lumOff val="40000"/>
                  </a:schemeClr>
                </a:solidFill>
                <a:effectLst/>
                <a:latin typeface="Calibri" pitchFamily="34" charset="0"/>
                <a:ea typeface="Calibri" pitchFamily="34" charset="0"/>
                <a:cs typeface="Arial" pitchFamily="34" charset="0"/>
              </a:rPr>
              <a:t> شبكة تعمل على </a:t>
            </a:r>
            <a:r>
              <a:rPr kumimoji="0" lang="ar-SA" sz="2000" b="0" i="0" u="none" strike="noStrike" cap="none" normalizeH="0" baseline="0" dirty="0" err="1">
                <a:ln>
                  <a:noFill/>
                </a:ln>
                <a:solidFill>
                  <a:schemeClr val="tx2">
                    <a:lumMod val="60000"/>
                    <a:lumOff val="40000"/>
                  </a:schemeClr>
                </a:solidFill>
                <a:effectLst/>
                <a:latin typeface="Calibri" pitchFamily="34" charset="0"/>
                <a:ea typeface="Calibri" pitchFamily="34" charset="0"/>
                <a:cs typeface="Arial" pitchFamily="34" charset="0"/>
              </a:rPr>
              <a:t>اثارة</a:t>
            </a:r>
            <a:r>
              <a:rPr kumimoji="0" lang="ar-SA" sz="2000" b="0" i="0" u="none" strike="noStrike" cap="none" normalizeH="0" baseline="0" dirty="0">
                <a:ln>
                  <a:noFill/>
                </a:ln>
                <a:solidFill>
                  <a:schemeClr val="tx2">
                    <a:lumMod val="60000"/>
                    <a:lumOff val="40000"/>
                  </a:schemeClr>
                </a:solidFill>
                <a:effectLst/>
                <a:latin typeface="Calibri" pitchFamily="34" charset="0"/>
                <a:ea typeface="Calibri" pitchFamily="34" charset="0"/>
                <a:cs typeface="Arial" pitchFamily="34" charset="0"/>
              </a:rPr>
              <a:t> الشبكات </a:t>
            </a:r>
            <a:r>
              <a:rPr kumimoji="0" lang="ar-SA" sz="2000" b="0" i="0" u="none" strike="noStrike" cap="none" normalizeH="0" baseline="0" dirty="0" err="1">
                <a:ln>
                  <a:noFill/>
                </a:ln>
                <a:solidFill>
                  <a:schemeClr val="tx2">
                    <a:lumMod val="60000"/>
                    <a:lumOff val="40000"/>
                  </a:schemeClr>
                </a:solidFill>
                <a:effectLst/>
                <a:latin typeface="Calibri" pitchFamily="34" charset="0"/>
                <a:ea typeface="Calibri" pitchFamily="34" charset="0"/>
                <a:cs typeface="Arial" pitchFamily="34" charset="0"/>
              </a:rPr>
              <a:t>الاخرى</a:t>
            </a:r>
            <a:r>
              <a:rPr kumimoji="0" lang="ar-SA" sz="2000" b="0" i="0" u="none" strike="noStrike" cap="none" normalizeH="0" baseline="0" dirty="0">
                <a:ln>
                  <a:noFill/>
                </a:ln>
                <a:solidFill>
                  <a:schemeClr val="tx2">
                    <a:lumMod val="60000"/>
                    <a:lumOff val="40000"/>
                  </a:schemeClr>
                </a:solidFill>
                <a:effectLst/>
                <a:latin typeface="Calibri" pitchFamily="34" charset="0"/>
                <a:ea typeface="Calibri" pitchFamily="34" charset="0"/>
                <a:cs typeface="Arial" pitchFamily="34" charset="0"/>
              </a:rPr>
              <a:t> كونها تشكل مثيرا </a:t>
            </a:r>
            <a:r>
              <a:rPr kumimoji="0" lang="ar-SA" sz="2000" b="0" i="0" u="none" strike="noStrike" cap="none" normalizeH="0" baseline="0" dirty="0" err="1">
                <a:ln>
                  <a:noFill/>
                </a:ln>
                <a:solidFill>
                  <a:schemeClr val="tx2">
                    <a:lumMod val="60000"/>
                    <a:lumOff val="40000"/>
                  </a:schemeClr>
                </a:solidFill>
                <a:effectLst/>
                <a:latin typeface="Calibri" pitchFamily="34" charset="0"/>
                <a:ea typeface="Calibri" pitchFamily="34" charset="0"/>
                <a:cs typeface="Arial" pitchFamily="34" charset="0"/>
              </a:rPr>
              <a:t>ان</a:t>
            </a:r>
            <a:r>
              <a:rPr kumimoji="0" lang="ar-SA" sz="2000" b="0" i="0" u="none" strike="noStrike" cap="none" normalizeH="0" baseline="0" dirty="0">
                <a:ln>
                  <a:noFill/>
                </a:ln>
                <a:solidFill>
                  <a:schemeClr val="tx2">
                    <a:lumMod val="60000"/>
                    <a:lumOff val="40000"/>
                  </a:schemeClr>
                </a:solidFill>
                <a:effectLst/>
                <a:latin typeface="Calibri" pitchFamily="34" charset="0"/>
                <a:ea typeface="Calibri" pitchFamily="34" charset="0"/>
                <a:cs typeface="Arial" pitchFamily="34" charset="0"/>
              </a:rPr>
              <a:t> عملية التفكير في مفهوم ما فانه يعمل على </a:t>
            </a:r>
            <a:r>
              <a:rPr kumimoji="0" lang="ar-SA" sz="2000" b="0" i="0" u="none" strike="noStrike" cap="none" normalizeH="0" baseline="0" dirty="0" err="1">
                <a:ln>
                  <a:noFill/>
                </a:ln>
                <a:solidFill>
                  <a:schemeClr val="tx2">
                    <a:lumMod val="60000"/>
                    <a:lumOff val="40000"/>
                  </a:schemeClr>
                </a:solidFill>
                <a:effectLst/>
                <a:latin typeface="Calibri" pitchFamily="34" charset="0"/>
                <a:ea typeface="Calibri" pitchFamily="34" charset="0"/>
                <a:cs typeface="Arial" pitchFamily="34" charset="0"/>
              </a:rPr>
              <a:t>اثارةالشبكات</a:t>
            </a:r>
            <a:r>
              <a:rPr kumimoji="0" lang="ar-SA" sz="2000" b="0" i="0" u="none" strike="noStrike" cap="none" normalizeH="0" baseline="0" dirty="0">
                <a:ln>
                  <a:noFill/>
                </a:ln>
                <a:solidFill>
                  <a:schemeClr val="tx2">
                    <a:lumMod val="60000"/>
                    <a:lumOff val="40000"/>
                  </a:schemeClr>
                </a:solidFill>
                <a:effectLst/>
                <a:latin typeface="Calibri" pitchFamily="34" charset="0"/>
                <a:ea typeface="Calibri" pitchFamily="34" charset="0"/>
                <a:cs typeface="Arial" pitchFamily="34" charset="0"/>
              </a:rPr>
              <a:t> </a:t>
            </a:r>
            <a:r>
              <a:rPr kumimoji="0" lang="ar-SA" sz="2000" b="0" i="0" u="none" strike="noStrike" cap="none" normalizeH="0" baseline="0" dirty="0" err="1">
                <a:ln>
                  <a:noFill/>
                </a:ln>
                <a:solidFill>
                  <a:schemeClr val="tx2">
                    <a:lumMod val="60000"/>
                    <a:lumOff val="40000"/>
                  </a:schemeClr>
                </a:solidFill>
                <a:effectLst/>
                <a:latin typeface="Calibri" pitchFamily="34" charset="0"/>
                <a:ea typeface="Calibri" pitchFamily="34" charset="0"/>
                <a:cs typeface="Arial" pitchFamily="34" charset="0"/>
              </a:rPr>
              <a:t>الاخرى</a:t>
            </a:r>
            <a:r>
              <a:rPr kumimoji="0" lang="ar-SA" sz="2000" b="0" i="0" u="none" strike="noStrike" cap="none" normalizeH="0" baseline="0" dirty="0">
                <a:ln>
                  <a:noFill/>
                </a:ln>
                <a:solidFill>
                  <a:schemeClr val="tx2">
                    <a:lumMod val="60000"/>
                    <a:lumOff val="40000"/>
                  </a:schemeClr>
                </a:solidFill>
                <a:effectLst/>
                <a:latin typeface="Calibri" pitchFamily="34" charset="0"/>
                <a:ea typeface="Calibri" pitchFamily="34" charset="0"/>
                <a:cs typeface="Arial" pitchFamily="34" charset="0"/>
              </a:rPr>
              <a:t> كونها تشكل مثيرا بالنسبة لغيرها . </a:t>
            </a:r>
            <a:r>
              <a:rPr kumimoji="0" lang="ar-SA" sz="2000" b="0" i="0" u="none" strike="noStrike" cap="none" normalizeH="0" baseline="0" dirty="0" err="1">
                <a:ln>
                  <a:noFill/>
                </a:ln>
                <a:solidFill>
                  <a:schemeClr val="tx2">
                    <a:lumMod val="60000"/>
                    <a:lumOff val="40000"/>
                  </a:schemeClr>
                </a:solidFill>
                <a:effectLst/>
                <a:latin typeface="Calibri" pitchFamily="34" charset="0"/>
                <a:ea typeface="Calibri" pitchFamily="34" charset="0"/>
                <a:cs typeface="Arial" pitchFamily="34" charset="0"/>
              </a:rPr>
              <a:t>ان</a:t>
            </a:r>
            <a:r>
              <a:rPr kumimoji="0" lang="ar-SA" sz="2000" b="0" i="0" u="none" strike="noStrike" cap="none" normalizeH="0" baseline="0" dirty="0">
                <a:ln>
                  <a:noFill/>
                </a:ln>
                <a:solidFill>
                  <a:schemeClr val="tx2">
                    <a:lumMod val="60000"/>
                    <a:lumOff val="40000"/>
                  </a:schemeClr>
                </a:solidFill>
                <a:effectLst/>
                <a:latin typeface="Calibri" pitchFamily="34" charset="0"/>
                <a:ea typeface="Calibri" pitchFamily="34" charset="0"/>
                <a:cs typeface="Arial" pitchFamily="34" charset="0"/>
              </a:rPr>
              <a:t> انتشار التنشيط يكون فعالا في حالة </a:t>
            </a:r>
            <a:r>
              <a:rPr kumimoji="0" lang="ar-SA" sz="2000" b="0" i="0" u="none" strike="noStrike" cap="none" normalizeH="0" baseline="0" dirty="0" err="1">
                <a:ln>
                  <a:noFill/>
                </a:ln>
                <a:solidFill>
                  <a:schemeClr val="tx2">
                    <a:lumMod val="60000"/>
                    <a:lumOff val="40000"/>
                  </a:schemeClr>
                </a:solidFill>
                <a:effectLst/>
                <a:latin typeface="Calibri" pitchFamily="34" charset="0"/>
                <a:ea typeface="Calibri" pitchFamily="34" charset="0"/>
                <a:cs typeface="Arial" pitchFamily="34" charset="0"/>
              </a:rPr>
              <a:t>ان</a:t>
            </a:r>
            <a:r>
              <a:rPr kumimoji="0" lang="ar-SA" sz="2000" b="0" i="0" u="none" strike="noStrike" cap="none" normalizeH="0" baseline="0" dirty="0">
                <a:ln>
                  <a:noFill/>
                </a:ln>
                <a:solidFill>
                  <a:schemeClr val="tx2">
                    <a:lumMod val="60000"/>
                    <a:lumOff val="40000"/>
                  </a:schemeClr>
                </a:solidFill>
                <a:effectLst/>
                <a:latin typeface="Calibri" pitchFamily="34" charset="0"/>
                <a:ea typeface="Calibri" pitchFamily="34" charset="0"/>
                <a:cs typeface="Arial" pitchFamily="34" charset="0"/>
              </a:rPr>
              <a:t> المعلومات موجودة في الذاكرة طويلة المدى ويمكن استرجاعها بسهولة رغم أنها غير نشيطة </a:t>
            </a:r>
            <a:r>
              <a:rPr kumimoji="0" lang="ar-SA" sz="2000" b="0" i="0" u="none" strike="noStrike" cap="none" normalizeH="0" baseline="0" dirty="0" err="1">
                <a:ln>
                  <a:noFill/>
                </a:ln>
                <a:solidFill>
                  <a:schemeClr val="tx2">
                    <a:lumMod val="60000"/>
                    <a:lumOff val="40000"/>
                  </a:schemeClr>
                </a:solidFill>
                <a:effectLst/>
                <a:latin typeface="Calibri" pitchFamily="34" charset="0"/>
                <a:ea typeface="Calibri" pitchFamily="34" charset="0"/>
                <a:cs typeface="Arial" pitchFamily="34" charset="0"/>
              </a:rPr>
              <a:t>الا</a:t>
            </a:r>
            <a:r>
              <a:rPr kumimoji="0" lang="ar-SA" sz="2000" b="0" i="0" u="none" strike="noStrike" cap="none" normalizeH="0" baseline="0" dirty="0">
                <a:ln>
                  <a:noFill/>
                </a:ln>
                <a:solidFill>
                  <a:schemeClr val="tx2">
                    <a:lumMod val="60000"/>
                    <a:lumOff val="40000"/>
                  </a:schemeClr>
                </a:solidFill>
                <a:effectLst/>
                <a:latin typeface="Calibri" pitchFamily="34" charset="0"/>
                <a:ea typeface="Calibri" pitchFamily="34" charset="0"/>
                <a:cs typeface="Arial" pitchFamily="34" charset="0"/>
              </a:rPr>
              <a:t> في حالة كون المعلومات المراد استرجاعها غامضة </a:t>
            </a:r>
            <a:r>
              <a:rPr kumimoji="0" lang="ar-SA" sz="2000" b="0" i="0" u="none" strike="noStrike" cap="none" normalizeH="0" baseline="0" dirty="0" err="1">
                <a:ln>
                  <a:noFill/>
                </a:ln>
                <a:solidFill>
                  <a:schemeClr val="tx2">
                    <a:lumMod val="60000"/>
                    <a:lumOff val="40000"/>
                  </a:schemeClr>
                </a:solidFill>
                <a:effectLst/>
                <a:latin typeface="Calibri" pitchFamily="34" charset="0"/>
                <a:ea typeface="Calibri" pitchFamily="34" charset="0"/>
                <a:cs typeface="Arial" pitchFamily="34" charset="0"/>
              </a:rPr>
              <a:t>او</a:t>
            </a:r>
            <a:r>
              <a:rPr kumimoji="0" lang="ar-SA" sz="2000" b="0" i="0" u="none" strike="noStrike" cap="none" normalizeH="0" baseline="0" dirty="0">
                <a:ln>
                  <a:noFill/>
                </a:ln>
                <a:solidFill>
                  <a:schemeClr val="tx2">
                    <a:lumMod val="60000"/>
                    <a:lumOff val="40000"/>
                  </a:schemeClr>
                </a:solidFill>
                <a:effectLst/>
                <a:latin typeface="Calibri" pitchFamily="34" charset="0"/>
                <a:ea typeface="Calibri" pitchFamily="34" charset="0"/>
                <a:cs typeface="Arial" pitchFamily="34" charset="0"/>
              </a:rPr>
              <a:t> ناقصة وبذلك يفشل </a:t>
            </a:r>
            <a:r>
              <a:rPr kumimoji="0" lang="ar-SA" sz="2000" b="0" i="0" u="none" strike="noStrike" cap="none" normalizeH="0" baseline="0" dirty="0" err="1">
                <a:ln>
                  <a:noFill/>
                </a:ln>
                <a:solidFill>
                  <a:schemeClr val="tx2">
                    <a:lumMod val="60000"/>
                    <a:lumOff val="40000"/>
                  </a:schemeClr>
                </a:solidFill>
                <a:effectLst/>
                <a:latin typeface="Calibri" pitchFamily="34" charset="0"/>
                <a:ea typeface="Calibri" pitchFamily="34" charset="0"/>
                <a:cs typeface="Arial" pitchFamily="34" charset="0"/>
              </a:rPr>
              <a:t>المبدا</a:t>
            </a:r>
            <a:r>
              <a:rPr kumimoji="0" lang="ar-SA" sz="2000" b="0" i="0" u="none" strike="noStrike" cap="none" normalizeH="0" baseline="0" dirty="0">
                <a:ln>
                  <a:noFill/>
                </a:ln>
                <a:solidFill>
                  <a:schemeClr val="tx2">
                    <a:lumMod val="60000"/>
                    <a:lumOff val="40000"/>
                  </a:schemeClr>
                </a:solidFill>
                <a:effectLst/>
                <a:latin typeface="Calibri" pitchFamily="34" charset="0"/>
                <a:ea typeface="Calibri" pitchFamily="34" charset="0"/>
                <a:cs typeface="Arial" pitchFamily="34" charset="0"/>
              </a:rPr>
              <a:t> في تنشيط المعلومات المراد تذكرها </a:t>
            </a:r>
            <a:endParaRPr kumimoji="0" lang="ar-SA" sz="2400" b="0" i="0" u="none" strike="noStrike" cap="none" normalizeH="0" baseline="0" dirty="0">
              <a:ln>
                <a:noFill/>
              </a:ln>
              <a:solidFill>
                <a:schemeClr val="tx2">
                  <a:lumMod val="60000"/>
                  <a:lumOff val="40000"/>
                </a:schemeClr>
              </a:solidFill>
              <a:effectLst/>
              <a:latin typeface="Arial" pitchFamily="34" charset="0"/>
              <a:cs typeface="Arial" pitchFamily="34" charset="0"/>
            </a:endParaRPr>
          </a:p>
        </p:txBody>
      </p:sp>
      <p:sp>
        <p:nvSpPr>
          <p:cNvPr id="21506" name="Rectangle 2"/>
          <p:cNvSpPr>
            <a:spLocks noChangeArrowheads="1"/>
          </p:cNvSpPr>
          <p:nvPr/>
        </p:nvSpPr>
        <p:spPr bwMode="auto">
          <a:xfrm>
            <a:off x="0" y="3214686"/>
            <a:ext cx="9144000" cy="3108543"/>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sng" strike="noStrike" cap="none" normalizeH="0" baseline="0" dirty="0">
                <a:ln>
                  <a:noFill/>
                </a:ln>
                <a:solidFill>
                  <a:schemeClr val="tx1"/>
                </a:solidFill>
                <a:effectLst/>
                <a:latin typeface="Calibri" pitchFamily="34" charset="0"/>
                <a:ea typeface="Calibri" pitchFamily="34" charset="0"/>
                <a:cs typeface="Arial" pitchFamily="34" charset="0"/>
              </a:rPr>
              <a:t>مرحلة </a:t>
            </a:r>
            <a:r>
              <a:rPr kumimoji="0" lang="ar-SA" sz="2800" b="1" i="0" u="sng" strike="noStrike" cap="none" normalizeH="0" baseline="0" dirty="0" err="1">
                <a:ln>
                  <a:noFill/>
                </a:ln>
                <a:solidFill>
                  <a:schemeClr val="tx1"/>
                </a:solidFill>
                <a:effectLst/>
                <a:latin typeface="Calibri" pitchFamily="34" charset="0"/>
                <a:ea typeface="Calibri" pitchFamily="34" charset="0"/>
                <a:cs typeface="Arial" pitchFamily="34" charset="0"/>
              </a:rPr>
              <a:t>الاداء</a:t>
            </a:r>
            <a:r>
              <a:rPr kumimoji="0" lang="ar-SA" sz="2800" b="1" i="0" u="sng"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800" b="1" i="0" u="sng" strike="noStrike" cap="none" normalizeH="0" baseline="0" dirty="0" err="1">
                <a:ln>
                  <a:noFill/>
                </a:ln>
                <a:solidFill>
                  <a:schemeClr val="tx1"/>
                </a:solidFill>
                <a:effectLst/>
                <a:latin typeface="Calibri" pitchFamily="34" charset="0"/>
                <a:ea typeface="Calibri" pitchFamily="34" charset="0"/>
                <a:cs typeface="Arial" pitchFamily="34" charset="0"/>
              </a:rPr>
              <a:t>الذاكري</a:t>
            </a:r>
            <a:r>
              <a:rPr kumimoji="0" lang="ar-SA" sz="2800" b="1" i="0" u="sng" strike="noStrike" cap="none" normalizeH="0" baseline="0" dirty="0">
                <a:ln>
                  <a:noFill/>
                </a:ln>
                <a:solidFill>
                  <a:schemeClr val="tx1"/>
                </a:solidFill>
                <a:effectLst/>
                <a:latin typeface="Calibri" pitchFamily="34" charset="0"/>
                <a:ea typeface="Calibri" pitchFamily="34" charset="0"/>
                <a:cs typeface="Arial" pitchFamily="34" charset="0"/>
              </a:rPr>
              <a:t>:</a:t>
            </a:r>
            <a:r>
              <a:rPr kumimoji="0" lang="ar-SA" sz="2800" b="0" i="0" u="none" strike="noStrike" cap="none" normalizeH="0" baseline="0" dirty="0">
                <a:ln>
                  <a:noFill/>
                </a:ln>
                <a:solidFill>
                  <a:schemeClr val="tx1"/>
                </a:solidFill>
                <a:effectLst/>
                <a:latin typeface="Calibri" pitchFamily="34" charset="0"/>
                <a:ea typeface="Calibri" pitchFamily="34" charset="0"/>
                <a:cs typeface="Arial" pitchFamily="34" charset="0"/>
              </a:rPr>
              <a:t>آخر مرحلة من مراحل عملية التذكر وتتمثل في تنفيذ الاستجابة المطلوبة وقد تكون ضمنيه </a:t>
            </a:r>
            <a:r>
              <a:rPr kumimoji="0" lang="ar-SA" sz="2800" b="0" i="0" u="none" strike="noStrike" cap="none" normalizeH="0" baseline="0" dirty="0" err="1">
                <a:ln>
                  <a:noFill/>
                </a:ln>
                <a:solidFill>
                  <a:schemeClr val="tx1"/>
                </a:solidFill>
                <a:effectLst/>
                <a:latin typeface="Calibri" pitchFamily="34" charset="0"/>
                <a:ea typeface="Calibri" pitchFamily="34" charset="0"/>
                <a:cs typeface="Arial" pitchFamily="34" charset="0"/>
              </a:rPr>
              <a:t>او</a:t>
            </a:r>
            <a:r>
              <a:rPr kumimoji="0" lang="ar-SA" sz="2800" b="0" i="0" u="none" strike="noStrike" cap="none" normalizeH="0" baseline="0" dirty="0">
                <a:ln>
                  <a:noFill/>
                </a:ln>
                <a:solidFill>
                  <a:schemeClr val="tx1"/>
                </a:solidFill>
                <a:effectLst/>
                <a:latin typeface="Calibri" pitchFamily="34" charset="0"/>
                <a:ea typeface="Calibri" pitchFamily="34" charset="0"/>
                <a:cs typeface="Arial" pitchFamily="34" charset="0"/>
              </a:rPr>
              <a:t> ظاهرة ، وقد تكون بسيطة </a:t>
            </a:r>
            <a:r>
              <a:rPr kumimoji="0" lang="ar-SA" sz="2800" b="0" i="0" u="none" strike="noStrike" cap="none" normalizeH="0" baseline="0" dirty="0" err="1">
                <a:ln>
                  <a:noFill/>
                </a:ln>
                <a:solidFill>
                  <a:schemeClr val="tx1"/>
                </a:solidFill>
                <a:effectLst/>
                <a:latin typeface="Calibri" pitchFamily="34" charset="0"/>
                <a:ea typeface="Calibri" pitchFamily="34" charset="0"/>
                <a:cs typeface="Arial" pitchFamily="34" charset="0"/>
              </a:rPr>
              <a:t>او</a:t>
            </a:r>
            <a:r>
              <a:rPr kumimoji="0" lang="ar-SA" sz="2800" b="0" i="0" u="none" strike="noStrike" cap="none" normalizeH="0" baseline="0" dirty="0">
                <a:ln>
                  <a:noFill/>
                </a:ln>
                <a:solidFill>
                  <a:schemeClr val="tx1"/>
                </a:solidFill>
                <a:effectLst/>
                <a:latin typeface="Calibri" pitchFamily="34" charset="0"/>
                <a:ea typeface="Calibri" pitchFamily="34" charset="0"/>
                <a:cs typeface="Arial" pitchFamily="34" charset="0"/>
              </a:rPr>
              <a:t> معقدة</a:t>
            </a:r>
            <a:r>
              <a:rPr kumimoji="0" lang="en-US" sz="2800" b="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800" b="0" i="0" u="none" strike="noStrike" cap="none" normalizeH="0" baseline="0" dirty="0">
                <a:ln>
                  <a:noFill/>
                </a:ln>
                <a:solidFill>
                  <a:schemeClr val="tx1"/>
                </a:solidFill>
                <a:effectLst/>
                <a:latin typeface="Calibri" pitchFamily="34" charset="0"/>
                <a:ea typeface="Calibri" pitchFamily="34" charset="0"/>
                <a:cs typeface="Arial" pitchFamily="34" charset="0"/>
              </a:rPr>
              <a:t>في ضوء المفاهيم التي تعرضها نظرية معالجة المعلومات كإحدى النظريات المعرفية يمكن استنتاج التطبيقات التربوية التالي: </a:t>
            </a:r>
            <a:endParaRPr kumimoji="0" lang="en-US" sz="12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800" b="0" i="0" u="none" strike="noStrike" cap="none" normalizeH="0" baseline="0" dirty="0">
                <a:ln>
                  <a:noFill/>
                </a:ln>
                <a:solidFill>
                  <a:schemeClr val="tx1"/>
                </a:solidFill>
                <a:effectLst/>
                <a:latin typeface="Calibri" pitchFamily="34" charset="0"/>
                <a:ea typeface="Calibri" pitchFamily="34" charset="0"/>
                <a:cs typeface="Arial" pitchFamily="34" charset="0"/>
              </a:rPr>
              <a:t>البدء في الدرس بتوجيه </a:t>
            </a:r>
            <a:r>
              <a:rPr kumimoji="0" lang="ar-SA" sz="28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الاسئلة</a:t>
            </a:r>
            <a:r>
              <a:rPr kumimoji="0" lang="ar-SA" sz="2800" b="0" i="0" u="none" strike="noStrike" cap="none" normalizeH="0" baseline="0" dirty="0">
                <a:ln>
                  <a:noFill/>
                </a:ln>
                <a:solidFill>
                  <a:schemeClr val="tx1"/>
                </a:solidFill>
                <a:effectLst/>
                <a:latin typeface="Calibri" pitchFamily="34" charset="0"/>
                <a:ea typeface="Calibri" pitchFamily="34" charset="0"/>
                <a:cs typeface="Arial" pitchFamily="34" charset="0"/>
              </a:rPr>
              <a:t> التي تثير الطالب للاهتمام بالدرس، </a:t>
            </a:r>
            <a:r>
              <a:rPr kumimoji="0" lang="ar-SA" sz="2800" b="0" i="0" u="none" strike="noStrike" cap="none" normalizeH="0" baseline="0" dirty="0" err="1">
                <a:ln>
                  <a:noFill/>
                </a:ln>
                <a:solidFill>
                  <a:schemeClr val="tx1"/>
                </a:solidFill>
                <a:effectLst/>
                <a:latin typeface="Calibri" pitchFamily="34" charset="0"/>
                <a:ea typeface="Calibri" pitchFamily="34" charset="0"/>
                <a:cs typeface="Arial" pitchFamily="34" charset="0"/>
              </a:rPr>
              <a:t>واعادة</a:t>
            </a:r>
            <a:r>
              <a:rPr kumimoji="0" lang="ar-SA" sz="2800" b="0" i="0" u="none" strike="noStrike" cap="none" normalizeH="0" baseline="0" dirty="0">
                <a:ln>
                  <a:noFill/>
                </a:ln>
                <a:solidFill>
                  <a:schemeClr val="tx1"/>
                </a:solidFill>
                <a:effectLst/>
                <a:latin typeface="Calibri" pitchFamily="34" charset="0"/>
                <a:ea typeface="Calibri" pitchFamily="34" charset="0"/>
                <a:cs typeface="Arial" pitchFamily="34" charset="0"/>
              </a:rPr>
              <a:t> جذب </a:t>
            </a:r>
            <a:r>
              <a:rPr kumimoji="0" lang="ar-SA" sz="2800" b="0" i="0" u="none" strike="noStrike" cap="none" normalizeH="0" baseline="0" dirty="0" err="1">
                <a:ln>
                  <a:noFill/>
                </a:ln>
                <a:solidFill>
                  <a:schemeClr val="tx1"/>
                </a:solidFill>
                <a:effectLst/>
                <a:latin typeface="Calibri" pitchFamily="34" charset="0"/>
                <a:ea typeface="Calibri" pitchFamily="34" charset="0"/>
                <a:cs typeface="Arial" pitchFamily="34" charset="0"/>
              </a:rPr>
              <a:t>إنتباه</a:t>
            </a:r>
            <a:r>
              <a:rPr kumimoji="0" lang="ar-SA" sz="2800" b="0" i="0" u="none" strike="noStrike" cap="none" normalizeH="0" baseline="0" dirty="0">
                <a:ln>
                  <a:noFill/>
                </a:ln>
                <a:solidFill>
                  <a:schemeClr val="tx1"/>
                </a:solidFill>
                <a:effectLst/>
                <a:latin typeface="Calibri" pitchFamily="34" charset="0"/>
                <a:ea typeface="Calibri" pitchFamily="34" charset="0"/>
                <a:cs typeface="Arial" pitchFamily="34" charset="0"/>
              </a:rPr>
              <a:t> المتعلمين بالاقتراب من </a:t>
            </a:r>
            <a:r>
              <a:rPr kumimoji="0" lang="ar-SA" sz="2800" b="0" i="0" u="none" strike="noStrike" cap="none" normalizeH="0" baseline="0" dirty="0" err="1">
                <a:ln>
                  <a:noFill/>
                </a:ln>
                <a:solidFill>
                  <a:schemeClr val="tx1"/>
                </a:solidFill>
                <a:effectLst/>
                <a:latin typeface="Calibri" pitchFamily="34" charset="0"/>
                <a:ea typeface="Calibri" pitchFamily="34" charset="0"/>
                <a:cs typeface="Arial" pitchFamily="34" charset="0"/>
              </a:rPr>
              <a:t>اماكن</a:t>
            </a:r>
            <a:r>
              <a:rPr kumimoji="0" lang="ar-SA" sz="2800" b="0" i="0" u="none" strike="noStrike" cap="none" normalizeH="0" baseline="0" dirty="0">
                <a:ln>
                  <a:noFill/>
                </a:ln>
                <a:solidFill>
                  <a:schemeClr val="tx1"/>
                </a:solidFill>
                <a:effectLst/>
                <a:latin typeface="Calibri" pitchFamily="34" charset="0"/>
                <a:ea typeface="Calibri" pitchFamily="34" charset="0"/>
                <a:cs typeface="Arial" pitchFamily="34" charset="0"/>
              </a:rPr>
              <a:t> وقوفهم أو ذكر أسمائهم أو توجيه </a:t>
            </a:r>
            <a:r>
              <a:rPr kumimoji="0" lang="ar-SA" sz="28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الاسئلة</a:t>
            </a:r>
            <a:r>
              <a:rPr kumimoji="0" lang="ar-SA" sz="2800" b="0" i="0" u="none" strike="noStrike" cap="none" normalizeH="0" baseline="0" dirty="0">
                <a:ln>
                  <a:noFill/>
                </a:ln>
                <a:solidFill>
                  <a:schemeClr val="tx1"/>
                </a:solidFill>
                <a:effectLst/>
                <a:latin typeface="Calibri" pitchFamily="34" charset="0"/>
                <a:ea typeface="Calibri" pitchFamily="34" charset="0"/>
                <a:cs typeface="Arial" pitchFamily="34" charset="0"/>
              </a:rPr>
              <a:t> لهم</a:t>
            </a:r>
            <a:endParaRPr kumimoji="0" lang="ar-SA" sz="32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0" y="214290"/>
            <a:ext cx="9144000" cy="5786478"/>
          </a:xfrm>
          <a:prstGeom prst="rect">
            <a:avLst/>
          </a:prstGeom>
          <a:ln>
            <a:headEnd/>
            <a:tailEnd/>
          </a:ln>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Char char="•"/>
              <a:tabLst/>
            </a:pP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التعلم المبني على المعنى يدوم، ولهذا يجب ربط </a:t>
            </a:r>
            <a:r>
              <a:rPr kumimoji="0" lang="ar-SA" sz="2400" b="0" i="0" u="none" strike="noStrike" cap="none" normalizeH="0" baseline="0" dirty="0" err="1">
                <a:ln>
                  <a:noFill/>
                </a:ln>
                <a:solidFill>
                  <a:schemeClr val="tx1"/>
                </a:solidFill>
                <a:effectLst/>
                <a:latin typeface="Calibri" pitchFamily="34" charset="0"/>
                <a:ea typeface="Calibri" pitchFamily="34" charset="0"/>
                <a:cs typeface="Arial" pitchFamily="34" charset="0"/>
              </a:rPr>
              <a:t>مايتعلمه</a:t>
            </a: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 الطالب بخبراته السابقة </a:t>
            </a:r>
            <a:r>
              <a:rPr kumimoji="0" lang="ar-SA" sz="2400" b="0" i="0" u="none" strike="noStrike" cap="none" normalizeH="0" baseline="0" dirty="0" err="1">
                <a:ln>
                  <a:noFill/>
                </a:ln>
                <a:solidFill>
                  <a:schemeClr val="tx1"/>
                </a:solidFill>
                <a:effectLst/>
                <a:latin typeface="Calibri" pitchFamily="34" charset="0"/>
                <a:ea typeface="Calibri" pitchFamily="34" charset="0"/>
                <a:cs typeface="Arial" pitchFamily="34" charset="0"/>
              </a:rPr>
              <a:t>و</a:t>
            </a: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 التي يدركها الطالب وان ترتبط بالواقع وان تستخدم فيها النماذج </a:t>
            </a:r>
            <a:r>
              <a:rPr kumimoji="0" lang="ar-SA" sz="24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الحقيقيةواالشياء</a:t>
            </a: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 المجسدة لها</a:t>
            </a:r>
            <a:endParaRPr kumimoji="0" lang="en-US" sz="11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التعليم المبني على عرض المفاهيم </a:t>
            </a:r>
            <a:r>
              <a:rPr kumimoji="0" lang="ar-SA" sz="24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الاساسية</a:t>
            </a: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 لكل درس في بدايته: ويستفاد في ذلك تحضير المواد الدراسية وعرض أهم خطوات وأهداف الدرس </a:t>
            </a:r>
            <a:endParaRPr kumimoji="0" lang="en-US" sz="11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الاعتماد على التكرار للمادة المتعلمة وتكرار المعلومات المهمة للمهارة وتمييزها وخاصة </a:t>
            </a:r>
            <a:r>
              <a:rPr kumimoji="0" lang="ar-SA" sz="2400" b="0" i="0" u="none" strike="noStrike" cap="none" normalizeH="0" baseline="0" dirty="0" err="1">
                <a:ln>
                  <a:noFill/>
                </a:ln>
                <a:solidFill>
                  <a:schemeClr val="tx1"/>
                </a:solidFill>
                <a:effectLst/>
                <a:latin typeface="Calibri" pitchFamily="34" charset="0"/>
                <a:ea typeface="Calibri" pitchFamily="34" charset="0"/>
                <a:cs typeface="Arial" pitchFamily="34" charset="0"/>
              </a:rPr>
              <a:t>ذ</a:t>
            </a: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 المتعلم في حاجة </a:t>
            </a:r>
            <a:r>
              <a:rPr kumimoji="0" lang="ar-SA" sz="24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الى</a:t>
            </a: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 تكرار </a:t>
            </a:r>
            <a:r>
              <a:rPr kumimoji="0" lang="ar-SA" sz="24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الاداء</a:t>
            </a: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 وخصوصاً في المراحل </a:t>
            </a:r>
            <a:r>
              <a:rPr kumimoji="0" lang="ar-SA" sz="24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الاولى</a:t>
            </a: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 من التعليم</a:t>
            </a:r>
            <a:endParaRPr kumimoji="0" lang="en-US" sz="11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الاهتمام بنقل أثر التدريب في التعلم ايجابياً، وتطبيق </a:t>
            </a:r>
            <a:r>
              <a:rPr kumimoji="0" lang="ar-SA" sz="24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الامور</a:t>
            </a: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 التي يتعلمها الطالب عملياً خلال الدرس لمساعدة المتعلم على ربط المعلومات الجديدة بالخبرات السابقة كما يمكن وضع ملخصات </a:t>
            </a:r>
            <a:r>
              <a:rPr kumimoji="0" lang="ar-SA" sz="2400" b="0" i="0" u="none" strike="noStrike" cap="none" normalizeH="0" baseline="0" dirty="0" err="1">
                <a:ln>
                  <a:noFill/>
                </a:ln>
                <a:solidFill>
                  <a:schemeClr val="tx1"/>
                </a:solidFill>
                <a:effectLst/>
                <a:latin typeface="Calibri" pitchFamily="34" charset="0"/>
                <a:ea typeface="Calibri" pitchFamily="34" charset="0"/>
                <a:cs typeface="Arial" pitchFamily="34" charset="0"/>
              </a:rPr>
              <a:t>او</a:t>
            </a: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 جداول تبين ارتباط المعلومات الحاضرة بالسابقة</a:t>
            </a:r>
            <a:r>
              <a:rPr kumimoji="0" lang="en-US" sz="2400" b="0"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في استيعاب المعلومات الجديدة  </a:t>
            </a:r>
            <a:r>
              <a:rPr kumimoji="0" lang="en-US" sz="2400" b="0" i="0" u="none" strike="noStrike" cap="none" normalizeH="0" baseline="0" dirty="0">
                <a:ln>
                  <a:noFill/>
                </a:ln>
                <a:solidFill>
                  <a:schemeClr val="tx1"/>
                </a:solidFill>
                <a:effectLst/>
                <a:latin typeface="Calibri" pitchFamily="34" charset="0"/>
                <a:ea typeface="Calibri" pitchFamily="34" charset="0"/>
                <a:cs typeface="Arial" pitchFamily="34" charset="0"/>
              </a:rPr>
              <a:t>. </a:t>
            </a:r>
            <a:endParaRPr kumimoji="0" lang="en-US" sz="11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الاهتمام بتنظيم المعلومات بشكل يساعد على التذكر وتطبيق ذلك في حياتنا العملية اليومية بأن نرتب أمورنا ومواعيدنا والتزاماتنا وفق سلسلة منظمة يؤدي بعضها البعض </a:t>
            </a:r>
            <a:r>
              <a:rPr kumimoji="0" lang="ar-SA" sz="24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الى</a:t>
            </a: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 تذكر </a:t>
            </a:r>
            <a:r>
              <a:rPr kumimoji="0" lang="ar-SA" sz="24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الاخر</a:t>
            </a: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 كما أن محاولات حفظ </a:t>
            </a:r>
            <a:r>
              <a:rPr kumimoji="0" lang="ar-SA" sz="24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الاشياء</a:t>
            </a: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 أو تذكرها يجب أن يسبق ذلك عملية تنظيم لهذا الحفظ سواء بالتجزئة </a:t>
            </a:r>
            <a:r>
              <a:rPr kumimoji="0" lang="ar-SA" sz="2400" b="0" i="0" u="none" strike="noStrike" cap="none" normalizeH="0" baseline="0" dirty="0" err="1">
                <a:ln>
                  <a:noFill/>
                </a:ln>
                <a:solidFill>
                  <a:schemeClr val="tx1"/>
                </a:solidFill>
                <a:effectLst/>
                <a:latin typeface="Calibri" pitchFamily="34" charset="0"/>
                <a:ea typeface="Calibri" pitchFamily="34" charset="0"/>
                <a:cs typeface="Arial" pitchFamily="34" charset="0"/>
              </a:rPr>
              <a:t>او</a:t>
            </a: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 الترميز </a:t>
            </a:r>
            <a:r>
              <a:rPr kumimoji="0" lang="ar-SA" sz="2400" b="0" i="0" u="none" strike="noStrike" cap="none" normalizeH="0" baseline="0" dirty="0" err="1">
                <a:ln>
                  <a:noFill/>
                </a:ln>
                <a:solidFill>
                  <a:schemeClr val="tx1"/>
                </a:solidFill>
                <a:effectLst/>
                <a:latin typeface="Calibri" pitchFamily="34" charset="0"/>
                <a:ea typeface="Calibri" pitchFamily="34" charset="0"/>
                <a:cs typeface="Arial" pitchFamily="34" charset="0"/>
              </a:rPr>
              <a:t>او</a:t>
            </a: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 بأي وسيلة تساعد على تذكرها، فيكون التركيز على المعنى </a:t>
            </a:r>
            <a:r>
              <a:rPr kumimoji="0" lang="ar-SA" sz="2400" b="0" i="0" u="none" strike="noStrike" cap="none" normalizeH="0" baseline="0" dirty="0" err="1">
                <a:ln>
                  <a:noFill/>
                </a:ln>
                <a:solidFill>
                  <a:schemeClr val="tx1"/>
                </a:solidFill>
                <a:effectLst/>
                <a:latin typeface="Calibri" pitchFamily="34" charset="0"/>
                <a:ea typeface="Calibri" pitchFamily="34" charset="0"/>
                <a:cs typeface="Arial" pitchFamily="34" charset="0"/>
              </a:rPr>
              <a:t>ال</a:t>
            </a: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 الحفظ والتذكر.</a:t>
            </a:r>
            <a:endParaRPr kumimoji="0" lang="ar-SA"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2755</Words>
  <Application>Microsoft Office PowerPoint</Application>
  <PresentationFormat>عرض على الشاشة (3:4)‏</PresentationFormat>
  <Paragraphs>102</Paragraphs>
  <Slides>21</Slides>
  <Notes>0</Notes>
  <HiddenSlides>0</HiddenSlides>
  <MMClips>0</MMClips>
  <ScaleCrop>false</ScaleCrop>
  <HeadingPairs>
    <vt:vector size="4" baseType="variant">
      <vt:variant>
        <vt:lpstr>سمة</vt:lpstr>
      </vt:variant>
      <vt:variant>
        <vt:i4>1</vt:i4>
      </vt:variant>
      <vt:variant>
        <vt:lpstr>عناوين الشرائح</vt:lpstr>
      </vt:variant>
      <vt:variant>
        <vt:i4>21</vt:i4>
      </vt:variant>
    </vt:vector>
  </HeadingPairs>
  <TitlesOfParts>
    <vt:vector size="22" baseType="lpstr">
      <vt:lpstr>سمة Office</vt:lpstr>
      <vt:lpstr>الذاكرة</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شكرا لحسن المناقشة والأصغاء</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الذاكرة</dc:title>
  <dc:creator>Abo Mustafa</dc:creator>
  <cp:lastModifiedBy>HP</cp:lastModifiedBy>
  <cp:revision>8</cp:revision>
  <dcterms:created xsi:type="dcterms:W3CDTF">1980-01-11T07:13:38Z</dcterms:created>
  <dcterms:modified xsi:type="dcterms:W3CDTF">2022-12-21T05:48:18Z</dcterms:modified>
</cp:coreProperties>
</file>