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85" r:id="rId2"/>
    <p:sldId id="286" r:id="rId3"/>
    <p:sldId id="258" r:id="rId4"/>
    <p:sldId id="288" r:id="rId5"/>
    <p:sldId id="268" r:id="rId6"/>
    <p:sldId id="269" r:id="rId7"/>
    <p:sldId id="271" r:id="rId8"/>
    <p:sldId id="275" r:id="rId9"/>
    <p:sldId id="272" r:id="rId10"/>
    <p:sldId id="289" r:id="rId11"/>
    <p:sldId id="291" r:id="rId12"/>
    <p:sldId id="290" r:id="rId13"/>
    <p:sldId id="292" r:id="rId14"/>
    <p:sldId id="294" r:id="rId15"/>
    <p:sldId id="267"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85108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92133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14756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5078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73102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11993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66937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220176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430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83954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B26360-B06F-4FCA-A5A9-ABCFD92F070D}" type="datetimeFigureOut">
              <a:rPr lang="ar-IQ" smtClean="0"/>
              <a:pPr/>
              <a:t>28/05/1444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32597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B26360-B06F-4FCA-A5A9-ABCFD92F070D}" type="datetimeFigureOut">
              <a:rPr lang="ar-IQ" smtClean="0"/>
              <a:pPr/>
              <a:t>28/05/1444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D51803-71D3-4CEF-956B-E52EFC66F615}" type="slidenum">
              <a:rPr lang="ar-IQ" smtClean="0"/>
              <a:pPr/>
              <a:t>‹#›</a:t>
            </a:fld>
            <a:endParaRPr lang="ar-IQ"/>
          </a:p>
        </p:txBody>
      </p:sp>
    </p:spTree>
    <p:extLst>
      <p:ext uri="{BB962C8B-B14F-4D97-AF65-F5344CB8AC3E}">
        <p14:creationId xmlns:p14="http://schemas.microsoft.com/office/powerpoint/2010/main" xmlns="" val="6815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71400"/>
            <a:ext cx="9144001" cy="7029400"/>
          </a:xfrm>
          <a:prstGeom prst="rect">
            <a:avLst/>
          </a:prstGeom>
        </p:spPr>
      </p:pic>
      <p:sp>
        <p:nvSpPr>
          <p:cNvPr id="3" name="مربع نص 2"/>
          <p:cNvSpPr txBox="1"/>
          <p:nvPr/>
        </p:nvSpPr>
        <p:spPr>
          <a:xfrm>
            <a:off x="4701376" y="3171938"/>
            <a:ext cx="4442624" cy="1661993"/>
          </a:xfrm>
          <a:prstGeom prst="rect">
            <a:avLst/>
          </a:prstGeom>
          <a:noFill/>
        </p:spPr>
        <p:txBody>
          <a:bodyPr wrap="square" rtlCol="1">
            <a:spAutoFit/>
          </a:bodyPr>
          <a:lstStyle/>
          <a:p>
            <a:pPr algn="ctr"/>
            <a:r>
              <a:rPr lang="ar-IQ" sz="4400" b="1" dirty="0" smtClean="0">
                <a:solidFill>
                  <a:schemeClr val="bg1"/>
                </a:solidFill>
                <a:latin typeface="Andalus" pitchFamily="18" charset="-78"/>
                <a:cs typeface="Andalus" pitchFamily="18" charset="-78"/>
              </a:rPr>
              <a:t>جهاز التحكم الحركي</a:t>
            </a:r>
          </a:p>
          <a:p>
            <a:pPr algn="ctr"/>
            <a:endParaRPr lang="ar-IQ" dirty="0" smtClean="0">
              <a:solidFill>
                <a:schemeClr val="bg1"/>
              </a:solidFill>
            </a:endParaRPr>
          </a:p>
          <a:p>
            <a:pPr algn="ctr"/>
            <a:endParaRPr lang="ar-IQ" sz="2000" dirty="0" smtClean="0">
              <a:solidFill>
                <a:schemeClr val="bg1"/>
              </a:solidFill>
            </a:endParaRPr>
          </a:p>
          <a:p>
            <a:pPr algn="ctr"/>
            <a:r>
              <a:rPr lang="ar-IQ" sz="2000" dirty="0" smtClean="0">
                <a:solidFill>
                  <a:schemeClr val="bg1"/>
                </a:solidFill>
              </a:rPr>
              <a:t>أ.د </a:t>
            </a:r>
            <a:r>
              <a:rPr lang="ar-IQ" sz="2000" dirty="0" smtClean="0">
                <a:solidFill>
                  <a:schemeClr val="bg1"/>
                </a:solidFill>
              </a:rPr>
              <a:t>انتصار عويد</a:t>
            </a:r>
          </a:p>
        </p:txBody>
      </p:sp>
    </p:spTree>
    <p:extLst>
      <p:ext uri="{BB962C8B-B14F-4D97-AF65-F5344CB8AC3E}">
        <p14:creationId xmlns:p14="http://schemas.microsoft.com/office/powerpoint/2010/main" xmlns="" val="2470859469"/>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xmlns="" val="0"/>
              </a:ext>
            </a:extLst>
          </a:blip>
          <a:stretch>
            <a:fillRect/>
          </a:stretch>
        </p:blipFill>
        <p:spPr>
          <a:xfrm flipH="1">
            <a:off x="4860302" y="0"/>
            <a:ext cx="4283968" cy="6858000"/>
          </a:xfrm>
          <a:prstGeom prst="rect">
            <a:avLst/>
          </a:prstGeom>
        </p:spPr>
      </p:pic>
      <p:sp>
        <p:nvSpPr>
          <p:cNvPr id="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مربع نص 10"/>
          <p:cNvSpPr txBox="1"/>
          <p:nvPr/>
        </p:nvSpPr>
        <p:spPr>
          <a:xfrm>
            <a:off x="0" y="-1"/>
            <a:ext cx="5004048" cy="6463308"/>
          </a:xfrm>
          <a:prstGeom prst="rect">
            <a:avLst/>
          </a:prstGeom>
          <a:noFill/>
        </p:spPr>
        <p:txBody>
          <a:bodyPr wrap="square" rtlCol="1">
            <a:spAutoFit/>
          </a:bodyPr>
          <a:lstStyle/>
          <a:p>
            <a:r>
              <a:rPr lang="ar-IQ" b="1" i="1" dirty="0">
                <a:effectLst>
                  <a:glow rad="228600">
                    <a:schemeClr val="accent1">
                      <a:satMod val="175000"/>
                      <a:alpha val="40000"/>
                    </a:schemeClr>
                  </a:glow>
                </a:effectLst>
              </a:rPr>
              <a:t>التمثيل العصبي للمعلومات:-</a:t>
            </a:r>
            <a:endParaRPr lang="en-US" dirty="0"/>
          </a:p>
          <a:p>
            <a:r>
              <a:rPr lang="ar-IQ" dirty="0"/>
              <a:t>ينقسم التمثيل العصبي للمعلومات الى نوعين :</a:t>
            </a:r>
            <a:r>
              <a:rPr lang="ar-IQ" baseline="30000" dirty="0"/>
              <a:t>()</a:t>
            </a:r>
            <a:endParaRPr lang="en-US" dirty="0"/>
          </a:p>
          <a:p>
            <a:pPr lvl="0"/>
            <a:r>
              <a:rPr lang="ar-IQ" b="1" dirty="0">
                <a:effectLst/>
              </a:rPr>
              <a:t>التمثيل قبل الإدراكي:</a:t>
            </a:r>
            <a:r>
              <a:rPr lang="ar-IQ" dirty="0">
                <a:effectLst/>
              </a:rPr>
              <a:t> </a:t>
            </a:r>
            <a:endParaRPr lang="ar-IQ" dirty="0" smtClean="0">
              <a:effectLst/>
            </a:endParaRPr>
          </a:p>
          <a:p>
            <a:pPr lvl="0"/>
            <a:r>
              <a:rPr lang="ar-IQ" dirty="0" smtClean="0">
                <a:effectLst/>
              </a:rPr>
              <a:t>يستثار </a:t>
            </a:r>
            <a:r>
              <a:rPr lang="ar-IQ" dirty="0">
                <a:effectLst/>
              </a:rPr>
              <a:t>الجهاز العصبي بكميات هائلة من المعلومات الحسية اللغوية التي تستقبلها أعضاء الحس (العين/ الأذن)، ونظرا لأن قدرات أجهزتنا العصبية محدودة في معالجة المعلومات ذات الطبيعة المعرفية، </a:t>
            </a:r>
            <a:r>
              <a:rPr lang="ar-IQ" dirty="0" smtClean="0">
                <a:effectLst/>
              </a:rPr>
              <a:t>ويتمثل </a:t>
            </a:r>
            <a:r>
              <a:rPr lang="ar-IQ" dirty="0">
                <a:effectLst/>
              </a:rPr>
              <a:t>هذا </a:t>
            </a:r>
            <a:r>
              <a:rPr lang="ar-IQ" dirty="0" err="1">
                <a:effectLst/>
              </a:rPr>
              <a:t>الميكانيزم</a:t>
            </a:r>
            <a:r>
              <a:rPr lang="ar-IQ" dirty="0">
                <a:effectLst/>
              </a:rPr>
              <a:t> في التمثيل والتخزين الحسي الانطباعي، والذي يتم خلال آليتين، أولهما ما أطلقوا عليه اسم التخزين </a:t>
            </a:r>
            <a:r>
              <a:rPr lang="ar-IQ" dirty="0" err="1">
                <a:effectLst/>
              </a:rPr>
              <a:t>الأيقوني</a:t>
            </a:r>
            <a:r>
              <a:rPr lang="ar-IQ" dirty="0">
                <a:effectLst/>
              </a:rPr>
              <a:t> أو ما يمكن أن نطلق عليه اسم الذاكرة </a:t>
            </a:r>
            <a:r>
              <a:rPr lang="ar-IQ" dirty="0" err="1">
                <a:effectLst/>
              </a:rPr>
              <a:t>الأيقونية</a:t>
            </a:r>
            <a:r>
              <a:rPr lang="ar-IQ" dirty="0">
                <a:effectLst/>
              </a:rPr>
              <a:t> العاملة لعدم كونه مجرد عملية تخزين وإنما يحدث خلال هذه الذاكرة عمليات تمثل نوعية، وثانيهما التخزين الصدوي أو ما يمكن أن نطلق عليه اسم الذاكرة </a:t>
            </a:r>
            <a:r>
              <a:rPr lang="ar-IQ" dirty="0" err="1">
                <a:effectLst/>
              </a:rPr>
              <a:t>الصدوية</a:t>
            </a:r>
            <a:r>
              <a:rPr lang="ar-IQ" dirty="0">
                <a:effectLst/>
              </a:rPr>
              <a:t> العاملة</a:t>
            </a:r>
            <a:r>
              <a:rPr lang="ar-IQ" dirty="0" smtClean="0">
                <a:effectLst/>
              </a:rPr>
              <a:t>.</a:t>
            </a:r>
          </a:p>
          <a:p>
            <a:pPr lvl="0"/>
            <a:r>
              <a:rPr lang="ar-IQ" b="1" dirty="0">
                <a:effectLst>
                  <a:glow rad="228600">
                    <a:schemeClr val="accent4">
                      <a:satMod val="175000"/>
                      <a:alpha val="40000"/>
                    </a:schemeClr>
                  </a:glow>
                </a:effectLst>
              </a:rPr>
              <a:t>التمثيل الإدراكي:</a:t>
            </a:r>
            <a:r>
              <a:rPr lang="ar-IQ" dirty="0"/>
              <a:t> يتم خلال هذه المرحلة تفسير المدخلات بصرية كانت أم سمعية أو غيرها، ومن ثم فهمها والاستجابة لها، ويتم ذلك خلال مراكز عصبية خاصة للمعالجة، فبعد أن يتم عملية التسجيل الحي للمدخلات وتمثيلها، تنتقل ليتم معالجتها وتمثيلها حيث تمر بعمليات تشفير وتخزين سواء أكان قصير المدى أم طويل المدى، وإعادة تشفير واسترجاع. فالمدخلات اللغوية تدخل إلى الذاكرة قصيرة المدى ويتم هذا الانتقال بشكل تتابعي، فإما أن تهمل هذه المدخلات أو تستعمل في آنه أو تحول إلى الذاكرة طويلة المدى، ويتوقف بقاء المعلومات اللغوية في الذاكرة على عملية الشفير التي تتعرض له، والتشفير مفهوم يصف إحدى عمليات التمثيل النشط التي تخضع لها </a:t>
            </a:r>
            <a:r>
              <a:rPr lang="ar-IQ" dirty="0" smtClean="0"/>
              <a:t>الذاكرة</a:t>
            </a:r>
            <a:endParaRPr lang="en-US" dirty="0">
              <a:effectLst/>
            </a:endParaRPr>
          </a:p>
        </p:txBody>
      </p:sp>
    </p:spTree>
    <p:extLst>
      <p:ext uri="{BB962C8B-B14F-4D97-AF65-F5344CB8AC3E}">
        <p14:creationId xmlns:p14="http://schemas.microsoft.com/office/powerpoint/2010/main" xmlns="" val="754863688"/>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451" y="0"/>
            <a:ext cx="9130549" cy="6858000"/>
          </a:xfrm>
          <a:prstGeom prst="rect">
            <a:avLst/>
          </a:prstGeom>
        </p:spPr>
      </p:pic>
      <p:sp>
        <p:nvSpPr>
          <p:cNvPr id="3" name="مربع نص 2"/>
          <p:cNvSpPr txBox="1"/>
          <p:nvPr/>
        </p:nvSpPr>
        <p:spPr>
          <a:xfrm>
            <a:off x="0" y="3472647"/>
            <a:ext cx="3275856" cy="3293209"/>
          </a:xfrm>
          <a:prstGeom prst="rect">
            <a:avLst/>
          </a:prstGeom>
          <a:noFill/>
        </p:spPr>
        <p:txBody>
          <a:bodyPr wrap="square" rtlCol="1">
            <a:spAutoFit/>
          </a:bodyPr>
          <a:lstStyle/>
          <a:p>
            <a:r>
              <a:rPr lang="ar-IQ" sz="1600" b="1" i="1" dirty="0">
                <a:solidFill>
                  <a:schemeClr val="bg1"/>
                </a:solidFill>
                <a:effectLst>
                  <a:glow rad="228600">
                    <a:schemeClr val="accent1">
                      <a:satMod val="175000"/>
                      <a:alpha val="40000"/>
                    </a:schemeClr>
                  </a:glow>
                </a:effectLst>
              </a:rPr>
              <a:t>معالجة المعلومات:-</a:t>
            </a:r>
            <a:endParaRPr lang="en-US" sz="1600" dirty="0">
              <a:solidFill>
                <a:schemeClr val="bg1"/>
              </a:solidFill>
            </a:endParaRPr>
          </a:p>
          <a:p>
            <a:r>
              <a:rPr lang="ar-SA" sz="1600" dirty="0" smtClean="0">
                <a:solidFill>
                  <a:schemeClr val="bg1"/>
                </a:solidFill>
              </a:rPr>
              <a:t>أن </a:t>
            </a:r>
            <a:r>
              <a:rPr lang="ar-SA" sz="1600" dirty="0">
                <a:solidFill>
                  <a:schemeClr val="bg1"/>
                </a:solidFill>
              </a:rPr>
              <a:t>الدماغ وطريقه عمله الذي وهبه الله سبحانه وتعالى الى الأنسان وميزه عبر العقل والتفكير عن باقي الكائنات ومن خلاله تمكن من اختراع الحاسوب الذي ادخلت اليه المعلومات ، اذ ان هناك مدخلات ومخرجات وبين ذلك عدد كبير من العمليات ومستويات المعالجة اذ يتم استقبال المعلومات فيجري بعض المعالجات على المعلومات فيغير شكلها ثم ترتفع الى المستوى الاعلى ليتم اجراء نوع من العمليات ، هكذا نصل الى المخرجات التي تختلف كليا عن المدخلات واستنادا الى هذا التصور فأن العقل هو جهاز نشط لمعالجة </a:t>
            </a:r>
            <a:r>
              <a:rPr lang="ar-SA" sz="1600" dirty="0" smtClean="0">
                <a:solidFill>
                  <a:schemeClr val="bg1"/>
                </a:solidFill>
              </a:rPr>
              <a:t>المعلومات</a:t>
            </a:r>
            <a:endParaRPr lang="en-US" dirty="0">
              <a:solidFill>
                <a:schemeClr val="bg1"/>
              </a:solidFill>
            </a:endParaRPr>
          </a:p>
        </p:txBody>
      </p:sp>
    </p:spTree>
    <p:extLst>
      <p:ext uri="{BB962C8B-B14F-4D97-AF65-F5344CB8AC3E}">
        <p14:creationId xmlns:p14="http://schemas.microsoft.com/office/powerpoint/2010/main" xmlns="" val="3294400655"/>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0332640" cy="6858000"/>
          </a:xfrm>
          <a:prstGeom prst="rect">
            <a:avLst/>
          </a:prstGeom>
        </p:spPr>
      </p:pic>
      <p:sp>
        <p:nvSpPr>
          <p:cNvPr id="3" name="مربع نص 2"/>
          <p:cNvSpPr txBox="1"/>
          <p:nvPr/>
        </p:nvSpPr>
        <p:spPr>
          <a:xfrm>
            <a:off x="-429" y="0"/>
            <a:ext cx="2268173" cy="3416320"/>
          </a:xfrm>
          <a:prstGeom prst="rect">
            <a:avLst/>
          </a:prstGeom>
          <a:noFill/>
        </p:spPr>
        <p:txBody>
          <a:bodyPr wrap="square" rtlCol="1">
            <a:spAutoFit/>
          </a:bodyPr>
          <a:lstStyle/>
          <a:p>
            <a:r>
              <a:rPr lang="ar-IQ" b="1" dirty="0" smtClean="0">
                <a:solidFill>
                  <a:srgbClr val="FFC000"/>
                </a:solidFill>
              </a:rPr>
              <a:t>تتم عملية معالجة المعلومات كالاتي :</a:t>
            </a:r>
            <a:r>
              <a:rPr lang="ar-SA" b="1" dirty="0" smtClean="0">
                <a:solidFill>
                  <a:srgbClr val="FFC000"/>
                </a:solidFill>
              </a:rPr>
              <a:t>-</a:t>
            </a:r>
            <a:endParaRPr lang="en-US" b="1" dirty="0">
              <a:solidFill>
                <a:srgbClr val="FFC000"/>
              </a:solidFill>
            </a:endParaRPr>
          </a:p>
          <a:p>
            <a:pPr lvl="0"/>
            <a:r>
              <a:rPr lang="ar-IQ" dirty="0" smtClean="0">
                <a:solidFill>
                  <a:schemeClr val="bg1"/>
                </a:solidFill>
              </a:rPr>
              <a:t>1- </a:t>
            </a:r>
            <a:r>
              <a:rPr lang="ar-SA" dirty="0" smtClean="0">
                <a:solidFill>
                  <a:schemeClr val="bg1"/>
                </a:solidFill>
              </a:rPr>
              <a:t>الاحتفاظ </a:t>
            </a:r>
            <a:r>
              <a:rPr lang="ar-SA" dirty="0">
                <a:solidFill>
                  <a:schemeClr val="bg1"/>
                </a:solidFill>
              </a:rPr>
              <a:t>ببعض هذه المدخلات على شكل تمثيلات معينة (التخزين).</a:t>
            </a:r>
            <a:endParaRPr lang="en-US" dirty="0">
              <a:solidFill>
                <a:schemeClr val="bg1"/>
              </a:solidFill>
            </a:endParaRPr>
          </a:p>
          <a:p>
            <a:pPr lvl="0"/>
            <a:r>
              <a:rPr lang="ar-IQ" dirty="0" smtClean="0">
                <a:solidFill>
                  <a:schemeClr val="bg1"/>
                </a:solidFill>
              </a:rPr>
              <a:t>2- </a:t>
            </a:r>
            <a:r>
              <a:rPr lang="ar-SA" dirty="0" smtClean="0">
                <a:solidFill>
                  <a:schemeClr val="bg1"/>
                </a:solidFill>
              </a:rPr>
              <a:t>التعرف </a:t>
            </a:r>
            <a:r>
              <a:rPr lang="ar-SA" dirty="0">
                <a:solidFill>
                  <a:schemeClr val="bg1"/>
                </a:solidFill>
              </a:rPr>
              <a:t>على هذه التمثيلات واستدعاؤها واستعمالها في الوقت المناسب اي يجب على جهاز معالجة المعلومات أن يترجم المعلومات ويحتفظ بها ويستعيدها.</a:t>
            </a:r>
            <a:endParaRPr lang="en-US" dirty="0">
              <a:solidFill>
                <a:schemeClr val="bg1"/>
              </a:solidFill>
              <a:effectLst/>
            </a:endParaRPr>
          </a:p>
        </p:txBody>
      </p:sp>
    </p:spTree>
    <p:extLst>
      <p:ext uri="{BB962C8B-B14F-4D97-AF65-F5344CB8AC3E}">
        <p14:creationId xmlns:p14="http://schemas.microsoft.com/office/powerpoint/2010/main" xmlns="" val="1145030008"/>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451" y="0"/>
            <a:ext cx="9130549" cy="6857999"/>
          </a:xfrm>
          <a:prstGeom prst="rect">
            <a:avLst/>
          </a:prstGeom>
        </p:spPr>
      </p:pic>
      <p:sp>
        <p:nvSpPr>
          <p:cNvPr id="3" name="مربع نص 2"/>
          <p:cNvSpPr txBox="1"/>
          <p:nvPr/>
        </p:nvSpPr>
        <p:spPr>
          <a:xfrm>
            <a:off x="4283968" y="0"/>
            <a:ext cx="4860031" cy="3046988"/>
          </a:xfrm>
          <a:prstGeom prst="rect">
            <a:avLst/>
          </a:prstGeom>
          <a:noFill/>
        </p:spPr>
        <p:txBody>
          <a:bodyPr wrap="square" rtlCol="1">
            <a:spAutoFit/>
          </a:bodyPr>
          <a:lstStyle/>
          <a:p>
            <a:r>
              <a:rPr lang="ar-SA" sz="1600" b="1" dirty="0"/>
              <a:t>وهناك العديد من التعاريف التي تناولت مفهوم معالجة المعلومات ومنها:</a:t>
            </a:r>
            <a:endParaRPr lang="en-US" sz="1600" dirty="0"/>
          </a:p>
          <a:p>
            <a:pPr lvl="0"/>
            <a:r>
              <a:rPr lang="ar-IQ" sz="1600" dirty="0" smtClean="0"/>
              <a:t>1- </a:t>
            </a:r>
            <a:r>
              <a:rPr lang="ar-SA" sz="1600" dirty="0" smtClean="0"/>
              <a:t>عملية </a:t>
            </a:r>
            <a:r>
              <a:rPr lang="ar-SA" sz="1600" dirty="0"/>
              <a:t>عقلية تتم وفقا لتنظيمات معرفية مختزنه في الذاكرة بمساعدة الاحساس </a:t>
            </a:r>
            <a:r>
              <a:rPr lang="ar-SA" sz="1600" dirty="0" smtClean="0"/>
              <a:t>والادراك. </a:t>
            </a:r>
            <a:endParaRPr lang="en-US" sz="1600" dirty="0"/>
          </a:p>
          <a:p>
            <a:pPr lvl="0"/>
            <a:r>
              <a:rPr lang="ar-IQ" sz="1600" dirty="0" smtClean="0"/>
              <a:t>2- </a:t>
            </a:r>
            <a:r>
              <a:rPr lang="ar-SA" sz="1600" dirty="0" smtClean="0"/>
              <a:t>اي </a:t>
            </a:r>
            <a:r>
              <a:rPr lang="ar-SA" sz="1600" dirty="0"/>
              <a:t>نشاط يقوم به الفرد لتسلم المعلومات من حوله بواسطة حواسه ثم تخزينها بمخزن الذاكرة واسترجاعها فيما </a:t>
            </a:r>
            <a:r>
              <a:rPr lang="ar-SA" sz="1600" dirty="0" smtClean="0"/>
              <a:t>بعد</a:t>
            </a:r>
            <a:endParaRPr lang="ar-IQ" sz="1600" dirty="0" smtClean="0"/>
          </a:p>
          <a:p>
            <a:r>
              <a:rPr lang="ar-IQ" sz="1600" b="1" cap="all" dirty="0">
                <a:effectLst>
                  <a:glow rad="228600">
                    <a:schemeClr val="accent2">
                      <a:satMod val="175000"/>
                      <a:alpha val="40000"/>
                    </a:schemeClr>
                  </a:glow>
                  <a:reflection blurRad="12700" stA="28000" endPos="45000" dist="1003" dir="5400000" sy="-100000" algn="bl"/>
                </a:effectLst>
              </a:rPr>
              <a:t>الوظائف التي يجب أن يؤديها نظام معالجة المعلومات فهي</a:t>
            </a:r>
            <a:r>
              <a:rPr lang="ar-IQ" sz="1600" cap="all" baseline="30000" dirty="0">
                <a:effectLst>
                  <a:glow rad="228600">
                    <a:schemeClr val="accent2">
                      <a:satMod val="175000"/>
                      <a:alpha val="40000"/>
                    </a:schemeClr>
                  </a:glow>
                  <a:reflection blurRad="12700" stA="28000" endPos="45000" dist="1003" dir="5400000" sy="-100000" algn="bl"/>
                </a:effectLst>
                <a:hlinkClick r:id="" action="ppaction://hlinkfile"/>
              </a:rPr>
              <a:t>(</a:t>
            </a:r>
            <a:r>
              <a:rPr lang="ar-IQ" sz="1600" cap="all" baseline="30000" dirty="0">
                <a:effectLst>
                  <a:glow rad="228600">
                    <a:schemeClr val="accent2">
                      <a:satMod val="175000"/>
                      <a:alpha val="40000"/>
                    </a:schemeClr>
                  </a:glow>
                  <a:reflection blurRad="12700" stA="28000" endPos="45000" dist="1003" dir="5400000" sy="-100000" algn="bl"/>
                </a:effectLst>
              </a:rPr>
              <a:t>4)</a:t>
            </a:r>
            <a:r>
              <a:rPr lang="ar-IQ" sz="1600" cap="all" dirty="0">
                <a:effectLst>
                  <a:glow rad="228600">
                    <a:schemeClr val="accent2">
                      <a:satMod val="175000"/>
                      <a:alpha val="40000"/>
                    </a:schemeClr>
                  </a:glow>
                  <a:reflection blurRad="12700" stA="28000" endPos="45000" dist="1003" dir="5400000" sy="-100000" algn="bl"/>
                </a:effectLst>
              </a:rPr>
              <a:t>:</a:t>
            </a:r>
            <a:endParaRPr lang="en-US" sz="1600" dirty="0"/>
          </a:p>
          <a:p>
            <a:pPr lvl="0"/>
            <a:r>
              <a:rPr lang="ar-IQ" sz="1600" dirty="0" smtClean="0"/>
              <a:t>1- استقبال </a:t>
            </a:r>
            <a:r>
              <a:rPr lang="ar-IQ" sz="1600" dirty="0"/>
              <a:t>المعلومات الخارجية أو ما يسمى بالمدخلات وتحويلها أو ترجمتها بطريقة تمكن الجهاز من معالجتها في مراحل المعالجة التالية .</a:t>
            </a:r>
            <a:endParaRPr lang="en-US" sz="1600" dirty="0"/>
          </a:p>
          <a:p>
            <a:pPr lvl="0"/>
            <a:r>
              <a:rPr lang="ar-IQ" sz="1600" dirty="0" smtClean="0"/>
              <a:t>2- الاحتفاظ </a:t>
            </a:r>
            <a:r>
              <a:rPr lang="ar-IQ" sz="1600" dirty="0"/>
              <a:t>ببعض هذه المدخلات على شكل تمثيلات معينة ( التخزين </a:t>
            </a:r>
            <a:r>
              <a:rPr lang="ar-IQ" sz="1600" dirty="0" smtClean="0"/>
              <a:t>).</a:t>
            </a:r>
            <a:endParaRPr lang="en-US" sz="1600" dirty="0"/>
          </a:p>
          <a:p>
            <a:pPr lvl="0"/>
            <a:r>
              <a:rPr lang="ar-IQ" sz="1600" dirty="0" smtClean="0"/>
              <a:t>3- التعرف </a:t>
            </a:r>
            <a:r>
              <a:rPr lang="ar-IQ" sz="1600" dirty="0"/>
              <a:t>على هذه التمثيلات واستدعاؤها واستخدامها في الوقت المناسب أي يجب على جهاز معالجة المعلومات أن يترجم المعلومات ويحتفظ بها ويستعيدها </a:t>
            </a:r>
            <a:r>
              <a:rPr lang="ar-IQ" sz="1600" dirty="0" smtClean="0"/>
              <a:t>.</a:t>
            </a:r>
            <a:endParaRPr lang="en-US" sz="1600" dirty="0"/>
          </a:p>
        </p:txBody>
      </p:sp>
    </p:spTree>
    <p:extLst>
      <p:ext uri="{BB962C8B-B14F-4D97-AF65-F5344CB8AC3E}">
        <p14:creationId xmlns:p14="http://schemas.microsoft.com/office/powerpoint/2010/main" xmlns="" val="485509008"/>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5364088" cy="6858000"/>
          </a:xfrm>
          <a:prstGeom prst="rect">
            <a:avLst/>
          </a:prstGeom>
        </p:spPr>
      </p:pic>
      <p:sp>
        <p:nvSpPr>
          <p:cNvPr id="5" name="مستطيل 4"/>
          <p:cNvSpPr/>
          <p:nvPr/>
        </p:nvSpPr>
        <p:spPr>
          <a:xfrm>
            <a:off x="5364088" y="0"/>
            <a:ext cx="3770334" cy="5940088"/>
          </a:xfrm>
          <a:prstGeom prst="rect">
            <a:avLst/>
          </a:prstGeom>
        </p:spPr>
        <p:txBody>
          <a:bodyPr wrap="square">
            <a:spAutoFit/>
          </a:bodyPr>
          <a:lstStyle/>
          <a:p>
            <a:r>
              <a:rPr lang="ar-SA" sz="2000" b="1" dirty="0">
                <a:effectLst>
                  <a:glow rad="228600">
                    <a:schemeClr val="accent2">
                      <a:satMod val="175000"/>
                      <a:alpha val="40000"/>
                    </a:schemeClr>
                  </a:glow>
                </a:effectLst>
              </a:rPr>
              <a:t>تنظيم الدماغ: </a:t>
            </a:r>
            <a:endParaRPr lang="en-US" sz="2000" dirty="0"/>
          </a:p>
          <a:p>
            <a:r>
              <a:rPr lang="ar-SA" sz="2000" dirty="0"/>
              <a:t>"إِنَّ الغرض الأساس من دراسة الدماغ وعملية التحكم بالحركة هو لتطوير الفهم المتكامل للتراكيب القشرية ودون القشرية وتأثيرها بالتحكم الحركي الناتج من القشرة الحركية وعبر الأَعصاب وصولاً إلى العضلات وكما يأتي</a:t>
            </a:r>
            <a:r>
              <a:rPr lang="ar-SA" sz="2000" dirty="0" smtClean="0"/>
              <a:t>":</a:t>
            </a:r>
            <a:endParaRPr lang="en-US" sz="2000" dirty="0"/>
          </a:p>
          <a:p>
            <a:r>
              <a:rPr lang="ar-SA" sz="2000" dirty="0"/>
              <a:t>1- القشرة الحركية هو المخطط الكلي للفعل وتبدأ بالأَوامر للحركة.</a:t>
            </a:r>
            <a:endParaRPr lang="en-US" sz="2000" dirty="0"/>
          </a:p>
          <a:p>
            <a:r>
              <a:rPr lang="ar-SA" sz="2000" dirty="0"/>
              <a:t>2- المركز دون القشرية تشرف على تفاصيل الحركة.</a:t>
            </a:r>
            <a:endParaRPr lang="en-US" sz="2000" dirty="0"/>
          </a:p>
          <a:p>
            <a:r>
              <a:rPr lang="ar-SA" sz="2000" dirty="0"/>
              <a:t>3- العقد القاعدية تكون فعالة في الحركات البطيئة</a:t>
            </a:r>
            <a:endParaRPr lang="en-US" sz="2000" dirty="0"/>
          </a:p>
          <a:p>
            <a:r>
              <a:rPr lang="ar-SA" sz="2000" dirty="0"/>
              <a:t>4- أما المخيخ فيكون للحركات السريعة وحركات القذف.</a:t>
            </a:r>
            <a:endParaRPr lang="en-US" sz="2000" dirty="0"/>
          </a:p>
          <a:p>
            <a:r>
              <a:rPr lang="ar-SA" sz="2000" dirty="0"/>
              <a:t>ونتيجة لعملية التعلم الحركي والانتظام في التدريب (تكرارات الأَداء) تظهر بعض التغييرات الوظيفية تعبر عن تكيف الجهاز العصبي</a:t>
            </a:r>
            <a:r>
              <a:rPr lang="en-US" sz="2000" dirty="0"/>
              <a:t> </a:t>
            </a:r>
          </a:p>
        </p:txBody>
      </p:sp>
      <p:sp>
        <p:nvSpPr>
          <p:cNvPr id="1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30"/>
          <p:cNvSpPr>
            <a:spLocks noChangeArrowheads="1"/>
          </p:cNvSpPr>
          <p:nvPr/>
        </p:nvSpPr>
        <p:spPr bwMode="auto">
          <a:xfrm>
            <a:off x="304800" y="762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622152986"/>
      </p:ext>
    </p:extLst>
  </p:cSld>
  <p:clrMapOvr>
    <a:masterClrMapping/>
  </p:clrMapOvr>
  <mc:AlternateContent xmlns:mc="http://schemas.openxmlformats.org/markup-compatibility/2006">
    <mc:Choice xmlns:p14="http://schemas.microsoft.com/office/powerpoint/2010/main" xmlns=""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righ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righ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righ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righ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righ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righ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right)">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108520" y="-1"/>
            <a:ext cx="9252519" cy="6951899"/>
          </a:xfrm>
          <a:prstGeom prst="rect">
            <a:avLst/>
          </a:prstGeom>
        </p:spPr>
      </p:pic>
      <p:sp>
        <p:nvSpPr>
          <p:cNvPr id="3" name="مربع نص 2"/>
          <p:cNvSpPr txBox="1"/>
          <p:nvPr/>
        </p:nvSpPr>
        <p:spPr>
          <a:xfrm>
            <a:off x="1689265" y="2782156"/>
            <a:ext cx="5585331" cy="1107996"/>
          </a:xfrm>
          <a:prstGeom prst="rect">
            <a:avLst/>
          </a:prstGeom>
          <a:noFill/>
        </p:spPr>
        <p:txBody>
          <a:bodyPr wrap="square" rtlCol="1">
            <a:spAutoFit/>
          </a:bodyPr>
          <a:lstStyle/>
          <a:p>
            <a:pPr algn="ctr"/>
            <a:r>
              <a:rPr lang="ar-IQ" sz="6600" b="1" dirty="0" smtClean="0">
                <a:solidFill>
                  <a:schemeClr val="accent2"/>
                </a:solidFill>
                <a:cs typeface="Diwani Bent" panose="02010400000000000000" pitchFamily="2" charset="-78"/>
              </a:rPr>
              <a:t>شكرا لحسن اصغائكم </a:t>
            </a:r>
            <a:endParaRPr lang="ar-IQ" sz="6600" b="1" dirty="0">
              <a:solidFill>
                <a:schemeClr val="accent2"/>
              </a:solidFill>
              <a:cs typeface="Diwani Bent" panose="02010400000000000000" pitchFamily="2" charset="-78"/>
            </a:endParaRPr>
          </a:p>
        </p:txBody>
      </p:sp>
      <p:sp>
        <p:nvSpPr>
          <p:cNvPr id="4" name="مربع نص 3"/>
          <p:cNvSpPr txBox="1"/>
          <p:nvPr/>
        </p:nvSpPr>
        <p:spPr>
          <a:xfrm>
            <a:off x="1955687" y="4042552"/>
            <a:ext cx="5052486" cy="1446550"/>
          </a:xfrm>
          <a:prstGeom prst="rect">
            <a:avLst/>
          </a:prstGeom>
          <a:noFill/>
        </p:spPr>
        <p:txBody>
          <a:bodyPr wrap="square" rtlCol="1">
            <a:spAutoFit/>
          </a:bodyPr>
          <a:lstStyle/>
          <a:p>
            <a:pPr algn="ctr"/>
            <a:r>
              <a:rPr lang="ar-SA" sz="4400" i="1" dirty="0">
                <a:effectLst>
                  <a:glow rad="228600">
                    <a:schemeClr val="accent2">
                      <a:satMod val="175000"/>
                      <a:alpha val="40000"/>
                    </a:schemeClr>
                  </a:glow>
                </a:effectLst>
              </a:rPr>
              <a:t>"الذاكرة شيء يفوق الارادة"</a:t>
            </a:r>
            <a:endParaRPr lang="en-US" sz="4400" dirty="0"/>
          </a:p>
        </p:txBody>
      </p:sp>
      <p:sp>
        <p:nvSpPr>
          <p:cNvPr id="6" name="مربع نص 5"/>
          <p:cNvSpPr txBox="1"/>
          <p:nvPr/>
        </p:nvSpPr>
        <p:spPr>
          <a:xfrm>
            <a:off x="1991496" y="1335606"/>
            <a:ext cx="5052486" cy="1446550"/>
          </a:xfrm>
          <a:prstGeom prst="rect">
            <a:avLst/>
          </a:prstGeom>
          <a:noFill/>
        </p:spPr>
        <p:txBody>
          <a:bodyPr wrap="square" rtlCol="1">
            <a:spAutoFit/>
          </a:bodyPr>
          <a:lstStyle/>
          <a:p>
            <a:pPr algn="ctr"/>
            <a:r>
              <a:rPr lang="ar-IQ" sz="4400" i="1" dirty="0">
                <a:effectLst>
                  <a:glow rad="228600">
                    <a:schemeClr val="accent2">
                      <a:satMod val="175000"/>
                      <a:alpha val="40000"/>
                    </a:schemeClr>
                  </a:glow>
                </a:effectLst>
              </a:rPr>
              <a:t>الذاكرة</a:t>
            </a:r>
          </a:p>
          <a:p>
            <a:pPr algn="ctr"/>
            <a:r>
              <a:rPr lang="ar-IQ" sz="4400" i="1" dirty="0">
                <a:effectLst>
                  <a:glow rad="228600">
                    <a:schemeClr val="accent2">
                      <a:satMod val="175000"/>
                      <a:alpha val="40000"/>
                    </a:schemeClr>
                  </a:glow>
                </a:effectLst>
              </a:rPr>
              <a:t> أحسن خادم للعقل</a:t>
            </a:r>
            <a:endParaRPr lang="en-US" sz="4400" i="1" dirty="0">
              <a:effectLst>
                <a:glow rad="228600">
                  <a:schemeClr val="accent2">
                    <a:satMod val="175000"/>
                    <a:alpha val="40000"/>
                  </a:schemeClr>
                </a:glow>
              </a:effectLst>
            </a:endParaRPr>
          </a:p>
        </p:txBody>
      </p:sp>
    </p:spTree>
    <p:extLst>
      <p:ext uri="{BB962C8B-B14F-4D97-AF65-F5344CB8AC3E}">
        <p14:creationId xmlns:p14="http://schemas.microsoft.com/office/powerpoint/2010/main" xmlns="" val="41525933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842" y="0"/>
            <a:ext cx="9177178" cy="6858000"/>
          </a:xfrm>
          <a:prstGeom prst="rect">
            <a:avLst/>
          </a:prstGeom>
        </p:spPr>
      </p:pic>
      <p:sp>
        <p:nvSpPr>
          <p:cNvPr id="3" name="مربع نص 2"/>
          <p:cNvSpPr txBox="1"/>
          <p:nvPr/>
        </p:nvSpPr>
        <p:spPr>
          <a:xfrm>
            <a:off x="3779912" y="2276872"/>
            <a:ext cx="4182512" cy="4278094"/>
          </a:xfrm>
          <a:prstGeom prst="rect">
            <a:avLst/>
          </a:prstGeom>
          <a:noFill/>
        </p:spPr>
        <p:txBody>
          <a:bodyPr wrap="square" rtlCol="1">
            <a:spAutoFit/>
          </a:bodyPr>
          <a:lstStyle/>
          <a:p>
            <a:r>
              <a:rPr lang="ar-IQ" sz="1600" b="1" i="1" dirty="0">
                <a:effectLst>
                  <a:glow rad="228600">
                    <a:schemeClr val="accent1">
                      <a:satMod val="175000"/>
                      <a:alpha val="40000"/>
                    </a:schemeClr>
                  </a:glow>
                </a:effectLst>
              </a:rPr>
              <a:t>المقدمة </a:t>
            </a:r>
            <a:endParaRPr lang="en-US" sz="1600" dirty="0"/>
          </a:p>
          <a:p>
            <a:r>
              <a:rPr lang="ar-SA" sz="1600" dirty="0"/>
              <a:t>أن جهاز تحكم الأنسان معقد جدا ومكيف بشكل معين ليخدم حاجات كائن حي غايه في التطور ، وقد ارتقى دماغ الأنسان كثيرا عن ادمغه باقي الحيوانات ليقوم بوظائف معقده ، مثل التفكير والذاكرة والتوقع والاستنساخ و مهام كثيره أخرى غيرها في كتلة الدماغ الصغيرة نسبيا يحتفظ الأنسان بخبرات حياته كلها مهما كانت غنيه ووفيرة ، وتقوم كتلة الدماغ ذاتها بالتعاون مع باقي أجزاء الجهاز العصبي بتنظيم وتنسيق عمل المئات من العضلات المستقلة والمفاصل الدقيقة في جسم الأنسان ليتمكن من عمل حركات غاية في النظام والدقة كالعزف على الآلات الموسيقية والرقص أو العمليات الجراحية والعمل على الحاسوب وغيرها الكثير من الأعمال المعقدة، كما يتمثل في الجهاز العصبي المركزي وعي الأنسان الكامل لهذا الكون المحيط به وفوق ذلك كله وعي الأنسان بالدماغ نفسه ولقد حاول الأنسان تقليد بعض خصائص الدماغ البشري ببناء الحاسبات والأدمغة الإلكترونية فاذا عرفنا أن الدماغ مؤلفا من أربعة عشر بليون خلية عصبية </a:t>
            </a:r>
            <a:endParaRPr lang="en-US" sz="1600" dirty="0">
              <a:effectLst>
                <a:glow rad="63500">
                  <a:schemeClr val="accent2">
                    <a:satMod val="175000"/>
                    <a:alpha val="40000"/>
                  </a:schemeClr>
                </a:glow>
              </a:effectLst>
            </a:endParaRPr>
          </a:p>
        </p:txBody>
      </p:sp>
    </p:spTree>
    <p:extLst>
      <p:ext uri="{BB962C8B-B14F-4D97-AF65-F5344CB8AC3E}">
        <p14:creationId xmlns:p14="http://schemas.microsoft.com/office/powerpoint/2010/main" xmlns="" val="23946850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2536" y="-99392"/>
            <a:ext cx="9396535" cy="6957392"/>
          </a:xfrm>
          <a:prstGeom prst="rect">
            <a:avLst/>
          </a:prstGeom>
        </p:spPr>
      </p:pic>
      <p:sp>
        <p:nvSpPr>
          <p:cNvPr id="3" name="مربع نص 2"/>
          <p:cNvSpPr txBox="1"/>
          <p:nvPr/>
        </p:nvSpPr>
        <p:spPr>
          <a:xfrm>
            <a:off x="4644008" y="3318570"/>
            <a:ext cx="4512118" cy="2308324"/>
          </a:xfrm>
          <a:prstGeom prst="rect">
            <a:avLst/>
          </a:prstGeom>
          <a:noFill/>
        </p:spPr>
        <p:txBody>
          <a:bodyPr wrap="square" rtlCol="1">
            <a:spAutoFit/>
          </a:bodyPr>
          <a:lstStyle/>
          <a:p>
            <a:r>
              <a:rPr lang="ar-IQ" sz="2400" b="1" i="1" dirty="0">
                <a:solidFill>
                  <a:srgbClr val="FFC000"/>
                </a:solidFill>
                <a:effectLst>
                  <a:glow rad="228600">
                    <a:schemeClr val="accent1">
                      <a:satMod val="175000"/>
                      <a:alpha val="40000"/>
                    </a:schemeClr>
                  </a:glow>
                </a:effectLst>
              </a:rPr>
              <a:t>مفهوم </a:t>
            </a:r>
            <a:r>
              <a:rPr lang="ar-IQ" sz="2400" b="1" i="1" dirty="0" err="1">
                <a:solidFill>
                  <a:srgbClr val="FFC000"/>
                </a:solidFill>
                <a:effectLst>
                  <a:glow rad="228600">
                    <a:schemeClr val="accent1">
                      <a:satMod val="175000"/>
                      <a:alpha val="40000"/>
                    </a:schemeClr>
                  </a:glow>
                </a:effectLst>
              </a:rPr>
              <a:t>الخليه</a:t>
            </a:r>
            <a:r>
              <a:rPr lang="ar-IQ" sz="2400" b="1" i="1" dirty="0">
                <a:solidFill>
                  <a:srgbClr val="FFC000"/>
                </a:solidFill>
                <a:effectLst>
                  <a:glow rad="228600">
                    <a:schemeClr val="accent1">
                      <a:satMod val="175000"/>
                      <a:alpha val="40000"/>
                    </a:schemeClr>
                  </a:glow>
                </a:effectLst>
              </a:rPr>
              <a:t> العصبية </a:t>
            </a:r>
            <a:r>
              <a:rPr lang="ar-IQ" sz="2400" b="1" i="1" dirty="0" smtClean="0">
                <a:solidFill>
                  <a:srgbClr val="FFC000"/>
                </a:solidFill>
                <a:effectLst>
                  <a:glow rad="228600">
                    <a:schemeClr val="accent1">
                      <a:satMod val="175000"/>
                      <a:alpha val="40000"/>
                    </a:schemeClr>
                  </a:glow>
                </a:effectLst>
              </a:rPr>
              <a:t>:</a:t>
            </a:r>
          </a:p>
          <a:p>
            <a:r>
              <a:rPr lang="ar-SA" sz="2400" dirty="0" smtClean="0">
                <a:solidFill>
                  <a:srgbClr val="FFC000"/>
                </a:solidFill>
              </a:rPr>
              <a:t>تُعرف </a:t>
            </a:r>
            <a:r>
              <a:rPr lang="ar-SA" sz="2400" dirty="0">
                <a:solidFill>
                  <a:srgbClr val="FFC000"/>
                </a:solidFill>
              </a:rPr>
              <a:t>على أنّها الوحدة المسؤولة عن بناء الجهاز العصبي في الجسم. </a:t>
            </a:r>
            <a:endParaRPr lang="en-US" sz="2400" dirty="0">
              <a:solidFill>
                <a:srgbClr val="FFC000"/>
              </a:solidFill>
            </a:endParaRPr>
          </a:p>
          <a:p>
            <a:pPr rtl="0"/>
            <a:r>
              <a:rPr lang="ar-SA" sz="2400" dirty="0">
                <a:solidFill>
                  <a:srgbClr val="FFC000"/>
                </a:solidFill>
              </a:rPr>
              <a:t>العصبون أو الخلايا العصبية هي خلايا ذات درجة عالية من التخصص من أجل معالجة ونقل الإشارات الخلوية</a:t>
            </a:r>
            <a:r>
              <a:rPr lang="ar-SA" sz="2400" dirty="0"/>
              <a:t>. </a:t>
            </a:r>
            <a:endParaRPr lang="en-US" sz="2400" dirty="0"/>
          </a:p>
        </p:txBody>
      </p:sp>
    </p:spTree>
    <p:extLst>
      <p:ext uri="{BB962C8B-B14F-4D97-AF65-F5344CB8AC3E}">
        <p14:creationId xmlns:p14="http://schemas.microsoft.com/office/powerpoint/2010/main" xmlns="" val="153611549"/>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مربع نص 2"/>
          <p:cNvSpPr txBox="1"/>
          <p:nvPr/>
        </p:nvSpPr>
        <p:spPr>
          <a:xfrm>
            <a:off x="63557" y="0"/>
            <a:ext cx="3982413" cy="3693319"/>
          </a:xfrm>
          <a:prstGeom prst="rect">
            <a:avLst/>
          </a:prstGeom>
          <a:noFill/>
        </p:spPr>
        <p:txBody>
          <a:bodyPr wrap="square" rtlCol="1">
            <a:spAutoFit/>
          </a:bodyPr>
          <a:lstStyle/>
          <a:p>
            <a:r>
              <a:rPr lang="ar-SA" dirty="0"/>
              <a:t>أذ تتكون الخلية العصبية من:-</a:t>
            </a:r>
            <a:endParaRPr lang="en-US" dirty="0"/>
          </a:p>
          <a:p>
            <a:pPr lvl="0"/>
            <a:r>
              <a:rPr lang="ar-SA" b="1" cap="all" dirty="0">
                <a:effectLst>
                  <a:glow rad="228600">
                    <a:schemeClr val="accent2">
                      <a:satMod val="175000"/>
                      <a:alpha val="40000"/>
                    </a:schemeClr>
                  </a:glow>
                  <a:reflection blurRad="12700" stA="28000" endPos="45000" dist="1003" dir="5400000" sy="-100000" algn="bl"/>
                </a:effectLst>
              </a:rPr>
              <a:t>جسم الخلية:</a:t>
            </a:r>
            <a:r>
              <a:rPr lang="ar-SA" cap="all" dirty="0">
                <a:effectLst>
                  <a:glow rad="228600">
                    <a:schemeClr val="accent2">
                      <a:satMod val="175000"/>
                      <a:alpha val="40000"/>
                    </a:schemeClr>
                  </a:glow>
                  <a:reflection blurRad="12700" stA="28000" endPos="45000" dist="1003" dir="5400000" sy="-100000" algn="bl"/>
                </a:effectLst>
              </a:rPr>
              <a:t> </a:t>
            </a:r>
            <a:endParaRPr lang="en-US" dirty="0"/>
          </a:p>
          <a:p>
            <a:r>
              <a:rPr lang="ar-SA" dirty="0"/>
              <a:t>يعرف جسم الخلية (بالإنجليزية: </a:t>
            </a:r>
            <a:r>
              <a:rPr lang="en-US" dirty="0"/>
              <a:t>Cell body</a:t>
            </a:r>
            <a:r>
              <a:rPr lang="ar-SA" dirty="0"/>
              <a:t>) باسم سوما (</a:t>
            </a:r>
            <a:r>
              <a:rPr lang="en-US" dirty="0"/>
              <a:t>soma</a:t>
            </a:r>
            <a:r>
              <a:rPr lang="ar-SA" dirty="0"/>
              <a:t>)، حيث يمثل مركز الخلية العصبية الذي يحمل المعلومات الوراثية، ويحتوي على </a:t>
            </a:r>
            <a:r>
              <a:rPr lang="ar-SA" dirty="0" smtClean="0"/>
              <a:t>النواة</a:t>
            </a:r>
            <a:endParaRPr lang="ar-IQ" dirty="0" smtClean="0"/>
          </a:p>
          <a:p>
            <a:r>
              <a:rPr lang="ar-SA" b="1" cap="all" dirty="0">
                <a:effectLst>
                  <a:glow rad="228600">
                    <a:schemeClr val="accent2">
                      <a:satMod val="175000"/>
                      <a:alpha val="40000"/>
                    </a:schemeClr>
                  </a:glow>
                  <a:reflection blurRad="12700" stA="28000" endPos="45000" dist="1003" dir="5400000" sy="-100000" algn="bl"/>
                </a:effectLst>
              </a:rPr>
              <a:t>وتتكون من:</a:t>
            </a:r>
            <a:endParaRPr lang="en-US" dirty="0"/>
          </a:p>
          <a:p>
            <a:r>
              <a:rPr lang="ar-SA" b="1" dirty="0"/>
              <a:t>أ- غشاء الخلية</a:t>
            </a:r>
            <a:r>
              <a:rPr lang="ar-SA" dirty="0"/>
              <a:t> الذي يسمح لمواد معينه في النفاذ عبره ولا يسمح لغيره من المواد النفاذ عبره, فيسمح للأكسجين والماء والجلوكوز بالنفاذ, ولا يسمح للبروتينات بالنفاذ, ووظيفة الغشاء هي حماية المكونات الداخلية ويعطي لها شكل ويسمح بمرور أو عدم مرور المواد عبره كما يسمح بانتقال </a:t>
            </a:r>
            <a:r>
              <a:rPr lang="ar-SA" dirty="0" err="1"/>
              <a:t>السياله</a:t>
            </a:r>
            <a:r>
              <a:rPr lang="ar-SA" dirty="0"/>
              <a:t> العصبية</a:t>
            </a:r>
            <a:r>
              <a:rPr lang="ar-SA" dirty="0" smtClean="0"/>
              <a:t>.</a:t>
            </a:r>
            <a:endParaRPr lang="en-US" dirty="0"/>
          </a:p>
        </p:txBody>
      </p:sp>
      <p:sp>
        <p:nvSpPr>
          <p:cNvPr id="4" name="مربع نص 3"/>
          <p:cNvSpPr txBox="1"/>
          <p:nvPr/>
        </p:nvSpPr>
        <p:spPr>
          <a:xfrm>
            <a:off x="23100" y="4539964"/>
            <a:ext cx="3932379" cy="1477328"/>
          </a:xfrm>
          <a:prstGeom prst="rect">
            <a:avLst/>
          </a:prstGeom>
          <a:noFill/>
        </p:spPr>
        <p:txBody>
          <a:bodyPr wrap="square" rtlCol="1">
            <a:spAutoFit/>
          </a:bodyPr>
          <a:lstStyle/>
          <a:p>
            <a:r>
              <a:rPr lang="ar-SA" b="1" dirty="0"/>
              <a:t>ب- السائل الخلوي</a:t>
            </a:r>
            <a:r>
              <a:rPr lang="ar-SA" dirty="0"/>
              <a:t> هو الوسط الذي تسبح به أجزاء الخلية .</a:t>
            </a:r>
            <a:endParaRPr lang="en-US" dirty="0"/>
          </a:p>
          <a:p>
            <a:r>
              <a:rPr lang="ar-SA" b="1" dirty="0"/>
              <a:t>ج- النواة</a:t>
            </a:r>
            <a:r>
              <a:rPr lang="ar-SA" dirty="0"/>
              <a:t> وهي عبارة عن جزء كبير كروي الشكل داخل الخلية بالمنتصف ترجع أهميته لوجود تركيب مهم جدا اسمه الصبغيات أو الكروموسومات.</a:t>
            </a:r>
            <a:endParaRPr lang="en-US" dirty="0"/>
          </a:p>
        </p:txBody>
      </p:sp>
    </p:spTree>
    <p:extLst>
      <p:ext uri="{BB962C8B-B14F-4D97-AF65-F5344CB8AC3E}">
        <p14:creationId xmlns:p14="http://schemas.microsoft.com/office/powerpoint/2010/main" xmlns="" val="2299570097"/>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 calcmode="lin" valueType="num">
                                      <p:cBhvr>
                                        <p:cTn id="5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4">
                                            <p:txEl>
                                              <p:pRg st="0" end="0"/>
                                            </p:txEl>
                                          </p:spTgt>
                                        </p:tgtEl>
                                      </p:cBhvr>
                                    </p:animEffect>
                                    <p:anim calcmode="lin" valueType="num">
                                      <p:cBhvr>
                                        <p:cTn id="55" dur="5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56" dur="5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63" dur="500"/>
                                        <p:tgtEl>
                                          <p:spTgt spid="4">
                                            <p:txEl>
                                              <p:pRg st="1" end="1"/>
                                            </p:txEl>
                                          </p:spTgt>
                                        </p:tgtEl>
                                      </p:cBhvr>
                                    </p:animEffect>
                                    <p:anim calcmode="lin" valueType="num">
                                      <p:cBhvr>
                                        <p:cTn id="64" dur="5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65" dur="5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9952"/>
            <a:ext cx="9144001" cy="6848048"/>
          </a:xfrm>
          <a:prstGeom prst="rect">
            <a:avLst/>
          </a:prstGeom>
        </p:spPr>
      </p:pic>
      <p:sp>
        <p:nvSpPr>
          <p:cNvPr id="4" name="مربع نص 3"/>
          <p:cNvSpPr txBox="1"/>
          <p:nvPr/>
        </p:nvSpPr>
        <p:spPr>
          <a:xfrm rot="20580981">
            <a:off x="943256" y="1079487"/>
            <a:ext cx="4355976" cy="4708981"/>
          </a:xfrm>
          <a:prstGeom prst="rect">
            <a:avLst/>
          </a:prstGeom>
          <a:noFill/>
        </p:spPr>
        <p:txBody>
          <a:bodyPr wrap="square" rtlCol="1">
            <a:spAutoFit/>
          </a:bodyPr>
          <a:lstStyle/>
          <a:p>
            <a:pPr lvl="0"/>
            <a:r>
              <a:rPr lang="ar-SA" sz="2000" b="1" cap="all" dirty="0">
                <a:effectLst>
                  <a:glow rad="228600">
                    <a:schemeClr val="accent2">
                      <a:satMod val="175000"/>
                      <a:alpha val="40000"/>
                    </a:schemeClr>
                  </a:glow>
                  <a:reflection blurRad="12700" stA="28000" endPos="45000" dist="1003" dir="5400000" sy="-100000" algn="bl"/>
                </a:effectLst>
              </a:rPr>
              <a:t> المحور العصبي:</a:t>
            </a:r>
            <a:endParaRPr lang="en-US" sz="2000" dirty="0"/>
          </a:p>
          <a:p>
            <a:r>
              <a:rPr lang="ar-SA" sz="2000" dirty="0"/>
              <a:t>(بالإنجليزية: </a:t>
            </a:r>
            <a:r>
              <a:rPr lang="en-US" sz="2000" dirty="0"/>
              <a:t>Axon</a:t>
            </a:r>
            <a:r>
              <a:rPr lang="ar-SA" sz="2000" dirty="0"/>
              <a:t>)، تحتوي كل خلية عصبية على محور عصبي واحد، ويتميز المحور العصبي بأنه طويل، يشبه الذيل، ويرتبط بجسم الخلية في جزء متخصص متقاطع يسمى رأس المحور (بالإنجليزية: </a:t>
            </a:r>
            <a:r>
              <a:rPr lang="en-US" sz="2000" dirty="0"/>
              <a:t>axon hillock</a:t>
            </a:r>
            <a:r>
              <a:rPr lang="ar-SA" sz="2000" dirty="0"/>
              <a:t>)، ومن الجدير بالذكر أن العديد من المحاور العصبية تكون محاطة بمادة دهنية تسمى ميالين (</a:t>
            </a:r>
            <a:r>
              <a:rPr lang="en-US" sz="2000" dirty="0"/>
              <a:t>Myelin</a:t>
            </a:r>
            <a:r>
              <a:rPr lang="ar-SA" sz="2000" dirty="0"/>
              <a:t>)، تعمل على توصيل الإشارات الكهربائية. وقد تحتوي الخلية العصبيّة على محور واحد كما في الأعصاب الطرفية، وأحياناً قد لا تحتوي على محور كما في الخلايا العصبيّة المغذّية للعين والدماغ، وأيضاً قد تحتوي على أكثر من محور، وتكون متشعّبة ومتصلة بالخلايا الأخرى، وينتهي طرفها بتفرّعات يطلق عليها النهايات العصبيّة.</a:t>
            </a:r>
            <a:endParaRPr lang="en-US" sz="2000" dirty="0"/>
          </a:p>
        </p:txBody>
      </p:sp>
    </p:spTree>
    <p:extLst>
      <p:ext uri="{BB962C8B-B14F-4D97-AF65-F5344CB8AC3E}">
        <p14:creationId xmlns:p14="http://schemas.microsoft.com/office/powerpoint/2010/main" xmlns="" val="2195431539"/>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مربع نص 2"/>
          <p:cNvSpPr txBox="1"/>
          <p:nvPr/>
        </p:nvSpPr>
        <p:spPr>
          <a:xfrm>
            <a:off x="1331640" y="0"/>
            <a:ext cx="4009470" cy="3139321"/>
          </a:xfrm>
          <a:prstGeom prst="rect">
            <a:avLst/>
          </a:prstGeom>
          <a:noFill/>
        </p:spPr>
        <p:txBody>
          <a:bodyPr wrap="square" rtlCol="1">
            <a:spAutoFit/>
          </a:bodyPr>
          <a:lstStyle/>
          <a:p>
            <a:pPr lvl="0"/>
            <a:r>
              <a:rPr lang="ar-SA" b="1" cap="all" dirty="0">
                <a:solidFill>
                  <a:srgbClr val="FFC000"/>
                </a:solidFill>
                <a:effectLst>
                  <a:glow rad="228600">
                    <a:schemeClr val="accent2">
                      <a:satMod val="175000"/>
                      <a:alpha val="40000"/>
                    </a:schemeClr>
                  </a:glow>
                  <a:reflection blurRad="12700" stA="28000" endPos="45000" dist="1003" dir="5400000" sy="-100000" algn="bl"/>
                </a:effectLst>
              </a:rPr>
              <a:t>الزوائد الشجرية :</a:t>
            </a:r>
            <a:endParaRPr lang="en-US" dirty="0">
              <a:solidFill>
                <a:srgbClr val="FFC000"/>
              </a:solidFill>
            </a:endParaRPr>
          </a:p>
          <a:p>
            <a:r>
              <a:rPr lang="ar-SA" dirty="0">
                <a:solidFill>
                  <a:srgbClr val="FFC000"/>
                </a:solidFill>
              </a:rPr>
              <a:t>(بالإنجليزية: </a:t>
            </a:r>
            <a:r>
              <a:rPr lang="en-US" dirty="0">
                <a:solidFill>
                  <a:srgbClr val="FFC000"/>
                </a:solidFill>
              </a:rPr>
              <a:t>Dendrites</a:t>
            </a:r>
            <a:r>
              <a:rPr lang="ar-SA" dirty="0">
                <a:solidFill>
                  <a:srgbClr val="FFC000"/>
                </a:solidFill>
              </a:rPr>
              <a:t>)، وهي تفرُّعات من جسم الخلية، تعمل على استقبال الإشارات الكهربائية من المحاور العصبية للخلايا العصبية الأخرى، وتحتوي الخلايا العصبية على مجموعات من الزوائد الشجرية تعرف بالتشعّبات الشجرية (</a:t>
            </a:r>
            <a:r>
              <a:rPr lang="en-US" dirty="0">
                <a:solidFill>
                  <a:srgbClr val="FFC000"/>
                </a:solidFill>
              </a:rPr>
              <a:t>dendritic trees</a:t>
            </a:r>
            <a:r>
              <a:rPr lang="ar-SA" dirty="0">
                <a:solidFill>
                  <a:srgbClr val="FFC000"/>
                </a:solidFill>
              </a:rPr>
              <a:t>)، أما بالنسبة لعددها فهذا يختلف باختلاف وظيفتها؛ فمثلاً خلايا </a:t>
            </a:r>
            <a:r>
              <a:rPr lang="ar-SA" dirty="0" err="1">
                <a:solidFill>
                  <a:srgbClr val="FFC000"/>
                </a:solidFill>
              </a:rPr>
              <a:t>بُركينيي</a:t>
            </a:r>
            <a:r>
              <a:rPr lang="ar-SA" dirty="0">
                <a:solidFill>
                  <a:srgbClr val="FFC000"/>
                </a:solidFill>
              </a:rPr>
              <a:t> (</a:t>
            </a:r>
            <a:r>
              <a:rPr lang="en-US" dirty="0">
                <a:solidFill>
                  <a:srgbClr val="FFC000"/>
                </a:solidFill>
              </a:rPr>
              <a:t>Purkinje cells</a:t>
            </a:r>
            <a:r>
              <a:rPr lang="ar-SA" dirty="0">
                <a:solidFill>
                  <a:srgbClr val="FFC000"/>
                </a:solidFill>
              </a:rPr>
              <a:t>) -وهي نوع من الخلايا العصبية التي توجد في المخيخ- تحتوي على مجموعة من الزوائد الشجرية المتطورة التي تسمح باستقبال آلاف الإشارات العصبية.</a:t>
            </a:r>
            <a:endParaRPr lang="en-US" dirty="0">
              <a:solidFill>
                <a:srgbClr val="FFC000"/>
              </a:solidFill>
            </a:endParaRPr>
          </a:p>
        </p:txBody>
      </p:sp>
      <p:pic>
        <p:nvPicPr>
          <p:cNvPr id="4" name="صورة 3"/>
          <p:cNvPicPr/>
          <p:nvPr/>
        </p:nvPicPr>
        <p:blipFill>
          <a:blip r:embed="rId3" cstate="print">
            <a:extLst>
              <a:ext uri="{28A0092B-C50C-407E-A947-70E740481C1C}">
                <a14:useLocalDpi xmlns:a14="http://schemas.microsoft.com/office/drawing/2010/main" xmlns="" val="0"/>
              </a:ext>
            </a:extLst>
          </a:blip>
          <a:stretch>
            <a:fillRect/>
          </a:stretch>
        </p:blipFill>
        <p:spPr>
          <a:xfrm>
            <a:off x="2195736" y="3139321"/>
            <a:ext cx="3240360" cy="2162175"/>
          </a:xfrm>
          <a:prstGeom prst="rect">
            <a:avLst/>
          </a:prstGeom>
        </p:spPr>
      </p:pic>
    </p:spTree>
    <p:extLst>
      <p:ext uri="{BB962C8B-B14F-4D97-AF65-F5344CB8AC3E}">
        <p14:creationId xmlns:p14="http://schemas.microsoft.com/office/powerpoint/2010/main" xmlns="" val="250965510"/>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0"/>
            <a:ext cx="2627784" cy="6858000"/>
          </a:xfrm>
          <a:prstGeom prst="rect">
            <a:avLst/>
          </a:prstGeom>
        </p:spPr>
      </p:pic>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مخطط انسيابي: معالجة متعاقبة 12"/>
          <p:cNvSpPr/>
          <p:nvPr/>
        </p:nvSpPr>
        <p:spPr>
          <a:xfrm>
            <a:off x="3501222" y="908720"/>
            <a:ext cx="3382010" cy="1224136"/>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just" rtl="1">
              <a:lnSpc>
                <a:spcPct val="115000"/>
              </a:lnSpc>
              <a:spcAft>
                <a:spcPts val="1000"/>
              </a:spcAft>
            </a:pPr>
            <a:r>
              <a:rPr lang="ar-SA" sz="1400" b="1" dirty="0">
                <a:effectLst/>
                <a:ea typeface="Calibri"/>
                <a:cs typeface="Simplified Arabic"/>
              </a:rPr>
              <a:t>1 - الخلايا العصبية الموردة ( الحسية )  </a:t>
            </a:r>
            <a:r>
              <a:rPr lang="ar-SA" sz="1400" dirty="0">
                <a:effectLst/>
                <a:ea typeface="Calibri"/>
                <a:cs typeface="Simplified Arabic"/>
              </a:rPr>
              <a:t>وهي تنقل المعلومات من البيئة الداخلية والخارجية للجسم إلى الجهاز العصبي وتشمل معلومات عن الحرارة والضغط والضوء وغيرها . </a:t>
            </a:r>
            <a:endParaRPr lang="en-US" sz="1100" dirty="0">
              <a:effectLst/>
              <a:ea typeface="Calibri"/>
              <a:cs typeface="Arial"/>
            </a:endParaRPr>
          </a:p>
        </p:txBody>
      </p:sp>
      <p:sp>
        <p:nvSpPr>
          <p:cNvPr id="14" name="مستطيل مستدير الزوايا 13"/>
          <p:cNvSpPr/>
          <p:nvPr/>
        </p:nvSpPr>
        <p:spPr>
          <a:xfrm>
            <a:off x="1738418" y="2837437"/>
            <a:ext cx="2858770" cy="153003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just" rtl="1">
              <a:lnSpc>
                <a:spcPct val="115000"/>
              </a:lnSpc>
              <a:spcAft>
                <a:spcPts val="1000"/>
              </a:spcAft>
            </a:pPr>
            <a:r>
              <a:rPr lang="ar-SA" sz="1400" b="1" dirty="0">
                <a:effectLst/>
                <a:ea typeface="Calibri"/>
                <a:cs typeface="Simplified Arabic"/>
              </a:rPr>
              <a:t>2 - الخلايا العصبية المصدرة ( الحركية ) </a:t>
            </a:r>
            <a:r>
              <a:rPr lang="ar-SA" sz="1400" dirty="0">
                <a:effectLst/>
                <a:ea typeface="Calibri"/>
                <a:cs typeface="Simplified Arabic"/>
              </a:rPr>
              <a:t>وهي الخلايا التي تصدر الأوامر من الجهاز العصبي إلى جميع أعضاء الجسم . </a:t>
            </a:r>
            <a:endParaRPr lang="en-US" sz="1100" dirty="0">
              <a:effectLst/>
              <a:ea typeface="Calibri"/>
              <a:cs typeface="Arial"/>
            </a:endParaRPr>
          </a:p>
        </p:txBody>
      </p:sp>
      <p:sp>
        <p:nvSpPr>
          <p:cNvPr id="15" name="مخطط انسيابي: معالجة متعاقبة 14"/>
          <p:cNvSpPr/>
          <p:nvPr/>
        </p:nvSpPr>
        <p:spPr>
          <a:xfrm>
            <a:off x="251520" y="5081845"/>
            <a:ext cx="3590925" cy="1515507"/>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just" rtl="1">
              <a:lnSpc>
                <a:spcPct val="115000"/>
              </a:lnSpc>
              <a:spcAft>
                <a:spcPts val="1000"/>
              </a:spcAft>
            </a:pPr>
            <a:r>
              <a:rPr lang="ar-SA" sz="1400" b="1" dirty="0">
                <a:effectLst/>
                <a:ea typeface="Calibri"/>
                <a:cs typeface="Simplified Arabic"/>
              </a:rPr>
              <a:t>3 - الخلايا العصبية الداخلية </a:t>
            </a:r>
            <a:r>
              <a:rPr lang="ar-SA" sz="1400" dirty="0">
                <a:effectLst/>
                <a:ea typeface="Calibri"/>
                <a:cs typeface="Simplified Arabic"/>
              </a:rPr>
              <a:t>وهي الخلايا الداخلية التي تقوم بدور الربط بين الخلايا العصبية الموردة ( الحسية) والخلايا العصبية المصدرة ( الحركية ) وهي تعمل على المستوى الأفقي ولها القدرة على الاتصال بأكثر من خلية واحدة نظرا لتعدد محاورها</a:t>
            </a:r>
            <a:r>
              <a:rPr lang="ar-IQ" sz="1400" dirty="0" smtClean="0">
                <a:effectLst/>
                <a:ea typeface="Calibri"/>
                <a:cs typeface="Simplified Arabic"/>
              </a:rPr>
              <a:t>.</a:t>
            </a:r>
            <a:endParaRPr lang="en-US" sz="1100" dirty="0">
              <a:effectLst/>
              <a:ea typeface="Calibri"/>
              <a:cs typeface="Arial"/>
            </a:endParaRPr>
          </a:p>
        </p:txBody>
      </p:sp>
      <p:cxnSp>
        <p:nvCxnSpPr>
          <p:cNvPr id="16" name="رابط منحني 15"/>
          <p:cNvCxnSpPr/>
          <p:nvPr/>
        </p:nvCxnSpPr>
        <p:spPr>
          <a:xfrm rot="5400000">
            <a:off x="2742818" y="2001384"/>
            <a:ext cx="866775" cy="65659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منحني 16"/>
          <p:cNvCxnSpPr/>
          <p:nvPr/>
        </p:nvCxnSpPr>
        <p:spPr>
          <a:xfrm rot="5400000">
            <a:off x="1003239" y="4346667"/>
            <a:ext cx="860759" cy="60960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3" name="Rectangle 6"/>
          <p:cNvSpPr>
            <a:spLocks noChangeArrowheads="1"/>
          </p:cNvSpPr>
          <p:nvPr/>
        </p:nvSpPr>
        <p:spPr bwMode="auto">
          <a:xfrm>
            <a:off x="2934237" y="0"/>
            <a:ext cx="451598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1600" b="1" i="1"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أنواع الخلايا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تنقسم الخلايا العصبية من الناحية الوظيفية إلى ثلاث أنواع هي :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9305841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right)">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4572000" cy="6857999"/>
          </a:xfrm>
          <a:prstGeom prst="rect">
            <a:avLst/>
          </a:prstGeom>
        </p:spPr>
      </p:pic>
      <p:sp>
        <p:nvSpPr>
          <p:cNvPr id="3" name="مربع نص 2"/>
          <p:cNvSpPr txBox="1"/>
          <p:nvPr/>
        </p:nvSpPr>
        <p:spPr>
          <a:xfrm>
            <a:off x="4572000" y="0"/>
            <a:ext cx="4433203" cy="6555641"/>
          </a:xfrm>
          <a:prstGeom prst="rect">
            <a:avLst/>
          </a:prstGeom>
          <a:noFill/>
        </p:spPr>
        <p:txBody>
          <a:bodyPr wrap="square" rtlCol="1">
            <a:spAutoFit/>
          </a:bodyPr>
          <a:lstStyle/>
          <a:p>
            <a:r>
              <a:rPr lang="ar-SA" sz="2000" b="1" cap="all" dirty="0">
                <a:effectLst>
                  <a:glow rad="228600">
                    <a:schemeClr val="accent2">
                      <a:satMod val="175000"/>
                      <a:alpha val="40000"/>
                    </a:schemeClr>
                  </a:glow>
                  <a:reflection blurRad="12700" stA="28000" endPos="45000" dist="1003" dir="5400000" sy="-100000" algn="bl"/>
                </a:effectLst>
              </a:rPr>
              <a:t>أما الخلايا العصبية من ناحية الشكل فتنقسم إلى ثلاثة أنواع هي:- </a:t>
            </a:r>
            <a:endParaRPr lang="en-US" sz="2000" dirty="0"/>
          </a:p>
          <a:p>
            <a:r>
              <a:rPr lang="ar-SA" sz="2000" b="1" cap="all" dirty="0">
                <a:effectLst>
                  <a:glow rad="228600">
                    <a:schemeClr val="accent2">
                      <a:satMod val="175000"/>
                      <a:alpha val="40000"/>
                    </a:schemeClr>
                  </a:glow>
                  <a:reflection blurRad="12700" stA="28000" endPos="45000" dist="1003" dir="5400000" sy="-100000" algn="bl"/>
                </a:effectLst>
              </a:rPr>
              <a:t>1 – </a:t>
            </a:r>
            <a:r>
              <a:rPr lang="ar-IQ" sz="2000" b="1" cap="all" dirty="0">
                <a:effectLst>
                  <a:glow rad="228600">
                    <a:schemeClr val="accent2">
                      <a:satMod val="175000"/>
                      <a:alpha val="40000"/>
                    </a:schemeClr>
                  </a:glow>
                  <a:reflection blurRad="12700" stA="28000" endPos="45000" dist="1003" dir="5400000" sy="-100000" algn="bl"/>
                </a:effectLst>
              </a:rPr>
              <a:t>الخلايا وحيدة القطب </a:t>
            </a:r>
            <a:endParaRPr lang="en-US" sz="2000" dirty="0"/>
          </a:p>
          <a:p>
            <a:r>
              <a:rPr lang="ar-SA" sz="2000" dirty="0"/>
              <a:t>	وهي الخلايا ذات المحور الواحد ، وهي خلايا حسية عصبية والتي توجد زوائدها العصبية في الجلد أو الأنسجة العميقة وتصل إلى جسم الخلية مباشرة والذي يوجد خارج النخاع ألشوكي والمخ، وحينما تتجمع أجسام هذه الخلايا تشكل ما يعرف بالعقد العصبية ثم يدخل محور الخلية إلى النخاع ألشوكي .</a:t>
            </a:r>
            <a:endParaRPr lang="en-US" sz="2000" dirty="0"/>
          </a:p>
          <a:p>
            <a:r>
              <a:rPr lang="ar-SA" sz="2000" b="1" cap="all" dirty="0">
                <a:effectLst>
                  <a:glow rad="228600">
                    <a:schemeClr val="accent2">
                      <a:satMod val="175000"/>
                      <a:alpha val="40000"/>
                    </a:schemeClr>
                  </a:glow>
                  <a:reflection blurRad="12700" stA="28000" endPos="45000" dist="1003" dir="5400000" sy="-100000" algn="bl"/>
                </a:effectLst>
              </a:rPr>
              <a:t>2 – </a:t>
            </a:r>
            <a:r>
              <a:rPr lang="ar-IQ" sz="2000" b="1" cap="all" dirty="0">
                <a:effectLst>
                  <a:glow rad="228600">
                    <a:schemeClr val="accent2">
                      <a:satMod val="175000"/>
                      <a:alpha val="40000"/>
                    </a:schemeClr>
                  </a:glow>
                  <a:reflection blurRad="12700" stA="28000" endPos="45000" dist="1003" dir="5400000" sy="-100000" algn="bl"/>
                </a:effectLst>
              </a:rPr>
              <a:t>الخلايا ثنائية القطب </a:t>
            </a:r>
            <a:endParaRPr lang="en-US" sz="2000" dirty="0"/>
          </a:p>
          <a:p>
            <a:r>
              <a:rPr lang="ar-SA" sz="2000" dirty="0"/>
              <a:t>	وهي بجسم واحد تخرج منه زائدتان إحداهما تمثل الشجيرات، والأخرى تمثل المحور. وينتشر هذا النوع في شبكية العين. </a:t>
            </a:r>
            <a:endParaRPr lang="en-US" sz="2000" dirty="0"/>
          </a:p>
          <a:p>
            <a:r>
              <a:rPr lang="ar-SA" sz="2000" b="1" dirty="0">
                <a:effectLst>
                  <a:glow rad="228600">
                    <a:schemeClr val="accent1">
                      <a:satMod val="175000"/>
                      <a:alpha val="40000"/>
                    </a:schemeClr>
                  </a:glow>
                </a:effectLst>
              </a:rPr>
              <a:t>3 - الخلايا متعددة الاقطاب  </a:t>
            </a:r>
            <a:endParaRPr lang="en-US" sz="2000" dirty="0"/>
          </a:p>
          <a:p>
            <a:r>
              <a:rPr lang="ar-SA" sz="2000" dirty="0"/>
              <a:t>	وتتميز هذه الخلايا بكثرة زوائدها وهي تشكل جزء كبير من المادة الرمادية للجهاز العصبي المركزي ويدخل تحت هذا النوع من الخلايا كل من الخلايا العصبية الحركية والخلايا الداخلية والتي هي اقل حجما وتقوم بالربط بين الحسية والحركية .</a:t>
            </a:r>
            <a:endParaRPr lang="en-US" sz="2000" dirty="0"/>
          </a:p>
          <a:p>
            <a:endParaRPr lang="en-US" sz="2000" dirty="0"/>
          </a:p>
        </p:txBody>
      </p:sp>
    </p:spTree>
    <p:extLst>
      <p:ext uri="{BB962C8B-B14F-4D97-AF65-F5344CB8AC3E}">
        <p14:creationId xmlns:p14="http://schemas.microsoft.com/office/powerpoint/2010/main" xmlns="" val="1554389451"/>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9144001" cy="6858000"/>
          </a:xfrm>
          <a:prstGeom prst="rect">
            <a:avLst/>
          </a:prstGeom>
        </p:spPr>
      </p:pic>
      <p:sp>
        <p:nvSpPr>
          <p:cNvPr id="3" name="مربع نص 2"/>
          <p:cNvSpPr txBox="1"/>
          <p:nvPr/>
        </p:nvSpPr>
        <p:spPr>
          <a:xfrm>
            <a:off x="2195735" y="889843"/>
            <a:ext cx="4680521" cy="3970318"/>
          </a:xfrm>
          <a:prstGeom prst="rect">
            <a:avLst/>
          </a:prstGeom>
          <a:noFill/>
        </p:spPr>
        <p:txBody>
          <a:bodyPr wrap="square" rtlCol="1">
            <a:spAutoFit/>
          </a:bodyPr>
          <a:lstStyle/>
          <a:p>
            <a:r>
              <a:rPr lang="en-US" dirty="0"/>
              <a:t> </a:t>
            </a:r>
            <a:r>
              <a:rPr lang="ar-IQ" b="1" i="1" dirty="0">
                <a:effectLst>
                  <a:glow rad="228600">
                    <a:schemeClr val="accent1">
                      <a:satMod val="175000"/>
                      <a:alpha val="40000"/>
                    </a:schemeClr>
                  </a:glow>
                </a:effectLst>
              </a:rPr>
              <a:t>كيفية الاتصال بين الخلايا </a:t>
            </a:r>
            <a:r>
              <a:rPr lang="ar-IQ" b="1" i="1" dirty="0" smtClean="0">
                <a:effectLst>
                  <a:glow rad="228600">
                    <a:schemeClr val="accent1">
                      <a:satMod val="175000"/>
                      <a:alpha val="40000"/>
                    </a:schemeClr>
                  </a:glow>
                </a:effectLst>
              </a:rPr>
              <a:t>العصبية:</a:t>
            </a:r>
            <a:endParaRPr lang="ar-IQ" b="1" i="1" baseline="30000" dirty="0">
              <a:effectLst>
                <a:glow rad="228600">
                  <a:schemeClr val="accent1">
                    <a:satMod val="175000"/>
                    <a:alpha val="40000"/>
                  </a:schemeClr>
                </a:glow>
              </a:effectLst>
            </a:endParaRPr>
          </a:p>
          <a:p>
            <a:r>
              <a:rPr lang="ar-IQ" dirty="0" smtClean="0"/>
              <a:t>تنتقل </a:t>
            </a:r>
            <a:r>
              <a:rPr lang="ar-IQ" dirty="0"/>
              <a:t>الاشارة العصبية من خلية إلى خلية أخرى من خلال منطقة معينة ومن طريق مباشر كهربائياً أَو بواسطة ناقل عصبي يتم استقباله والتعامل معه عن طريق مستقبلات عصبية وتنتقل الإشارات العصبية بين الخلايا العصبية  بواسطة مادة كيمائية تسمى </a:t>
            </a:r>
            <a:r>
              <a:rPr lang="ar-IQ" b="1" dirty="0"/>
              <a:t>(الناقل العصبي</a:t>
            </a:r>
            <a:r>
              <a:rPr lang="ar-IQ" dirty="0"/>
              <a:t>) </a:t>
            </a:r>
            <a:endParaRPr lang="en-US" dirty="0"/>
          </a:p>
          <a:p>
            <a:r>
              <a:rPr lang="ar-IQ" dirty="0"/>
              <a:t> </a:t>
            </a:r>
            <a:endParaRPr lang="en-US" dirty="0"/>
          </a:p>
          <a:p>
            <a:r>
              <a:rPr lang="ar-IQ" dirty="0"/>
              <a:t>تعدُّ هذا المادة المسافة الفاصلة أَو الفجوة بين الخليتين وتتفاعل مع مادة كيمائية أخرى تسمى </a:t>
            </a:r>
            <a:r>
              <a:rPr lang="ar-IQ" b="1" dirty="0"/>
              <a:t>(المستقبل)</a:t>
            </a:r>
            <a:r>
              <a:rPr lang="ar-IQ" dirty="0"/>
              <a:t>  لتنتشر بعد ذلك الإشارة العصبية في الخلية الأَخرى، حيث تختلف الناقلات العصبية في طبيعة الإشارات العصبية التي تنقلها حيث إِنَّ بعضها له تأثير منبه وبعض آخر له تأثير مثبط ويعدُّ </a:t>
            </a:r>
            <a:r>
              <a:rPr lang="ar-IQ" b="1" dirty="0"/>
              <a:t>(الاستيل كولن والنور </a:t>
            </a:r>
            <a:r>
              <a:rPr lang="ar-IQ" b="1" dirty="0" err="1"/>
              <a:t>ابنفرين</a:t>
            </a:r>
            <a:r>
              <a:rPr lang="ar-IQ" b="1" dirty="0"/>
              <a:t>)</a:t>
            </a:r>
            <a:r>
              <a:rPr lang="ar-IQ" dirty="0"/>
              <a:t> هما الناقلان الأساسيَّان لتنظيم الاستجابات الفسيولوجية في اثناء الجهد </a:t>
            </a:r>
            <a:r>
              <a:rPr lang="ar-IQ" dirty="0" smtClean="0"/>
              <a:t>البدني</a:t>
            </a:r>
            <a:endParaRPr lang="en-US" dirty="0"/>
          </a:p>
        </p:txBody>
      </p:sp>
    </p:spTree>
    <p:extLst>
      <p:ext uri="{BB962C8B-B14F-4D97-AF65-F5344CB8AC3E}">
        <p14:creationId xmlns:p14="http://schemas.microsoft.com/office/powerpoint/2010/main" xmlns="" val="118134425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1238</Words>
  <Application>Microsoft Office PowerPoint</Application>
  <PresentationFormat>عرض على الشاشة (3:4)‏</PresentationFormat>
  <Paragraphs>65</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نسق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HP</cp:lastModifiedBy>
  <cp:revision>43</cp:revision>
  <dcterms:created xsi:type="dcterms:W3CDTF">2020-12-06T21:38:33Z</dcterms:created>
  <dcterms:modified xsi:type="dcterms:W3CDTF">2022-12-21T05:41:10Z</dcterms:modified>
</cp:coreProperties>
</file>