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1"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lvl1pPr algn="l">
              <a:defRPr/>
            </a:lvl1pPr>
          </a:lstStyle>
          <a:p>
            <a:fld id="{EC40FA7B-3F0E-44D6-861B-F21E25CED68C}"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6A1-7402-4D96-A0B2-B06E15E94203}" type="slidenum">
              <a:rPr lang="en-US" smtClean="0"/>
              <a:pPr/>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cstate="print">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65692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6A1-7402-4D96-A0B2-B06E15E94203}" type="slidenum">
              <a:rPr lang="en-US" smtClean="0"/>
              <a:pPr/>
              <a:t>‹#›</a:t>
            </a:fld>
            <a:endParaRPr lang="en-US"/>
          </a:p>
        </p:txBody>
      </p:sp>
    </p:spTree>
    <p:extLst>
      <p:ext uri="{BB962C8B-B14F-4D97-AF65-F5344CB8AC3E}">
        <p14:creationId xmlns:p14="http://schemas.microsoft.com/office/powerpoint/2010/main" xmlns="" val="408088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6A1-7402-4D96-A0B2-B06E15E94203}"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3478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6A1-7402-4D96-A0B2-B06E15E94203}" type="slidenum">
              <a:rPr lang="en-US" smtClean="0"/>
              <a:pPr/>
              <a:t>‹#›</a:t>
            </a:fld>
            <a:endParaRPr lang="en-US"/>
          </a:p>
        </p:txBody>
      </p:sp>
    </p:spTree>
    <p:extLst>
      <p:ext uri="{BB962C8B-B14F-4D97-AF65-F5344CB8AC3E}">
        <p14:creationId xmlns:p14="http://schemas.microsoft.com/office/powerpoint/2010/main" xmlns="" val="323968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6A1-7402-4D96-A0B2-B06E15E94203}" type="slidenum">
              <a:rPr lang="en-US" smtClean="0"/>
              <a:pPr/>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cstate="print">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40107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926A1-7402-4D96-A0B2-B06E15E94203}" type="slidenum">
              <a:rPr lang="en-US" smtClean="0"/>
              <a:pPr/>
              <a:t>‹#›</a:t>
            </a:fld>
            <a:endParaRPr lang="en-US"/>
          </a:p>
        </p:txBody>
      </p:sp>
    </p:spTree>
    <p:extLst>
      <p:ext uri="{BB962C8B-B14F-4D97-AF65-F5344CB8AC3E}">
        <p14:creationId xmlns:p14="http://schemas.microsoft.com/office/powerpoint/2010/main" xmlns="" val="427134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24128" y="2967788"/>
            <a:ext cx="4754880" cy="33415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ar-SA"/>
              <a:t>انقر لتحرير أنماط نص الشكل الرئيسي</a:t>
            </a:r>
          </a:p>
        </p:txBody>
      </p:sp>
      <p:sp>
        <p:nvSpPr>
          <p:cNvPr id="6" name="Content Placeholder 5"/>
          <p:cNvSpPr>
            <a:spLocks noGrp="1"/>
          </p:cNvSpPr>
          <p:nvPr>
            <p:ph sz="quarter" idx="4"/>
          </p:nvPr>
        </p:nvSpPr>
        <p:spPr>
          <a:xfrm>
            <a:off x="5990888" y="2967788"/>
            <a:ext cx="4754880" cy="33415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926A1-7402-4D96-A0B2-B06E15E94203}" type="slidenum">
              <a:rPr lang="en-US" smtClean="0"/>
              <a:pPr/>
              <a:t>‹#›</a:t>
            </a:fld>
            <a:endParaRPr lang="en-US"/>
          </a:p>
        </p:txBody>
      </p:sp>
    </p:spTree>
    <p:extLst>
      <p:ext uri="{BB962C8B-B14F-4D97-AF65-F5344CB8AC3E}">
        <p14:creationId xmlns:p14="http://schemas.microsoft.com/office/powerpoint/2010/main" xmlns="" val="385061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1926A1-7402-4D96-A0B2-B06E15E94203}" type="slidenum">
              <a:rPr lang="en-US" smtClean="0"/>
              <a:pPr/>
              <a:t>‹#›</a:t>
            </a:fld>
            <a:endParaRPr lang="en-US"/>
          </a:p>
        </p:txBody>
      </p:sp>
    </p:spTree>
    <p:extLst>
      <p:ext uri="{BB962C8B-B14F-4D97-AF65-F5344CB8AC3E}">
        <p14:creationId xmlns:p14="http://schemas.microsoft.com/office/powerpoint/2010/main" xmlns="" val="116094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926A1-7402-4D96-A0B2-B06E15E94203}" type="slidenum">
              <a:rPr lang="en-US" smtClean="0"/>
              <a:pPr/>
              <a:t>‹#›</a:t>
            </a:fld>
            <a:endParaRPr lang="en-US"/>
          </a:p>
        </p:txBody>
      </p:sp>
    </p:spTree>
    <p:extLst>
      <p:ext uri="{BB962C8B-B14F-4D97-AF65-F5344CB8AC3E}">
        <p14:creationId xmlns:p14="http://schemas.microsoft.com/office/powerpoint/2010/main" xmlns="" val="121332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926A1-7402-4D96-A0B2-B06E15E94203}" type="slidenum">
              <a:rPr lang="en-US" smtClean="0"/>
              <a:pPr/>
              <a:t>‹#›</a:t>
            </a:fld>
            <a:endParaRPr lang="en-US"/>
          </a:p>
        </p:txBody>
      </p:sp>
    </p:spTree>
    <p:extLst>
      <p:ext uri="{BB962C8B-B14F-4D97-AF65-F5344CB8AC3E}">
        <p14:creationId xmlns:p14="http://schemas.microsoft.com/office/powerpoint/2010/main" xmlns="" val="362053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C40FA7B-3F0E-44D6-861B-F21E25CED68C}"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926A1-7402-4D96-A0B2-B06E15E94203}"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7967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C40FA7B-3F0E-44D6-861B-F21E25CED68C}" type="datetimeFigureOut">
              <a:rPr lang="en-US" smtClean="0"/>
              <a:pPr/>
              <a:t>12/21/2022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01926A1-7402-4D96-A0B2-B06E15E94203}" type="slidenum">
              <a:rPr lang="en-US" smtClean="0"/>
              <a:pPr/>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56200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9A031AD-D27D-424B-876D-60D92BFAD5E2}"/>
              </a:ext>
            </a:extLst>
          </p:cNvPr>
          <p:cNvSpPr>
            <a:spLocks noGrp="1"/>
          </p:cNvSpPr>
          <p:nvPr>
            <p:ph type="ctrTitle"/>
          </p:nvPr>
        </p:nvSpPr>
        <p:spPr>
          <a:solidFill>
            <a:schemeClr val="accent1"/>
          </a:solidFill>
        </p:spPr>
        <p:txBody>
          <a:bodyPr/>
          <a:lstStyle/>
          <a:p>
            <a:r>
              <a:rPr lang="ar-IQ" dirty="0"/>
              <a:t>الأحجار الساخنة </a:t>
            </a:r>
            <a:endParaRPr lang="en-US" dirty="0"/>
          </a:p>
        </p:txBody>
      </p:sp>
      <p:sp>
        <p:nvSpPr>
          <p:cNvPr id="3" name="عنوان فرعي 2">
            <a:extLst>
              <a:ext uri="{FF2B5EF4-FFF2-40B4-BE49-F238E27FC236}">
                <a16:creationId xmlns:a16="http://schemas.microsoft.com/office/drawing/2014/main" xmlns="" id="{D5C10CF8-BFB9-40EA-92BE-BEE1DC067489}"/>
              </a:ext>
            </a:extLst>
          </p:cNvPr>
          <p:cNvSpPr>
            <a:spLocks noGrp="1"/>
          </p:cNvSpPr>
          <p:nvPr>
            <p:ph type="subTitle" idx="1"/>
          </p:nvPr>
        </p:nvSpPr>
        <p:spPr/>
        <p:txBody>
          <a:bodyPr/>
          <a:lstStyle/>
          <a:p>
            <a:r>
              <a:rPr lang="ar-IQ" sz="2000" dirty="0" smtClean="0"/>
              <a:t>        </a:t>
            </a:r>
            <a:endParaRPr lang="en-US" sz="2000" dirty="0"/>
          </a:p>
        </p:txBody>
      </p:sp>
      <p:pic>
        <p:nvPicPr>
          <p:cNvPr id="5" name="صورة 4">
            <a:extLst>
              <a:ext uri="{FF2B5EF4-FFF2-40B4-BE49-F238E27FC236}">
                <a16:creationId xmlns:a16="http://schemas.microsoft.com/office/drawing/2014/main" xmlns="" id="{840A7A48-360F-475D-A87B-0F52242259E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4572000"/>
          </a:xfrm>
          <a:prstGeom prst="rect">
            <a:avLst/>
          </a:prstGeom>
        </p:spPr>
      </p:pic>
    </p:spTree>
    <p:extLst>
      <p:ext uri="{BB962C8B-B14F-4D97-AF65-F5344CB8AC3E}">
        <p14:creationId xmlns:p14="http://schemas.microsoft.com/office/powerpoint/2010/main" xmlns="" val="47207746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6C09B1D-7976-4675-BD91-A4C6C717C8F5}"/>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8BA6CD4D-1FE7-4109-A644-3E272BC55030}"/>
              </a:ext>
            </a:extLst>
          </p:cNvPr>
          <p:cNvSpPr>
            <a:spLocks noGrp="1"/>
          </p:cNvSpPr>
          <p:nvPr>
            <p:ph idx="1"/>
          </p:nvPr>
        </p:nvSpPr>
        <p:spPr>
          <a:xfrm>
            <a:off x="1024128" y="585216"/>
            <a:ext cx="9720073" cy="5724144"/>
          </a:xfrm>
          <a:solidFill>
            <a:schemeClr val="accent1">
              <a:lumMod val="20000"/>
              <a:lumOff val="80000"/>
            </a:schemeClr>
          </a:solidFill>
        </p:spPr>
        <p:txBody>
          <a:bodyPr/>
          <a:lstStyle/>
          <a:p>
            <a:pPr marL="0" marR="0" lvl="0" indent="0" algn="justLow" rtl="1">
              <a:lnSpc>
                <a:spcPct val="107000"/>
              </a:lnSpc>
              <a:spcBef>
                <a:spcPts val="0"/>
              </a:spcBef>
              <a:spcAft>
                <a:spcPts val="0"/>
              </a:spcAft>
              <a:buNone/>
            </a:pPr>
            <a:r>
              <a:rPr lang="ar-IQ" sz="1800" dirty="0">
                <a:effectLst/>
                <a:latin typeface="Calibri" panose="020F0502020204030204" pitchFamily="34" charset="0"/>
                <a:ea typeface="Times New Roman" panose="02020603050405020304" pitchFamily="18" charset="0"/>
                <a:cs typeface="Arial" panose="020B0604020202020204" pitchFamily="34" charset="0"/>
              </a:rPr>
              <a:t>5-</a:t>
            </a:r>
            <a:r>
              <a:rPr lang="ar-SA" sz="1800" dirty="0">
                <a:effectLst/>
                <a:latin typeface="Calibri" panose="020F0502020204030204" pitchFamily="34" charset="0"/>
                <a:ea typeface="Times New Roman" panose="02020603050405020304" pitchFamily="18" charset="0"/>
                <a:cs typeface="Arial" panose="020B0604020202020204" pitchFamily="34" charset="0"/>
              </a:rPr>
              <a:t>يتجاوز علاج الحجارة الساخنة التجربة الطبيعية التدليك المثالي ويدخل ابعاد أعمق من الاسترخاء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Low" rtl="1">
              <a:lnSpc>
                <a:spcPct val="107000"/>
              </a:lnSpc>
              <a:spcBef>
                <a:spcPts val="0"/>
              </a:spcBef>
              <a:spcAft>
                <a:spcPts val="0"/>
              </a:spcAft>
              <a:buNone/>
            </a:pPr>
            <a:r>
              <a:rPr lang="ar-IQ" sz="1800" dirty="0">
                <a:effectLst/>
                <a:latin typeface="Calibri" panose="020F0502020204030204" pitchFamily="34" charset="0"/>
                <a:ea typeface="Times New Roman" panose="02020603050405020304" pitchFamily="18" charset="0"/>
                <a:cs typeface="Arial" panose="020B0604020202020204" pitchFamily="34" charset="0"/>
              </a:rPr>
              <a:t>6-</a:t>
            </a:r>
            <a:r>
              <a:rPr lang="ar-SA" sz="1800" dirty="0">
                <a:effectLst/>
                <a:latin typeface="Calibri" panose="020F0502020204030204" pitchFamily="34" charset="0"/>
                <a:ea typeface="Times New Roman" panose="02020603050405020304" pitchFamily="18" charset="0"/>
                <a:cs typeface="Arial" panose="020B0604020202020204" pitchFamily="34" charset="0"/>
              </a:rPr>
              <a:t>تعزيز وظائف جهاز المناعة </a:t>
            </a:r>
            <a:r>
              <a:rPr lang="ar-EG" sz="1800" dirty="0">
                <a:effectLst/>
                <a:latin typeface="Calibri" panose="020F0502020204030204" pitchFamily="34" charset="0"/>
                <a:ea typeface="Times New Roman" panose="02020603050405020304" pitchFamily="18" charset="0"/>
                <a:cs typeface="Arial" panose="020B0604020202020204" pitchFamily="34" charset="0"/>
              </a:rPr>
              <a:t>حيث تبين التأثيرات الإيجابية لمساجد الحجر</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EG" sz="1800" dirty="0">
                <a:effectLst/>
                <a:latin typeface="Calibri" panose="020F0502020204030204" pitchFamily="34" charset="0"/>
                <a:ea typeface="Times New Roman" panose="02020603050405020304" pitchFamily="18" charset="0"/>
                <a:cs typeface="Arial" panose="020B0604020202020204" pitchFamily="34" charset="0"/>
              </a:rPr>
              <a:t> الساخن على القلب </a:t>
            </a:r>
            <a:r>
              <a:rPr lang="ar-SA" sz="1800" dirty="0">
                <a:effectLst/>
                <a:latin typeface="Calibri" panose="020F0502020204030204" pitchFamily="34" charset="0"/>
                <a:ea typeface="Times New Roman" panose="02020603050405020304" pitchFamily="18" charset="0"/>
                <a:cs typeface="Arial" panose="020B0604020202020204" pitchFamily="34" charset="0"/>
              </a:rPr>
              <a:t>والأوعية الدموية، والجهاز الليمفاوي ، وجلد الوجه، والجهاز العضلي الهيكلي، وجهار الغدد الصماء والجهاز العصبي، والجهاز الهضمي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Low" rtl="1">
              <a:lnSpc>
                <a:spcPct val="107000"/>
              </a:lnSpc>
              <a:spcBef>
                <a:spcPts val="0"/>
              </a:spcBef>
              <a:spcAft>
                <a:spcPts val="800"/>
              </a:spcAft>
            </a:pPr>
            <a:r>
              <a:rPr lang="ar-IQ" sz="1800" dirty="0">
                <a:latin typeface="Calibri" panose="020F0502020204030204" pitchFamily="34" charset="0"/>
                <a:ea typeface="Times New Roman" panose="02020603050405020304" pitchFamily="18" charset="0"/>
                <a:cs typeface="Arial" panose="020B0604020202020204" pitchFamily="34" charset="0"/>
              </a:rPr>
              <a:t>7-</a:t>
            </a:r>
            <a:r>
              <a:rPr lang="ar-SA" sz="1800" dirty="0">
                <a:effectLst/>
                <a:latin typeface="Calibri" panose="020F0502020204030204" pitchFamily="34" charset="0"/>
                <a:ea typeface="Times New Roman" panose="02020603050405020304" pitchFamily="18" charset="0"/>
                <a:cs typeface="Arial" panose="020B0604020202020204" pitchFamily="34" charset="0"/>
              </a:rPr>
              <a:t> كما أن الدمج بين الحجارة البازلتية الساخنة وحجارة الرخام الباردة يحسن من الدورة الدموية ويسرع من التعافي من الإصابات وامراض السرطان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900382CA-A1DC-47F9-8DAA-509116287146}"/>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80793" b="79786"/>
          <a:stretch/>
        </p:blipFill>
        <p:spPr>
          <a:xfrm>
            <a:off x="1447799" y="3838400"/>
            <a:ext cx="623358" cy="620712"/>
          </a:xfrm>
          <a:prstGeom prst="rect">
            <a:avLst/>
          </a:prstGeom>
        </p:spPr>
      </p:pic>
      <p:pic>
        <p:nvPicPr>
          <p:cNvPr id="7" name="صورة 6">
            <a:extLst>
              <a:ext uri="{FF2B5EF4-FFF2-40B4-BE49-F238E27FC236}">
                <a16:creationId xmlns:a16="http://schemas.microsoft.com/office/drawing/2014/main" xmlns="" id="{A3E8033C-3F66-4A75-A44A-E607B10436A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884164" y="2647188"/>
            <a:ext cx="4761258" cy="3753612"/>
          </a:xfrm>
          <a:prstGeom prst="rect">
            <a:avLst/>
          </a:prstGeom>
        </p:spPr>
      </p:pic>
      <p:pic>
        <p:nvPicPr>
          <p:cNvPr id="9" name="صورة 8">
            <a:extLst>
              <a:ext uri="{FF2B5EF4-FFF2-40B4-BE49-F238E27FC236}">
                <a16:creationId xmlns:a16="http://schemas.microsoft.com/office/drawing/2014/main" xmlns="" id="{6344EC41-C647-4954-A62C-931E7BC2D31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24128" y="2647188"/>
            <a:ext cx="4860036" cy="3662172"/>
          </a:xfrm>
          <a:prstGeom prst="rect">
            <a:avLst/>
          </a:prstGeom>
        </p:spPr>
      </p:pic>
    </p:spTree>
    <p:extLst>
      <p:ext uri="{BB962C8B-B14F-4D97-AF65-F5344CB8AC3E}">
        <p14:creationId xmlns:p14="http://schemas.microsoft.com/office/powerpoint/2010/main" xmlns="" val="2572042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662710F-5118-499D-8D73-4F41A46A0DFC}"/>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177D8C42-93CA-4A1D-ABF6-E12C26ABEBBB}"/>
              </a:ext>
            </a:extLst>
          </p:cNvPr>
          <p:cNvSpPr>
            <a:spLocks noGrp="1"/>
          </p:cNvSpPr>
          <p:nvPr>
            <p:ph idx="1"/>
          </p:nvPr>
        </p:nvSpPr>
        <p:spPr>
          <a:xfrm>
            <a:off x="1024127" y="548640"/>
            <a:ext cx="9720073" cy="5724144"/>
          </a:xfrm>
          <a:solidFill>
            <a:schemeClr val="accent1"/>
          </a:solidFill>
        </p:spPr>
        <p:txBody>
          <a:bodyPr>
            <a:normAutofit/>
          </a:bodyPr>
          <a:lstStyle/>
          <a:p>
            <a:r>
              <a:rPr lang="ar-IQ" sz="3600" dirty="0"/>
              <a:t>شكرا لكم عزيزاتي                           </a:t>
            </a:r>
            <a:endParaRPr lang="en-US" sz="3600" dirty="0"/>
          </a:p>
        </p:txBody>
      </p:sp>
      <p:pic>
        <p:nvPicPr>
          <p:cNvPr id="5" name="صورة 4">
            <a:extLst>
              <a:ext uri="{FF2B5EF4-FFF2-40B4-BE49-F238E27FC236}">
                <a16:creationId xmlns:a16="http://schemas.microsoft.com/office/drawing/2014/main" xmlns="" id="{56DF021F-89D5-4231-A3F3-2A116714CF4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28889" y="1902706"/>
            <a:ext cx="4967111" cy="4370078"/>
          </a:xfrm>
          <a:prstGeom prst="rect">
            <a:avLst/>
          </a:prstGeom>
        </p:spPr>
      </p:pic>
      <p:pic>
        <p:nvPicPr>
          <p:cNvPr id="7" name="صورة 6">
            <a:extLst>
              <a:ext uri="{FF2B5EF4-FFF2-40B4-BE49-F238E27FC236}">
                <a16:creationId xmlns:a16="http://schemas.microsoft.com/office/drawing/2014/main" xmlns="" id="{A15FD9BF-E73B-466A-A319-4E58EB242DD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000" y="1902706"/>
            <a:ext cx="4648199" cy="4370078"/>
          </a:xfrm>
          <a:prstGeom prst="rect">
            <a:avLst/>
          </a:prstGeom>
        </p:spPr>
      </p:pic>
    </p:spTree>
    <p:extLst>
      <p:ext uri="{BB962C8B-B14F-4D97-AF65-F5344CB8AC3E}">
        <p14:creationId xmlns:p14="http://schemas.microsoft.com/office/powerpoint/2010/main" xmlns="" val="421641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323627D-22AA-4123-9352-C510CF18695B}"/>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9F56BB02-86A9-4771-9CA1-045696485124}"/>
              </a:ext>
            </a:extLst>
          </p:cNvPr>
          <p:cNvSpPr>
            <a:spLocks noGrp="1"/>
          </p:cNvSpPr>
          <p:nvPr>
            <p:ph idx="1"/>
          </p:nvPr>
        </p:nvSpPr>
        <p:spPr>
          <a:xfrm>
            <a:off x="1024128" y="585216"/>
            <a:ext cx="9720073" cy="5724144"/>
          </a:xfrm>
          <a:solidFill>
            <a:schemeClr val="accent1"/>
          </a:solidFill>
        </p:spPr>
        <p:txBody>
          <a:bodyPr/>
          <a:lstStyle/>
          <a:p>
            <a:pPr marL="0" marR="0" algn="justLow" rtl="1">
              <a:lnSpc>
                <a:spcPct val="107000"/>
              </a:lnSpc>
              <a:spcBef>
                <a:spcPts val="0"/>
              </a:spcBef>
              <a:spcAft>
                <a:spcPts val="800"/>
              </a:spcAft>
            </a:pPr>
            <a:r>
              <a:rPr lang="ar-EG" sz="1800" b="1" u="sng"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rPr>
              <a:t>مقدمه</a:t>
            </a:r>
            <a:r>
              <a:rPr lang="ar-EG" sz="1800" b="1" u="sng"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Low" rtl="1">
              <a:lnSpc>
                <a:spcPct val="107000"/>
              </a:lnSpc>
              <a:spcBef>
                <a:spcPts val="0"/>
              </a:spcBef>
              <a:spcAft>
                <a:spcPts val="800"/>
              </a:spcAft>
            </a:pPr>
            <a:r>
              <a:rPr lang="ar-EG" sz="1800" dirty="0">
                <a:effectLst/>
                <a:latin typeface="Calibri" panose="020F0502020204030204" pitchFamily="34" charset="0"/>
                <a:ea typeface="Times New Roman" panose="02020603050405020304" pitchFamily="18" charset="0"/>
                <a:cs typeface="Arial" panose="020B0604020202020204" pitchFamily="34" charset="0"/>
              </a:rPr>
              <a:t>أصبح العلاج بالصخور الساخنة واحدة من أكثر علاجات المساج المطلوبة حاليا حيث ان دفء وطاقة تلك الأدوات العلاجية الطبيعية يجعلك تشعر بالراحة والحيوية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Low" rtl="1">
              <a:lnSpc>
                <a:spcPct val="107000"/>
              </a:lnSpc>
              <a:spcBef>
                <a:spcPts val="0"/>
              </a:spcBef>
              <a:spcAft>
                <a:spcPts val="800"/>
              </a:spcAft>
            </a:pPr>
            <a:r>
              <a:rPr lang="ar-EG" sz="1800" dirty="0">
                <a:effectLst/>
                <a:latin typeface="Calibri" panose="020F0502020204030204" pitchFamily="34" charset="0"/>
                <a:ea typeface="Times New Roman" panose="02020603050405020304" pitchFamily="18" charset="0"/>
                <a:cs typeface="Arial" panose="020B0604020202020204" pitchFamily="34" charset="0"/>
              </a:rPr>
              <a:t>ويتم اختيار الصخور الساخنة بسبب قدرتها على </a:t>
            </a:r>
            <a:r>
              <a:rPr lang="ar-EG" sz="1800" dirty="0" err="1">
                <a:effectLst/>
                <a:latin typeface="Calibri" panose="020F0502020204030204" pitchFamily="34" charset="0"/>
                <a:ea typeface="Times New Roman" panose="02020603050405020304" pitchFamily="18" charset="0"/>
                <a:cs typeface="Arial" panose="020B0604020202020204" pitchFamily="34" charset="0"/>
              </a:rPr>
              <a:t>الإحتفاظ</a:t>
            </a:r>
            <a:r>
              <a:rPr lang="ar-EG" sz="1800" dirty="0">
                <a:effectLst/>
                <a:latin typeface="Calibri" panose="020F0502020204030204" pitchFamily="34" charset="0"/>
                <a:ea typeface="Times New Roman" panose="02020603050405020304" pitchFamily="18" charset="0"/>
                <a:cs typeface="Arial" panose="020B0604020202020204" pitchFamily="34" charset="0"/>
              </a:rPr>
              <a:t> بالحرارة بكفاءة وذلك لأن الصخور عند وضعها على الجسم تستطيع نقل الحرارة والطاقة بفاعلية وهو ما لا يتم في عمليات المساج اليدوي العادية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Low" rtl="1">
              <a:lnSpc>
                <a:spcPct val="107000"/>
              </a:lnSpc>
              <a:spcBef>
                <a:spcPts val="0"/>
              </a:spcBef>
              <a:spcAft>
                <a:spcPts val="800"/>
              </a:spcAft>
            </a:pPr>
            <a:r>
              <a:rPr lang="ar-EG" sz="1800" dirty="0">
                <a:effectLst/>
                <a:latin typeface="Calibri" panose="020F0502020204030204" pitchFamily="34" charset="0"/>
                <a:ea typeface="Times New Roman" panose="02020603050405020304" pitchFamily="18" charset="0"/>
                <a:cs typeface="Arial" panose="020B0604020202020204" pitchFamily="34" charset="0"/>
              </a:rPr>
              <a:t>الصخور الساخنة قادرة على اختراق العضلات ونسيج الجسم بشكل أعمق من المساج التقليدي أما من الناحية الفيزيائية فإن الصخور تمتلك قدرة على تخزين الحرارة والبرودة والمياه والضوء والطاقة ولهذا فهي تعتبر أداة قوية جدا ويقال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r>
              <a:rPr lang="ar-EG" sz="1800" dirty="0">
                <a:effectLst/>
                <a:latin typeface="Calibri" panose="020F0502020204030204" pitchFamily="34" charset="0"/>
                <a:ea typeface="Times New Roman" panose="02020603050405020304" pitchFamily="18" charset="0"/>
                <a:cs typeface="Arial" panose="020B0604020202020204" pitchFamily="34" charset="0"/>
              </a:rPr>
              <a:t>إن ضربة واحدة من الاحجار الساخنة تعادل ١٠ضربات بالمساج اليدوي والجمع بين ضربات المساج العلاجية والأحجار الساخنة والحرارة التي تنتقل إلى الجسم علاج فعال مفيد ومنعش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C80EF36D-03F6-432B-B099-D69D14CCFB5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04622" y="3826933"/>
            <a:ext cx="8511822" cy="2223911"/>
          </a:xfrm>
          <a:prstGeom prst="rect">
            <a:avLst/>
          </a:prstGeom>
        </p:spPr>
      </p:pic>
    </p:spTree>
    <p:extLst>
      <p:ext uri="{BB962C8B-B14F-4D97-AF65-F5344CB8AC3E}">
        <p14:creationId xmlns:p14="http://schemas.microsoft.com/office/powerpoint/2010/main" xmlns="" val="1640165849"/>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960ECEA-8B64-4F3B-9AB4-765CD9FEC84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63FBDB60-12E2-41A4-B0DB-79C87417562B}"/>
              </a:ext>
            </a:extLst>
          </p:cNvPr>
          <p:cNvSpPr>
            <a:spLocks noGrp="1"/>
          </p:cNvSpPr>
          <p:nvPr>
            <p:ph idx="1"/>
          </p:nvPr>
        </p:nvSpPr>
        <p:spPr>
          <a:xfrm>
            <a:off x="1024128" y="585216"/>
            <a:ext cx="9720073" cy="5724144"/>
          </a:xfrm>
          <a:solidFill>
            <a:schemeClr val="accent3"/>
          </a:solidFill>
        </p:spPr>
        <p:txBody>
          <a:bodyPr/>
          <a:lstStyle/>
          <a:p>
            <a:pPr marL="0" marR="0" algn="justLow" rtl="1">
              <a:lnSpc>
                <a:spcPct val="107000"/>
              </a:lnSpc>
              <a:spcBef>
                <a:spcPts val="0"/>
              </a:spcBef>
              <a:spcAft>
                <a:spcPts val="800"/>
              </a:spcAft>
            </a:pPr>
            <a:r>
              <a:rPr lang="ar-EG" sz="1800" b="1" u="sng"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rPr>
              <a:t>معلومات عامه عن العلاج او التدليك الأحجار الساخنة</a:t>
            </a:r>
            <a:r>
              <a:rPr lang="ar-EG" sz="1800" b="1" u="sng"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هو استخدام أحجار مختارة بعناية تحتفظ بالحرارة وتوضع على الجسم ويدلك بها</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تعود ممارسته إلى بلاد اليونان القديمة وقبل ذلك حيت كان المعالجون يستخدمون الأحجار لامتصاص دفئها المشع</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استخدم المعالجون الصينيون الأحجار المسخنة لتخفيف آلام العضلات المتعبة منذ أكثر من (3000 عام).</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الحرارة توسع الأوعية الدموية بما يسمح بمرور الدم الغني بالمغذيات بشكل اكثر حريه ويساعد في عمليه التأييض الخلوي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الدم الجديد يحمل الأوكسجين الذي هو العنصر الحيوي في العلاج</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تساعد الحرارة ايضا على الاسترخاء وتخفف من الشد العضلي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الضغط الناجم عن ثقل الاحجار يساعد في تنشيط الدورة اللمفاوية والتخلص من السموم</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الأحجار الساخنة مثالية أيضا لعملية التأهيل والمرونة لأنها تزيد من مرونة الاوتار</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EG" sz="1800" dirty="0">
                <a:effectLst/>
                <a:latin typeface="Calibri" panose="020F0502020204030204" pitchFamily="34" charset="0"/>
                <a:ea typeface="Times New Roman" panose="02020603050405020304" pitchFamily="18" charset="0"/>
                <a:cs typeface="Arial" panose="020B0604020202020204" pitchFamily="34" charset="0"/>
              </a:rPr>
              <a:t>العلاج بالأحجار الساخنة يزداد شيوعا في أنحاء العالم بفضل تعدد فوائده وفعاليته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r>
              <a:rPr lang="ar-EG" sz="1800" dirty="0">
                <a:effectLst/>
                <a:latin typeface="Calibri" panose="020F0502020204030204" pitchFamily="34" charset="0"/>
                <a:ea typeface="Times New Roman" panose="02020603050405020304" pitchFamily="18" charset="0"/>
                <a:cs typeface="Arial" panose="020B0604020202020204" pitchFamily="34" charset="0"/>
              </a:rPr>
              <a:t>من الممكن الجمع بينه وبين أي علاج أخر يتضمن مساج القدمين ( </a:t>
            </a:r>
            <a:r>
              <a:rPr lang="ar-EG" sz="1800" dirty="0" err="1">
                <a:effectLst/>
                <a:latin typeface="Calibri" panose="020F0502020204030204" pitchFamily="34" charset="0"/>
                <a:ea typeface="Times New Roman" panose="02020603050405020304" pitchFamily="18" charset="0"/>
                <a:cs typeface="Arial" panose="020B0604020202020204" pitchFamily="34" charset="0"/>
              </a:rPr>
              <a:t>رافلكسولوجي</a:t>
            </a:r>
            <a:r>
              <a:rPr lang="ar-EG" sz="1800" dirty="0">
                <a:effectLst/>
                <a:latin typeface="Calibri" panose="020F0502020204030204" pitchFamily="34" charset="0"/>
                <a:ea typeface="Times New Roman" panose="02020603050405020304" pitchFamily="18" charset="0"/>
                <a:cs typeface="Arial" panose="020B0604020202020204" pitchFamily="34" charset="0"/>
              </a:rPr>
              <a:t> ) </a:t>
            </a:r>
            <a:r>
              <a:rPr lang="ar-EG" sz="1800" dirty="0" err="1">
                <a:effectLst/>
                <a:latin typeface="Calibri" panose="020F0502020204030204" pitchFamily="34" charset="0"/>
                <a:ea typeface="Times New Roman" panose="02020603050405020304" pitchFamily="18" charset="0"/>
                <a:cs typeface="Arial" panose="020B0604020202020204" pitchFamily="34" charset="0"/>
              </a:rPr>
              <a:t>والأبر</a:t>
            </a:r>
            <a:r>
              <a:rPr lang="ar-EG" sz="1800" dirty="0">
                <a:effectLst/>
                <a:latin typeface="Calibri" panose="020F0502020204030204" pitchFamily="34" charset="0"/>
                <a:ea typeface="Times New Roman" panose="02020603050405020304" pitchFamily="18" charset="0"/>
                <a:cs typeface="Arial" panose="020B0604020202020204" pitchFamily="34" charset="0"/>
              </a:rPr>
              <a:t> الصينية والعلاج بالزيوت النباتية</a:t>
            </a:r>
            <a:endParaRPr lang="en-US" dirty="0"/>
          </a:p>
        </p:txBody>
      </p:sp>
      <p:pic>
        <p:nvPicPr>
          <p:cNvPr id="5" name="صورة 4">
            <a:extLst>
              <a:ext uri="{FF2B5EF4-FFF2-40B4-BE49-F238E27FC236}">
                <a16:creationId xmlns:a16="http://schemas.microsoft.com/office/drawing/2014/main" xmlns="" id="{9151E0CF-C3CD-4C13-8D2C-CD72FD6D484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46578" y="4363684"/>
            <a:ext cx="8500533" cy="1743075"/>
          </a:xfrm>
          <a:prstGeom prst="rect">
            <a:avLst/>
          </a:prstGeom>
        </p:spPr>
      </p:pic>
    </p:spTree>
    <p:extLst>
      <p:ext uri="{BB962C8B-B14F-4D97-AF65-F5344CB8AC3E}">
        <p14:creationId xmlns:p14="http://schemas.microsoft.com/office/powerpoint/2010/main" xmlns="" val="286634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A1EC6C2-F883-462B-AF41-26778B0C5D6A}"/>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59B5D646-972F-449E-9E6A-60D1756F26E2}"/>
              </a:ext>
            </a:extLst>
          </p:cNvPr>
          <p:cNvSpPr>
            <a:spLocks noGrp="1"/>
          </p:cNvSpPr>
          <p:nvPr>
            <p:ph idx="1"/>
          </p:nvPr>
        </p:nvSpPr>
        <p:spPr>
          <a:xfrm>
            <a:off x="1024128" y="585216"/>
            <a:ext cx="9720073" cy="5724144"/>
          </a:xfrm>
          <a:solidFill>
            <a:schemeClr val="accent3">
              <a:lumMod val="20000"/>
              <a:lumOff val="80000"/>
            </a:schemeClr>
          </a:solidFill>
        </p:spPr>
        <p:txBody>
          <a:bodyPr/>
          <a:lstStyle/>
          <a:p>
            <a:pPr marL="0" marR="0" algn="justLow" rtl="1">
              <a:lnSpc>
                <a:spcPct val="107000"/>
              </a:lnSpc>
              <a:spcBef>
                <a:spcPts val="0"/>
              </a:spcBef>
              <a:spcAft>
                <a:spcPts val="800"/>
              </a:spcAft>
            </a:pPr>
            <a:r>
              <a:rPr lang="ar-EG" sz="1800" b="1" u="sng"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rPr>
              <a:t>التدليك بأحجار البراكين او الأحجار البازلتية</a:t>
            </a:r>
            <a:r>
              <a:rPr lang="ar-EG" sz="1800" b="1" u="sng"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Wingdings" panose="05000000000000000000" pitchFamily="2" charset="2"/>
              <a:buChar char=""/>
            </a:pPr>
            <a:r>
              <a:rPr lang="ar-EG" sz="1800" dirty="0">
                <a:effectLst/>
                <a:latin typeface="Calibri" panose="020F0502020204030204" pitchFamily="34" charset="0"/>
                <a:ea typeface="Times New Roman" panose="02020603050405020304" pitchFamily="18" charset="0"/>
                <a:cs typeface="Arial" panose="020B0604020202020204" pitchFamily="34" charset="0"/>
              </a:rPr>
              <a:t>له جذور في عدة حضارات وكان الذي يشتكون من الالم أو الاجهاد في العضلات يستخدمون </a:t>
            </a:r>
            <a:r>
              <a:rPr lang="ar-SA" sz="1800" dirty="0">
                <a:effectLst/>
                <a:latin typeface="Calibri" panose="020F0502020204030204" pitchFamily="34" charset="0"/>
                <a:ea typeface="Times New Roman" panose="02020603050405020304" pitchFamily="18" charset="0"/>
                <a:cs typeface="Arial" panose="020B0604020202020204" pitchFamily="34" charset="0"/>
              </a:rPr>
              <a:t>الردة ( النخالة الساخنة)على موضع الالم كذلك" بالمياه الساخنة ولقد استخدم الهنود أحزمة الكمادات العشبية الساخنة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EG"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وعند استخدام الأحجار يتم تسخينها بالماء أو بالبخار في غلايات </a:t>
            </a:r>
            <a:r>
              <a:rPr lang="ar-EG" sz="1800" dirty="0">
                <a:effectLst/>
                <a:latin typeface="Calibri" panose="020F0502020204030204" pitchFamily="34" charset="0"/>
                <a:ea typeface="Times New Roman" panose="02020603050405020304" pitchFamily="18" charset="0"/>
                <a:cs typeface="Arial" panose="020B0604020202020204" pitchFamily="34" charset="0"/>
              </a:rPr>
              <a:t>خاصة</a:t>
            </a:r>
            <a:r>
              <a:rPr lang="ar-SA" sz="1800" dirty="0">
                <a:effectLst/>
                <a:latin typeface="Calibri" panose="020F0502020204030204" pitchFamily="34" charset="0"/>
                <a:ea typeface="Times New Roman" panose="02020603050405020304" pitchFamily="18" charset="0"/>
                <a:cs typeface="Arial" panose="020B0604020202020204" pitchFamily="34" charset="0"/>
              </a:rPr>
              <a:t> حتى درجة حرارة أقصاها ٥٧ درجة مئوية ( 135 درجة فهرنهايت)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80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وهذا النوع من العلاج أقرته الجمعية الأمريكية لمرضى السرطان ، وأوصت بجلسه أسبوعيه تساعد المريض على تحسين حالته النفسية.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39760A4E-1940-4746-9D2B-91E96100DBD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2089" y="3002844"/>
            <a:ext cx="8568267" cy="3127023"/>
          </a:xfrm>
          <a:prstGeom prst="rect">
            <a:avLst/>
          </a:prstGeom>
        </p:spPr>
      </p:pic>
    </p:spTree>
    <p:extLst>
      <p:ext uri="{BB962C8B-B14F-4D97-AF65-F5344CB8AC3E}">
        <p14:creationId xmlns:p14="http://schemas.microsoft.com/office/powerpoint/2010/main" xmlns="" val="282252195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36887BB-921D-42ED-B154-56354043AEB6}"/>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0D750526-E030-462A-9D7F-B78230FC8F0D}"/>
              </a:ext>
            </a:extLst>
          </p:cNvPr>
          <p:cNvSpPr>
            <a:spLocks noGrp="1"/>
          </p:cNvSpPr>
          <p:nvPr>
            <p:ph idx="1"/>
          </p:nvPr>
        </p:nvSpPr>
        <p:spPr>
          <a:xfrm>
            <a:off x="1024128" y="585216"/>
            <a:ext cx="9720073" cy="5724144"/>
          </a:xfrm>
          <a:solidFill>
            <a:schemeClr val="accent4">
              <a:lumMod val="60000"/>
              <a:lumOff val="40000"/>
            </a:schemeClr>
          </a:solidFill>
        </p:spPr>
        <p:txBody>
          <a:bodyPr/>
          <a:lstStyle/>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مع مراعاة الاتي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ألا تتجاوز درجة حرارة الاحجار ٤٦ درجة مئوية (١١٥ درجة فهرنهايت)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ألا يتجاوز قطر الاحجار ٢ بوصه (٥سنتمتر)</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قبل البدء ينقع المريض قدميه في الماء الساخن ، ويستخدم زيت الزيتون مع التدليك الذي يتم ببطء حتى يستغرق المريض في عملية الاسترخاء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يجب التر كيز على النقاط الأساسية بالظهر ( نقاط الحجامة)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تزيد قوة التدليك ومدته بحسب تقبل لمريض وحالته الصحية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يجب اتباع تعليمات الطبيب المعالج ومراجعته عند الشعور بالتعب ، الأرق ، الألم أو الغثيان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وتوضع على مناطق الالم بطول قنوات الطاقة ، وعلى الوجنتين والجبهة و اليدين والقدمين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تستغرق الجلسة مدة  تتراوح من 60 – 90 دقيقة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D057D3FA-E122-417A-861E-4C1BB822C05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60648" y="3894666"/>
            <a:ext cx="4823516" cy="2414693"/>
          </a:xfrm>
          <a:prstGeom prst="rect">
            <a:avLst/>
          </a:prstGeom>
        </p:spPr>
      </p:pic>
      <p:pic>
        <p:nvPicPr>
          <p:cNvPr id="7" name="صورة 6">
            <a:extLst>
              <a:ext uri="{FF2B5EF4-FFF2-40B4-BE49-F238E27FC236}">
                <a16:creationId xmlns:a16="http://schemas.microsoft.com/office/drawing/2014/main" xmlns="" id="{F03B9701-1EC1-46BD-A4BC-285A0DE54A2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884164" y="3894667"/>
            <a:ext cx="4860036" cy="2414693"/>
          </a:xfrm>
          <a:prstGeom prst="rect">
            <a:avLst/>
          </a:prstGeom>
        </p:spPr>
      </p:pic>
    </p:spTree>
    <p:extLst>
      <p:ext uri="{BB962C8B-B14F-4D97-AF65-F5344CB8AC3E}">
        <p14:creationId xmlns:p14="http://schemas.microsoft.com/office/powerpoint/2010/main" xmlns="" val="353903807"/>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96CC9E5-2EC9-48DC-A71A-CEE3667BB72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D7ECD3AF-2A44-4512-90E4-E4439BADE56F}"/>
              </a:ext>
            </a:extLst>
          </p:cNvPr>
          <p:cNvSpPr>
            <a:spLocks noGrp="1"/>
          </p:cNvSpPr>
          <p:nvPr>
            <p:ph idx="1"/>
          </p:nvPr>
        </p:nvSpPr>
        <p:spPr>
          <a:xfrm>
            <a:off x="1024128" y="585216"/>
            <a:ext cx="9720073" cy="5724144"/>
          </a:xfrm>
          <a:solidFill>
            <a:schemeClr val="accent1"/>
          </a:solidFill>
        </p:spPr>
        <p:txBody>
          <a:bodyPr/>
          <a:lstStyle/>
          <a:p>
            <a:pPr marL="0" marR="0" algn="justLow" rtl="1">
              <a:lnSpc>
                <a:spcPct val="107000"/>
              </a:lnSpc>
              <a:spcBef>
                <a:spcPts val="0"/>
              </a:spcBef>
              <a:spcAft>
                <a:spcPts val="800"/>
              </a:spcAft>
            </a:pPr>
            <a:r>
              <a:rPr lang="ar-SA" sz="1800" b="1" u="sng"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rPr>
              <a:t>فوائد التدليك بالأحجار الساخنة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1-</a:t>
            </a:r>
            <a:r>
              <a:rPr lang="ar-SA" sz="1800" dirty="0">
                <a:effectLst/>
                <a:latin typeface="Calibri" panose="020F0502020204030204" pitchFamily="34" charset="0"/>
                <a:ea typeface="Times New Roman" panose="02020603050405020304" pitchFamily="18" charset="0"/>
                <a:cs typeface="Arial" panose="020B0604020202020204" pitchFamily="34" charset="0"/>
              </a:rPr>
              <a:t>يحرك السموم من اماكن تجمعها  ويخلص الجسم من تراكمها فيخفف الالم ويتلاشى</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Low" rtl="1">
              <a:lnSpc>
                <a:spcPct val="107000"/>
              </a:lnSpc>
              <a:spcBef>
                <a:spcPts val="0"/>
              </a:spcBef>
              <a:spcAft>
                <a:spcPts val="0"/>
              </a:spcAft>
              <a:buNone/>
            </a:pPr>
            <a:r>
              <a:rPr lang="ar-IQ" sz="1800" dirty="0">
                <a:effectLst/>
                <a:latin typeface="Calibri" panose="020F0502020204030204" pitchFamily="34" charset="0"/>
                <a:ea typeface="Times New Roman" panose="02020603050405020304" pitchFamily="18" charset="0"/>
                <a:cs typeface="Arial" panose="020B0604020202020204" pitchFamily="34" charset="0"/>
              </a:rPr>
              <a:t>2-ي</a:t>
            </a:r>
            <a:r>
              <a:rPr lang="ar-SA" sz="1800" dirty="0">
                <a:effectLst/>
                <a:latin typeface="Calibri" panose="020F0502020204030204" pitchFamily="34" charset="0"/>
                <a:ea typeface="Times New Roman" panose="02020603050405020304" pitchFamily="18" charset="0"/>
                <a:cs typeface="Arial" panose="020B0604020202020204" pitchFamily="34" charset="0"/>
              </a:rPr>
              <a:t>تعمد على اثارة الدورة الدموية في منطقه وضع الاحجار فيعمل على تخفيف الالم او ازالته</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Low" rtl="1">
              <a:lnSpc>
                <a:spcPct val="107000"/>
              </a:lnSpc>
              <a:spcBef>
                <a:spcPts val="0"/>
              </a:spcBef>
              <a:spcAft>
                <a:spcPts val="0"/>
              </a:spcAft>
              <a:buNone/>
            </a:pP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3-</a:t>
            </a:r>
            <a:r>
              <a:rPr lang="ar-SA" sz="1800" dirty="0">
                <a:effectLst/>
                <a:latin typeface="Calibri" panose="020F0502020204030204" pitchFamily="34" charset="0"/>
                <a:ea typeface="Times New Roman" panose="02020603050405020304" pitchFamily="18" charset="0"/>
                <a:cs typeface="Arial" panose="020B0604020202020204" pitchFamily="34" charset="0"/>
              </a:rPr>
              <a:t>يخلص العضلات من الاجهاد الناتج عن التمرين الزائد فيعيد توازن</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685800" marR="0" algn="justLow" rtl="1">
              <a:lnSpc>
                <a:spcPct val="107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ar-SA" sz="1800" dirty="0">
                <a:effectLst/>
                <a:latin typeface="Arial" panose="020B0604020202020204" pitchFamily="34" charset="0"/>
                <a:ea typeface="Times New Roman" panose="02020603050405020304" pitchFamily="18" charset="0"/>
                <a:cs typeface="Arial" panose="020B0604020202020204" pitchFamily="34" charset="0"/>
              </a:rPr>
              <a:t>الطاقة للجسم</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4-</a:t>
            </a:r>
            <a:r>
              <a:rPr lang="ar-SA" sz="1800" dirty="0">
                <a:effectLst/>
                <a:latin typeface="Calibri" panose="020F0502020204030204" pitchFamily="34" charset="0"/>
                <a:ea typeface="Times New Roman" panose="02020603050405020304" pitchFamily="18" charset="0"/>
                <a:cs typeface="Arial" panose="020B0604020202020204" pitchFamily="34" charset="0"/>
              </a:rPr>
              <a:t>يذيب الدهون السموم والعناصر الضارة المتراكمة في العضلات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5-</a:t>
            </a:r>
            <a:r>
              <a:rPr lang="ar-SA" sz="1800" dirty="0">
                <a:effectLst/>
                <a:latin typeface="Calibri" panose="020F0502020204030204" pitchFamily="34" charset="0"/>
                <a:ea typeface="Times New Roman" panose="02020603050405020304" pitchFamily="18" charset="0"/>
                <a:cs typeface="Arial" panose="020B0604020202020204" pitchFamily="34" charset="0"/>
              </a:rPr>
              <a:t>ينشط جريان السائل الليمفاوي واتزان عمل الغدد الصماء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Low" rtl="1">
              <a:lnSpc>
                <a:spcPct val="107000"/>
              </a:lnSpc>
              <a:spcBef>
                <a:spcPts val="0"/>
              </a:spcBef>
              <a:spcAft>
                <a:spcPts val="0"/>
              </a:spcAft>
              <a:buNone/>
            </a:pPr>
            <a:r>
              <a:rPr lang="ar-IQ" sz="1800" dirty="0">
                <a:latin typeface="Calibri" panose="020F0502020204030204" pitchFamily="34" charset="0"/>
                <a:ea typeface="Times New Roman" panose="02020603050405020304" pitchFamily="18" charset="0"/>
                <a:cs typeface="Arial" panose="020B0604020202020204" pitchFamily="34" charset="0"/>
              </a:rPr>
              <a:t>6-</a:t>
            </a:r>
            <a:r>
              <a:rPr lang="ar-SA" sz="1800" dirty="0">
                <a:effectLst/>
                <a:latin typeface="Calibri" panose="020F0502020204030204" pitchFamily="34" charset="0"/>
                <a:ea typeface="Times New Roman" panose="02020603050405020304" pitchFamily="18" charset="0"/>
                <a:cs typeface="Arial" panose="020B0604020202020204" pitchFamily="34" charset="0"/>
              </a:rPr>
              <a:t>يبعد الاحساس بالتوتر ويهدى الجهاز العصبي بدرجة كبيره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justLow" rtl="1">
              <a:lnSpc>
                <a:spcPct val="107000"/>
              </a:lnSpc>
              <a:spcBef>
                <a:spcPts val="0"/>
              </a:spcBef>
              <a:spcAft>
                <a:spcPts val="0"/>
              </a:spcAft>
              <a:buNone/>
            </a:pP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7-</a:t>
            </a:r>
            <a:r>
              <a:rPr lang="ar-SA" sz="1800" dirty="0">
                <a:effectLst/>
                <a:latin typeface="Calibri" panose="020F0502020204030204" pitchFamily="34" charset="0"/>
                <a:ea typeface="Times New Roman" panose="02020603050405020304" pitchFamily="18" charset="0"/>
                <a:cs typeface="Arial" panose="020B0604020202020204" pitchFamily="34" charset="0"/>
              </a:rPr>
              <a:t>بعد جلسه واحدة يشعر الانسان بفرق كبير في طاقته الحيوي</a:t>
            </a:r>
            <a:r>
              <a:rPr lang="ar-IQ" sz="1800" dirty="0">
                <a:effectLst/>
                <a:latin typeface="Calibri" panose="020F0502020204030204" pitchFamily="34" charset="0"/>
                <a:ea typeface="Times New Roman" panose="02020603050405020304" pitchFamily="18" charset="0"/>
                <a:cs typeface="Arial" panose="020B0604020202020204" pitchFamily="34" charset="0"/>
              </a:rPr>
              <a:t>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5" name="صورة 4">
            <a:extLst>
              <a:ext uri="{FF2B5EF4-FFF2-40B4-BE49-F238E27FC236}">
                <a16:creationId xmlns:a16="http://schemas.microsoft.com/office/drawing/2014/main" xmlns="" id="{6F9E6A51-116A-4C90-9EC6-A05E7552199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24129" y="1964267"/>
            <a:ext cx="4112316" cy="4345093"/>
          </a:xfrm>
          <a:prstGeom prst="rect">
            <a:avLst/>
          </a:prstGeom>
        </p:spPr>
      </p:pic>
    </p:spTree>
    <p:extLst>
      <p:ext uri="{BB962C8B-B14F-4D97-AF65-F5344CB8AC3E}">
        <p14:creationId xmlns:p14="http://schemas.microsoft.com/office/powerpoint/2010/main" xmlns="" val="272227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8AB5897-A729-47ED-B1D2-83041577B13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91C089BF-DEA2-4E8F-9F79-0A7D03BBA683}"/>
              </a:ext>
            </a:extLst>
          </p:cNvPr>
          <p:cNvSpPr>
            <a:spLocks noGrp="1"/>
          </p:cNvSpPr>
          <p:nvPr>
            <p:ph idx="1"/>
          </p:nvPr>
        </p:nvSpPr>
        <p:spPr>
          <a:xfrm>
            <a:off x="1024128" y="585216"/>
            <a:ext cx="9720073" cy="5724144"/>
          </a:xfrm>
          <a:solidFill>
            <a:schemeClr val="accent3">
              <a:lumMod val="40000"/>
              <a:lumOff val="60000"/>
            </a:schemeClr>
          </a:solidFill>
        </p:spPr>
        <p:txBody>
          <a:bodyPr/>
          <a:lstStyle/>
          <a:p>
            <a:pPr marL="457200" marR="0" algn="justLow" rtl="1">
              <a:lnSpc>
                <a:spcPct val="107000"/>
              </a:lnSpc>
              <a:spcBef>
                <a:spcPts val="0"/>
              </a:spcBef>
              <a:spcAft>
                <a:spcPts val="0"/>
              </a:spcAft>
            </a:pPr>
            <a:r>
              <a:rPr lang="ar-SA" sz="1800" b="1" u="sng"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rPr>
              <a:t>محاذير العلاج بالأحجار الساخنة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لا يوصى باستخدام التدليك بالأحجار الساخنة لكل من:</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الأشخاص الذين يعانون من أمراض القلب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الأشخاص الذين يعانون من ارتفاع ضغط الدم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الاشخاص المصابين بدوالي الساقين</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السيدات الحوامل</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اضطرابات النزيف أو تجلط الدم والخضوع لعملية جراحية في الستة اسابيع السابقة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 حروق على الجد وجروح مفتوحة.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7. كسر او هشاشه شديده في العظام</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077C9A75-EA2E-47B9-88E5-964B40D25DF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24127" y="585216"/>
            <a:ext cx="3389829" cy="5687568"/>
          </a:xfrm>
          <a:prstGeom prst="rect">
            <a:avLst/>
          </a:prstGeom>
        </p:spPr>
      </p:pic>
    </p:spTree>
    <p:extLst>
      <p:ext uri="{BB962C8B-B14F-4D97-AF65-F5344CB8AC3E}">
        <p14:creationId xmlns:p14="http://schemas.microsoft.com/office/powerpoint/2010/main" xmlns="" val="1218057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5371C3B-A7B1-484C-8377-CB17DCA979B2}"/>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72FF9D66-3373-4B93-8C85-3CEE2FCE712E}"/>
              </a:ext>
            </a:extLst>
          </p:cNvPr>
          <p:cNvSpPr>
            <a:spLocks noGrp="1"/>
          </p:cNvSpPr>
          <p:nvPr>
            <p:ph idx="1"/>
          </p:nvPr>
        </p:nvSpPr>
        <p:spPr>
          <a:xfrm>
            <a:off x="1024128" y="585216"/>
            <a:ext cx="9720073" cy="5724144"/>
          </a:xfrm>
          <a:solidFill>
            <a:schemeClr val="bg2"/>
          </a:solidFill>
        </p:spPr>
        <p:txBody>
          <a:bodyPr/>
          <a:lstStyle/>
          <a:p>
            <a:r>
              <a:rPr lang="ar-SA" sz="1800" dirty="0">
                <a:solidFill>
                  <a:srgbClr val="C00000"/>
                </a:solidFill>
                <a:effectLst/>
                <a:latin typeface="Calibri" panose="020F0502020204030204" pitchFamily="34" charset="0"/>
                <a:ea typeface="Times New Roman" panose="02020603050405020304" pitchFamily="18" charset="0"/>
                <a:cs typeface="Arial" panose="020B0604020202020204" pitchFamily="34" charset="0"/>
              </a:rPr>
              <a:t>ولتجنب الحروق الناتجة عن حرارة الحجر الساخن يجب أن يكون هناك حاجز كالمناشف بين أحجار التدليك الساخنة والجلد، كما يجب استخدام السخان المخصص لتسخين الحجارة والابتعاد عن التسخين بواسطة الميكروويف أو الفرن</a:t>
            </a:r>
            <a:r>
              <a:rPr lang="ar-SA" sz="1800" dirty="0">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b="1" u="sng"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rPr>
              <a:t>الاحجار المستخدمة</a:t>
            </a:r>
            <a:r>
              <a:rPr lang="ar-SA" sz="1800" b="1" u="sng"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يتم اختيار كل مجموعه احجار من البازلت من مصادر في الميك وتشيلي وبيرو وبعد تنظيفها تصنف اما فهو صخره بركانيه سوداء تمتص وتحتفظ البازلت بالحرارة بشكل جيد</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استعمل العلاج بالأحجار البركانية في العديد من الثقافات المختلفة لعدة سنوات كما استعمله المعالجون الصخور من قيعان الانهار ودفئوها</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Low"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0C35CF49-E318-425E-9AED-CB31FFC55E8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91644" y="3392044"/>
            <a:ext cx="7653867" cy="2545912"/>
          </a:xfrm>
          <a:prstGeom prst="rect">
            <a:avLst/>
          </a:prstGeom>
        </p:spPr>
      </p:pic>
    </p:spTree>
    <p:extLst>
      <p:ext uri="{BB962C8B-B14F-4D97-AF65-F5344CB8AC3E}">
        <p14:creationId xmlns:p14="http://schemas.microsoft.com/office/powerpoint/2010/main" xmlns="" val="291751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4869ADE-9022-4780-910A-3D1523917CE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072379D7-C29C-441C-8CCE-7711E134BEAA}"/>
              </a:ext>
            </a:extLst>
          </p:cNvPr>
          <p:cNvSpPr>
            <a:spLocks noGrp="1"/>
          </p:cNvSpPr>
          <p:nvPr>
            <p:ph idx="1"/>
          </p:nvPr>
        </p:nvSpPr>
        <p:spPr>
          <a:xfrm>
            <a:off x="1024127" y="585216"/>
            <a:ext cx="9720073" cy="5904767"/>
          </a:xfrm>
          <a:solidFill>
            <a:schemeClr val="accent3">
              <a:lumMod val="20000"/>
              <a:lumOff val="80000"/>
            </a:schemeClr>
          </a:solidFill>
        </p:spPr>
        <p:txBody>
          <a:bodyPr/>
          <a:lstStyle/>
          <a:p>
            <a:r>
              <a:rPr lang="ar-SA" sz="1800" dirty="0">
                <a:effectLst/>
                <a:latin typeface="Calibri" panose="020F0502020204030204" pitchFamily="34" charset="0"/>
                <a:ea typeface="Times New Roman" panose="02020603050405020304" pitchFamily="18" charset="0"/>
                <a:cs typeface="Arial" panose="020B0604020202020204" pitchFamily="34" charset="0"/>
              </a:rPr>
              <a:t>اما في الفحم الحجري الحار او الماء الحار التوصيل الحراري في الاحجار الدافئة يجلب تغييرات موضوعيه وشامله في الجسم وتؤثر على مراكز الطاقة الموازنة بين العقل والجسم تستعمل فيها الاحجار الساخنة الناعمة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Low" rtl="1">
              <a:lnSpc>
                <a:spcPct val="107000"/>
              </a:lnSpc>
              <a:spcBef>
                <a:spcPts val="0"/>
              </a:spcBef>
              <a:spcAft>
                <a:spcPts val="800"/>
              </a:spcAft>
            </a:pPr>
            <a:r>
              <a:rPr lang="ar-SA" sz="1800" b="1" u="sng" dirty="0">
                <a:effectLst/>
                <a:highlight>
                  <a:srgbClr val="FFFF00"/>
                </a:highlight>
                <a:latin typeface="Calibri" panose="020F0502020204030204" pitchFamily="34" charset="0"/>
                <a:ea typeface="Times New Roman" panose="02020603050405020304" pitchFamily="18" charset="0"/>
                <a:cs typeface="Arial" panose="020B0604020202020204" pitchFamily="34" charset="0"/>
              </a:rPr>
              <a:t>فوائد واستخدامات العلاج بالأحجار الساخنة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Low"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يقوم المعالج بترك الأحجار الساخنة على نقاط معينة على طول عمودك الفقري ، أو في باطن يدك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اوحتى</a:t>
            </a:r>
            <a:r>
              <a:rPr lang="ar-SA" sz="1800" dirty="0">
                <a:effectLst/>
                <a:latin typeface="Calibri" panose="020F0502020204030204" pitchFamily="34" charset="0"/>
                <a:ea typeface="Times New Roman" panose="02020603050405020304" pitchFamily="18" charset="0"/>
                <a:cs typeface="Arial" panose="020B0604020202020204" pitchFamily="34" charset="0"/>
              </a:rPr>
              <a:t> بين صابع قدمك لتحسين تدفق الطاقة في جسمك </a:t>
            </a:r>
            <a:r>
              <a:rPr lang="en-US" sz="1800" dirty="0">
                <a:effectLst/>
                <a:latin typeface="Calibri" panose="020F0502020204030204" pitchFamily="34" charset="0"/>
                <a:ea typeface="Times New Roman" panose="02020603050405020304" pitchFamily="18" charset="0"/>
                <a:cs typeface="Arial" panose="020B0604020202020204" pitchFamily="34" charset="0"/>
              </a:rPr>
              <a:t>.</a:t>
            </a: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علاج الحجارة الساخنة يمكن أن يساعد في متابعة المشاكل والاوجاع العضلية والاجهاد وتصلب الأنسجة المتعدد والروماتيزم وألم الظهر والأرق</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يساعد في تحسين الدورة الدموية ويمكن أن يساعد على تقليل الإجهاد والقلق والتوتر والكأبة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تساعد تقنيات التدليك بالأحجار الساخنة على إنتاج الطاقة التي تساعد على توجيه التدفق الحيوي إلى المناطق المغلقة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C5469872-4ADB-41FA-AA4A-0EB453049D3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59467" y="3859389"/>
            <a:ext cx="8636000" cy="2630594"/>
          </a:xfrm>
          <a:prstGeom prst="rect">
            <a:avLst/>
          </a:prstGeom>
        </p:spPr>
      </p:pic>
    </p:spTree>
    <p:extLst>
      <p:ext uri="{BB962C8B-B14F-4D97-AF65-F5344CB8AC3E}">
        <p14:creationId xmlns:p14="http://schemas.microsoft.com/office/powerpoint/2010/main" xmlns="" val="289589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كامل">
  <a:themeElements>
    <a:clrScheme name="تكامل">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تكامل">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تكامل">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65</TotalTime>
  <Words>472</Words>
  <Application>Microsoft Office PowerPoint</Application>
  <PresentationFormat>مخصص</PresentationFormat>
  <Paragraphs>82</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تكامل</vt:lpstr>
      <vt:lpstr>الأحجار الساخنة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الأحجار الساخنة</dc:title>
  <dc:creator>Shamama</dc:creator>
  <cp:lastModifiedBy>HP</cp:lastModifiedBy>
  <cp:revision>2</cp:revision>
  <dcterms:created xsi:type="dcterms:W3CDTF">2022-12-04T17:13:32Z</dcterms:created>
  <dcterms:modified xsi:type="dcterms:W3CDTF">2022-12-21T06:56:55Z</dcterms:modified>
</cp:coreProperties>
</file>