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12/21/2022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12/21/2022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12/21/2022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12/21/2022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12/21/2022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6282" y="433516"/>
            <a:ext cx="5177051" cy="1992573"/>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fontScale="90000"/>
          </a:bodyPr>
          <a:lstStyle/>
          <a:p>
            <a:pPr algn="ctr" rtl="1"/>
            <a:r>
              <a:rPr lang="ar-SA" sz="66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رياضة </a:t>
            </a:r>
            <a:r>
              <a:rPr lang="ar-SA" sz="89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اليوغا</a:t>
            </a:r>
            <a:r>
              <a:rPr lang="ar-SA" sz="66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6600" dirty="0"/>
              <a:t/>
            </a:r>
            <a:br>
              <a:rPr lang="en-US" sz="6600" dirty="0"/>
            </a:br>
            <a:endParaRPr lang="en-US" sz="6600" dirty="0"/>
          </a:p>
        </p:txBody>
      </p:sp>
      <p:sp>
        <p:nvSpPr>
          <p:cNvPr id="3" name="Subtitle 2"/>
          <p:cNvSpPr>
            <a:spLocks noGrp="1"/>
          </p:cNvSpPr>
          <p:nvPr>
            <p:ph type="subTitle" idx="1"/>
          </p:nvPr>
        </p:nvSpPr>
        <p:spPr>
          <a:xfrm>
            <a:off x="871182" y="1429802"/>
            <a:ext cx="4951863" cy="249564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r" rtl="1"/>
            <a:r>
              <a:rPr lang="ar-IQ" sz="4800" dirty="0" smtClean="0">
                <a:ln w="0"/>
                <a:solidFill>
                  <a:schemeClr val="accent3"/>
                </a:solidFill>
                <a:effectLst>
                  <a:reflection blurRad="6350" stA="53000" endA="300" endPos="35500" dir="5400000" sy="-90000" algn="bl" rotWithShape="0"/>
                </a:effectLst>
              </a:rPr>
              <a:t>                     </a:t>
            </a:r>
            <a:endParaRPr lang="ar-IQ" sz="4800" dirty="0" smtClean="0">
              <a:ln w="0"/>
              <a:solidFill>
                <a:schemeClr val="accent3"/>
              </a:solidFill>
              <a:effectLst>
                <a:reflection blurRad="6350" stA="53000" endA="300" endPos="35500" dir="5400000" sy="-90000" algn="bl" rotWithShape="0"/>
              </a:effectLst>
            </a:endParaRPr>
          </a:p>
          <a:p>
            <a:pPr algn="r" rtl="1"/>
            <a:r>
              <a:rPr lang="ar-IQ" sz="4800" dirty="0" smtClean="0">
                <a:ln w="0"/>
                <a:solidFill>
                  <a:schemeClr val="accent3"/>
                </a:solidFill>
                <a:effectLst>
                  <a:reflection blurRad="6350" stA="53000" endA="300" endPos="35500" dir="5400000" sy="-90000" algn="bl" rotWithShape="0"/>
                </a:effectLst>
              </a:rPr>
              <a:t>أ.د. سعاد عبد الحسين</a:t>
            </a:r>
            <a:endParaRPr lang="en-US" dirty="0">
              <a:ln w="0"/>
              <a:solidFill>
                <a:schemeClr val="accent3"/>
              </a:solidFill>
              <a:effectLst>
                <a:reflection blurRad="6350" stA="53000" endA="300" endPos="35500" dir="5400000" sy="-90000" algn="bl" rotWithShape="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86631" y="2000738"/>
            <a:ext cx="3812277" cy="2856523"/>
          </a:xfrm>
          <a:prstGeom prst="rect">
            <a:avLst/>
          </a:prstGeom>
          <a:ln>
            <a:noFill/>
          </a:ln>
          <a:effectLst>
            <a:softEdge rad="112500"/>
          </a:effectLst>
        </p:spPr>
      </p:pic>
    </p:spTree>
    <p:extLst>
      <p:ext uri="{BB962C8B-B14F-4D97-AF65-F5344CB8AC3E}">
        <p14:creationId xmlns:p14="http://schemas.microsoft.com/office/powerpoint/2010/main" xmlns="" val="345273394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47248" y="838357"/>
            <a:ext cx="6623817" cy="3746410"/>
          </a:xfrm>
        </p:spPr>
        <p:txBody>
          <a:bodyPr>
            <a:noAutofit/>
          </a:bodyPr>
          <a:lstStyle/>
          <a:p>
            <a:pPr algn="r" rtl="1"/>
            <a:r>
              <a:rPr lang="ar-IQ" sz="4400" b="1" dirty="0" smtClean="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7-</a:t>
            </a:r>
            <a:r>
              <a:rPr lang="ar-SA" sz="4400" b="1" dirty="0" smtClean="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الربو</a:t>
            </a:r>
            <a:r>
              <a:rPr lang="ar-SA" sz="44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a:t>
            </a:r>
            <a:r>
              <a:rPr lang="ar-SA" sz="4400" b="1" dirty="0">
                <a:solidFill>
                  <a:srgbClr val="000000"/>
                </a:solidFill>
                <a:effectLst>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 </a:t>
            </a:r>
            <a:r>
              <a:rPr lang="ar-SA" sz="4000" b="1" dirty="0">
                <a:solidFill>
                  <a:srgbClr val="000000"/>
                </a:solidFill>
                <a:effectLst>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بحسب الدراسات اجريت على 57 شخصا من البالغين الذين يعانون من الربو البسيط او المعتدل فأن اضافة جلسات اليوغا الى جانب الرعاية المعتادة ولمدة ثمانية اسابيع قد ادت الى تحسين كبير في اعراض الربو.</a:t>
            </a:r>
            <a:endParaRPr lang="en-US" sz="4000" dirty="0"/>
          </a:p>
        </p:txBody>
      </p:sp>
      <p:pic>
        <p:nvPicPr>
          <p:cNvPr id="4" name="Picture 3"/>
          <p:cNvPicPr>
            <a:picLocks noChangeAspect="1"/>
          </p:cNvPicPr>
          <p:nvPr/>
        </p:nvPicPr>
        <p:blipFill>
          <a:blip r:embed="rId2"/>
          <a:stretch>
            <a:fillRect/>
          </a:stretch>
        </p:blipFill>
        <p:spPr>
          <a:xfrm>
            <a:off x="692806" y="1663182"/>
            <a:ext cx="4399978" cy="2921585"/>
          </a:xfrm>
          <a:prstGeom prst="rect">
            <a:avLst/>
          </a:prstGeom>
          <a:ln>
            <a:noFill/>
          </a:ln>
          <a:effectLst>
            <a:softEdge rad="112500"/>
          </a:effectLst>
        </p:spPr>
      </p:pic>
    </p:spTree>
    <p:extLst>
      <p:ext uri="{BB962C8B-B14F-4D97-AF65-F5344CB8AC3E}">
        <p14:creationId xmlns:p14="http://schemas.microsoft.com/office/powerpoint/2010/main" xmlns="" val="351846155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0" y="354427"/>
            <a:ext cx="6096000" cy="2515381"/>
          </a:xfrm>
        </p:spPr>
        <p:txBody>
          <a:bodyPr>
            <a:noAutofit/>
          </a:bodyPr>
          <a:lstStyle/>
          <a:p>
            <a:pPr algn="r" rtl="1"/>
            <a:r>
              <a:rPr lang="ar-IQ" sz="3600" b="1" dirty="0" smtClean="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8-</a:t>
            </a:r>
            <a:r>
              <a:rPr lang="ar-SA" sz="3600" b="1" dirty="0" smtClean="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متلازمة </a:t>
            </a:r>
            <a:r>
              <a:rPr lang="ar-SA" sz="36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النفق الرسغي:-</a:t>
            </a:r>
            <a:r>
              <a:rPr lang="ar-SA" sz="3600" b="1" dirty="0">
                <a:solidFill>
                  <a:srgbClr val="000000"/>
                </a:solidFill>
                <a:effectLst>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 حيث لوحظ ان الاشخاص الذين يعانون من متلازمة النفق الرسغي قد خفت آلام الرسغ لديهم عند ممارسة اليوغا مرتين في لاسبوع لمدة ثمانية </a:t>
            </a:r>
            <a:r>
              <a:rPr lang="ar-SA" sz="3600" b="1" dirty="0" smtClean="0">
                <a:solidFill>
                  <a:srgbClr val="000000"/>
                </a:solidFill>
                <a:effectLst>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اسابيع</a:t>
            </a:r>
            <a:r>
              <a:rPr lang="ar-IQ" sz="3600" b="1" dirty="0" smtClean="0">
                <a:solidFill>
                  <a:srgbClr val="000000"/>
                </a:solidFill>
                <a:effectLst>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a:t>
            </a:r>
            <a:endParaRPr lang="en-US" sz="3600" dirty="0"/>
          </a:p>
        </p:txBody>
      </p:sp>
      <p:sp>
        <p:nvSpPr>
          <p:cNvPr id="4" name="Rectangle 3"/>
          <p:cNvSpPr/>
          <p:nvPr/>
        </p:nvSpPr>
        <p:spPr>
          <a:xfrm>
            <a:off x="1241946" y="1126363"/>
            <a:ext cx="4854054" cy="2246769"/>
          </a:xfrm>
          <a:prstGeom prst="rect">
            <a:avLst/>
          </a:prstGeom>
        </p:spPr>
        <p:txBody>
          <a:bodyPr wrap="square">
            <a:spAutoFit/>
          </a:bodyPr>
          <a:lstStyle/>
          <a:p>
            <a:pPr marR="0" lvl="0" algn="r" rtl="1">
              <a:spcBef>
                <a:spcPts val="0"/>
              </a:spcBef>
              <a:spcAft>
                <a:spcPts val="0"/>
              </a:spcAft>
            </a:pPr>
            <a:r>
              <a:rPr lang="ar-IQ" sz="2400" b="1" dirty="0" smtClean="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9-</a:t>
            </a:r>
            <a:r>
              <a:rPr lang="ar-SA" sz="2400" b="1" dirty="0" smtClean="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السرطان</a:t>
            </a:r>
            <a:r>
              <a:rPr lang="ar-SA" sz="24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a:t>
            </a:r>
            <a:r>
              <a:rPr lang="ar-IQ" sz="2800" b="1" dirty="0">
                <a:solidFill>
                  <a:srgbClr val="000000"/>
                </a:solidFill>
                <a:effectLst>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بينت بعض الدرسات ان ممارسة اليوغا قد تكون مقيدة في التقليل من الاجهاد المرفق السرطان الثدي والاجهاد الجسدي والعقلي المرافق للناجين من السرطان بشكل عام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rotWithShape="1">
          <a:blip r:embed="rId2"/>
          <a:srcRect l="19616" t="5199" r="1693" b="9614"/>
          <a:stretch/>
        </p:blipFill>
        <p:spPr>
          <a:xfrm>
            <a:off x="6096000" y="2683250"/>
            <a:ext cx="3343423" cy="2296713"/>
          </a:xfrm>
          <a:prstGeom prst="rect">
            <a:avLst/>
          </a:prstGeom>
          <a:ln>
            <a:noFill/>
          </a:ln>
          <a:effectLst>
            <a:softEdge rad="112500"/>
          </a:effectLst>
        </p:spPr>
      </p:pic>
      <p:pic>
        <p:nvPicPr>
          <p:cNvPr id="6" name="Picture 5"/>
          <p:cNvPicPr>
            <a:picLocks noChangeAspect="1"/>
          </p:cNvPicPr>
          <p:nvPr/>
        </p:nvPicPr>
        <p:blipFill rotWithShape="1">
          <a:blip r:embed="rId3"/>
          <a:srcRect l="30147" t="14707" r="16532" b="13653"/>
          <a:stretch/>
        </p:blipFill>
        <p:spPr>
          <a:xfrm>
            <a:off x="2841675" y="3373132"/>
            <a:ext cx="2514599" cy="2538712"/>
          </a:xfrm>
          <a:prstGeom prst="rect">
            <a:avLst/>
          </a:prstGeom>
          <a:ln>
            <a:noFill/>
          </a:ln>
          <a:effectLst>
            <a:softEdge rad="112500"/>
          </a:effectLst>
        </p:spPr>
      </p:pic>
    </p:spTree>
    <p:extLst>
      <p:ext uri="{BB962C8B-B14F-4D97-AF65-F5344CB8AC3E}">
        <p14:creationId xmlns:p14="http://schemas.microsoft.com/office/powerpoint/2010/main" xmlns="" val="1388975923"/>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5516" y="163773"/>
            <a:ext cx="5463654" cy="4449170"/>
          </a:xfrm>
        </p:spPr>
        <p:txBody>
          <a:bodyPr>
            <a:normAutofit/>
          </a:bodyPr>
          <a:lstStyle/>
          <a:p>
            <a:pPr lvl="0" algn="r" rtl="1"/>
            <a:r>
              <a:rPr lang="ar-IQ" sz="3500" b="1" dirty="0" smtClean="0">
                <a:ln w="0"/>
                <a:solidFill>
                  <a:schemeClr val="accent1"/>
                </a:solidFill>
              </a:rPr>
              <a:t>                  10-السمنة:-</a:t>
            </a:r>
          </a:p>
          <a:p>
            <a:pPr lvl="0" algn="r" rtl="1"/>
            <a:r>
              <a:rPr lang="ar-IQ" sz="3500" b="1" dirty="0" smtClean="0">
                <a:effectLst>
                  <a:outerShdw blurRad="38100" dist="19050" dir="2700000" algn="tl">
                    <a:schemeClr val="dk1">
                      <a:alpha val="40000"/>
                    </a:schemeClr>
                  </a:outerShdw>
                </a:effectLst>
              </a:rPr>
              <a:t> </a:t>
            </a:r>
            <a:r>
              <a:rPr lang="ar-IQ" sz="3500" b="1" dirty="0">
                <a:effectLst>
                  <a:outerShdw blurRad="38100" dist="19050" dir="2700000" algn="tl">
                    <a:schemeClr val="dk1">
                      <a:alpha val="40000"/>
                    </a:schemeClr>
                  </a:outerShdw>
                </a:effectLst>
              </a:rPr>
              <a:t>لاحظت دراسة الذي اجريت على مجموعة من الناس ان الاشخاص الذين مارسو اليوغا قد ارتفعت لديهم نسبة هرمون اللبين في مصل الدم في حين انخفضت مستويات البروتين الدهني منخفض الكثافة او ما يسمى بالكولسترول السيء </a:t>
            </a:r>
            <a:endParaRPr lang="en-US" sz="3500" b="1" dirty="0"/>
          </a:p>
          <a:p>
            <a:pPr algn="r" rtl="1"/>
            <a:endParaRPr lang="en-US" dirty="0"/>
          </a:p>
        </p:txBody>
      </p:sp>
      <p:pic>
        <p:nvPicPr>
          <p:cNvPr id="4" name="Picture 3"/>
          <p:cNvPicPr>
            <a:picLocks noChangeAspect="1"/>
          </p:cNvPicPr>
          <p:nvPr/>
        </p:nvPicPr>
        <p:blipFill>
          <a:blip r:embed="rId2"/>
          <a:stretch>
            <a:fillRect/>
          </a:stretch>
        </p:blipFill>
        <p:spPr>
          <a:xfrm>
            <a:off x="917648" y="1541273"/>
            <a:ext cx="5524663" cy="3222720"/>
          </a:xfrm>
          <a:prstGeom prst="rect">
            <a:avLst/>
          </a:prstGeom>
          <a:ln>
            <a:noFill/>
          </a:ln>
          <a:effectLst>
            <a:softEdge rad="112500"/>
          </a:effectLst>
        </p:spPr>
      </p:pic>
    </p:spTree>
    <p:extLst>
      <p:ext uri="{BB962C8B-B14F-4D97-AF65-F5344CB8AC3E}">
        <p14:creationId xmlns:p14="http://schemas.microsoft.com/office/powerpoint/2010/main" xmlns="" val="34707859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0" y="0"/>
            <a:ext cx="6096000" cy="3084394"/>
          </a:xfrm>
        </p:spPr>
        <p:txBody>
          <a:bodyPr/>
          <a:lstStyle/>
          <a:p>
            <a:pPr lvl="0" algn="r" rtl="1"/>
            <a:r>
              <a:rPr lang="ar-IQ" sz="3600" b="1" dirty="0" smtClean="0">
                <a:effectLst>
                  <a:glow rad="63500">
                    <a:schemeClr val="accent4">
                      <a:satMod val="175000"/>
                      <a:alpha val="40000"/>
                    </a:schemeClr>
                  </a:glow>
                  <a:outerShdw blurRad="38100" dist="19050" dir="2700000" algn="tl">
                    <a:schemeClr val="dk1">
                      <a:alpha val="40000"/>
                    </a:schemeClr>
                  </a:outerShdw>
                </a:effectLst>
              </a:rPr>
              <a:t>     </a:t>
            </a:r>
          </a:p>
          <a:p>
            <a:pPr lvl="0" algn="r" rtl="1"/>
            <a:r>
              <a:rPr lang="ar-IQ" sz="3600" b="1" dirty="0" smtClean="0">
                <a:effectLst>
                  <a:glow rad="63500">
                    <a:schemeClr val="accent4">
                      <a:satMod val="175000"/>
                      <a:alpha val="40000"/>
                    </a:schemeClr>
                  </a:glow>
                  <a:outerShdw blurRad="38100" dist="19050" dir="2700000" algn="tl">
                    <a:schemeClr val="dk1">
                      <a:alpha val="40000"/>
                    </a:schemeClr>
                  </a:outerShdw>
                </a:effectLst>
              </a:rPr>
              <a:t>  11-كيفية </a:t>
            </a:r>
            <a:r>
              <a:rPr lang="ar-IQ" sz="3600" b="1" dirty="0">
                <a:effectLst>
                  <a:glow rad="63500">
                    <a:schemeClr val="accent4">
                      <a:satMod val="175000"/>
                      <a:alpha val="40000"/>
                    </a:schemeClr>
                  </a:glow>
                  <a:outerShdw blurRad="38100" dist="19050" dir="2700000" algn="tl">
                    <a:schemeClr val="dk1">
                      <a:alpha val="40000"/>
                    </a:schemeClr>
                  </a:outerShdw>
                </a:effectLst>
              </a:rPr>
              <a:t>ممارسة اليوغا:-</a:t>
            </a:r>
            <a:r>
              <a:rPr lang="ar-IQ" sz="3600" b="1" dirty="0">
                <a:effectLst>
                  <a:outerShdw blurRad="38100" dist="19050" dir="2700000" algn="tl">
                    <a:schemeClr val="dk1">
                      <a:alpha val="40000"/>
                    </a:schemeClr>
                  </a:outerShdw>
                </a:effectLst>
              </a:rPr>
              <a:t> </a:t>
            </a:r>
            <a:endParaRPr lang="ar-IQ" sz="3600" b="1" dirty="0" smtClean="0">
              <a:effectLst>
                <a:outerShdw blurRad="38100" dist="19050" dir="2700000" algn="tl">
                  <a:schemeClr val="dk1">
                    <a:alpha val="40000"/>
                  </a:schemeClr>
                </a:outerShdw>
              </a:effectLst>
            </a:endParaRPr>
          </a:p>
          <a:p>
            <a:pPr lvl="0" algn="r" rtl="1"/>
            <a:r>
              <a:rPr lang="ar-IQ" sz="3600" b="1" dirty="0" smtClean="0">
                <a:effectLst>
                  <a:outerShdw blurRad="38100" dist="19050" dir="2700000" algn="tl">
                    <a:schemeClr val="dk1">
                      <a:alpha val="40000"/>
                    </a:schemeClr>
                  </a:outerShdw>
                </a:effectLst>
              </a:rPr>
              <a:t>هناك </a:t>
            </a:r>
            <a:r>
              <a:rPr lang="ar-IQ" sz="3600" b="1" dirty="0">
                <a:effectLst>
                  <a:outerShdw blurRad="38100" dist="19050" dir="2700000" algn="tl">
                    <a:schemeClr val="dk1">
                      <a:alpha val="40000"/>
                    </a:schemeClr>
                  </a:outerShdw>
                </a:effectLst>
              </a:rPr>
              <a:t>العديد من التمارين التي تختلف بالاختلاف الغاية منها , فمنها ما هو بسيط ومنها ماهو معقد يصعب تعليمه </a:t>
            </a:r>
            <a:endParaRPr lang="en-US" sz="3600" dirty="0"/>
          </a:p>
          <a:p>
            <a:pPr algn="r" rtl="1"/>
            <a:endParaRPr lang="en-US" dirty="0"/>
          </a:p>
        </p:txBody>
      </p:sp>
      <p:sp>
        <p:nvSpPr>
          <p:cNvPr id="4" name="Rectangle 3"/>
          <p:cNvSpPr/>
          <p:nvPr/>
        </p:nvSpPr>
        <p:spPr>
          <a:xfrm>
            <a:off x="0" y="1393799"/>
            <a:ext cx="6096000" cy="3108543"/>
          </a:xfrm>
          <a:prstGeom prst="rect">
            <a:avLst/>
          </a:prstGeom>
        </p:spPr>
        <p:txBody>
          <a:bodyPr>
            <a:spAutoFit/>
          </a:bodyPr>
          <a:lstStyle/>
          <a:p>
            <a:pPr marR="0" lvl="0" algn="r" rtl="1">
              <a:spcBef>
                <a:spcPts val="0"/>
              </a:spcBef>
              <a:spcAft>
                <a:spcPts val="0"/>
              </a:spcAft>
            </a:pPr>
            <a:r>
              <a:rPr lang="ar-IQ" sz="2800" b="1" dirty="0" smtClean="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12- ممارسة </a:t>
            </a:r>
            <a:r>
              <a:rPr lang="ar-IQ" sz="28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اليوغا بأنتظام :-</a:t>
            </a:r>
            <a:r>
              <a:rPr lang="ar-IQ" sz="2800" b="1" dirty="0">
                <a:solidFill>
                  <a:srgbClr val="000000"/>
                </a:solidFill>
                <a:effectLst>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 يمكن ممارسة اليوغا يوميا او الاكتفاء بممارستها مرة اسبوعيا وفي سبيل تحقيق الهدف من ممارسة اليوغا ينصح بممارستها ثلاث مرات اسبوعيا وتجنب وضع اوقات لايمكن الالتزام بيها لكي لا يؤدي ذلك اللى الشعور بالاحباط والفشل فممارسة اليوغا العشر دقائق تعتبر ممارسة مهمة بالتأكيد .</a:t>
            </a:r>
            <a:r>
              <a:rPr lang="ar-IQ"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27883983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20873" y="378641"/>
            <a:ext cx="8971128" cy="1924335"/>
          </a:xfrm>
        </p:spPr>
        <p:txBody>
          <a:bodyPr/>
          <a:lstStyle/>
          <a:p>
            <a:pPr marR="0" lvl="0" algn="r" rtl="1">
              <a:spcBef>
                <a:spcPts val="0"/>
              </a:spcBef>
              <a:spcAft>
                <a:spcPts val="0"/>
              </a:spcAft>
            </a:pPr>
            <a:r>
              <a:rPr lang="ar-IQ" sz="3200" b="1" dirty="0" smtClean="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a typeface="Calibri" panose="020F0502020204030204" pitchFamily="34" charset="0"/>
              </a:rPr>
              <a:t>13-ألاستمتاع </a:t>
            </a:r>
            <a:r>
              <a:rPr lang="ar-IQ" sz="3200" b="1"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a typeface="Calibri" panose="020F0502020204030204" pitchFamily="34" charset="0"/>
              </a:rPr>
              <a:t>بممارسة اليوغا</a:t>
            </a:r>
            <a:r>
              <a:rPr lang="ar-IQ" sz="3200" b="1" dirty="0" smtClean="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a typeface="Calibri" panose="020F0502020204030204" pitchFamily="34" charset="0"/>
              </a:rPr>
              <a:t>:-</a:t>
            </a:r>
          </a:p>
          <a:p>
            <a:pPr marR="0" lvl="0" algn="r" rtl="1">
              <a:spcBef>
                <a:spcPts val="0"/>
              </a:spcBef>
              <a:spcAft>
                <a:spcPts val="0"/>
              </a:spcAft>
            </a:pPr>
            <a:r>
              <a:rPr lang="ar-IQ" sz="3200" b="1" dirty="0" smtClean="0">
                <a:solidFill>
                  <a:srgbClr val="0070C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 </a:t>
            </a:r>
            <a:r>
              <a:rPr lang="ar-IQ" sz="32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يفل تجنب المبالغة في ممارسة اليوغا وجعلها نشاطا ممتعة تتطلع الى القيام به في كل مرة كما يمكن الحفاظ على النشاط والاستمتاع عن طريق تغيير اسلوب اليوغا المتبع او تغيير المدرب.</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Rectangle 3"/>
          <p:cNvSpPr/>
          <p:nvPr/>
        </p:nvSpPr>
        <p:spPr>
          <a:xfrm>
            <a:off x="0" y="2193794"/>
            <a:ext cx="12192000" cy="2062103"/>
          </a:xfrm>
          <a:prstGeom prst="rect">
            <a:avLst/>
          </a:prstGeom>
        </p:spPr>
        <p:txBody>
          <a:bodyPr wrap="square">
            <a:spAutoFit/>
          </a:bodyPr>
          <a:lstStyle/>
          <a:p>
            <a:pPr marR="0" lvl="0" algn="r" rtl="1">
              <a:spcBef>
                <a:spcPts val="0"/>
              </a:spcBef>
              <a:spcAft>
                <a:spcPts val="0"/>
              </a:spcAft>
            </a:pPr>
            <a:r>
              <a:rPr lang="ar-IQ" sz="2800" b="1" dirty="0" smtClean="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a typeface="Calibri" panose="020F0502020204030204" pitchFamily="34" charset="0"/>
              </a:rPr>
              <a:t>14-اختيار </a:t>
            </a:r>
            <a:r>
              <a:rPr lang="ar-IQ" sz="2800" b="1"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a typeface="Calibri" panose="020F0502020204030204" pitchFamily="34" charset="0"/>
              </a:rPr>
              <a:t>الوقت المناسب:- </a:t>
            </a:r>
            <a:r>
              <a:rPr lang="ar-IQ" sz="32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يعتبر الصباح الباكر وقت لممارسة اليوغا حيث تعمل على رفع مستويات طاقة الجسم خلال اليوم واذا لم تمارس اليوغا في الصباح فيمكن اختيار الوقت ىالمناسب لممارستها خلال اليوم حيث تؤدي ممارسة اليوغا خلال فترة الظهيرة او المساء الى انتعلش العقل والجسم والتخلص من التوتر الذي نتج خلال النهار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rotWithShape="1">
          <a:blip r:embed="rId2"/>
          <a:srcRect l="34864"/>
          <a:stretch/>
        </p:blipFill>
        <p:spPr>
          <a:xfrm>
            <a:off x="3043451" y="4255897"/>
            <a:ext cx="2292823" cy="2166167"/>
          </a:xfrm>
          <a:prstGeom prst="rect">
            <a:avLst/>
          </a:prstGeom>
          <a:ln>
            <a:noFill/>
          </a:ln>
          <a:effectLst>
            <a:softEdge rad="112500"/>
          </a:effectLst>
        </p:spPr>
      </p:pic>
    </p:spTree>
    <p:extLst>
      <p:ext uri="{BB962C8B-B14F-4D97-AF65-F5344CB8AC3E}">
        <p14:creationId xmlns:p14="http://schemas.microsoft.com/office/powerpoint/2010/main" xmlns="" val="75427071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53887" y="545910"/>
            <a:ext cx="7538113" cy="4449171"/>
          </a:xfrm>
        </p:spPr>
        <p:txBody>
          <a:bodyPr>
            <a:normAutofit lnSpcReduction="10000"/>
          </a:bodyPr>
          <a:lstStyle/>
          <a:p>
            <a:pPr lvl="0" algn="r" rtl="1"/>
            <a:r>
              <a:rPr lang="ar-IQ" sz="3200" b="1" dirty="0" smtClean="0">
                <a:ln w="0"/>
                <a:solidFill>
                  <a:schemeClr val="accent1"/>
                </a:solidFill>
              </a:rPr>
              <a:t>15-اختيار </a:t>
            </a:r>
            <a:r>
              <a:rPr lang="ar-IQ" sz="3200" b="1" dirty="0">
                <a:ln w="0"/>
                <a:solidFill>
                  <a:schemeClr val="accent1"/>
                </a:solidFill>
              </a:rPr>
              <a:t>مكان مريح:-</a:t>
            </a:r>
            <a:r>
              <a:rPr lang="ar-IQ" sz="3200" b="1" dirty="0">
                <a:effectLst>
                  <a:glow rad="63500">
                    <a:schemeClr val="accent4">
                      <a:satMod val="175000"/>
                      <a:alpha val="40000"/>
                    </a:schemeClr>
                  </a:glow>
                  <a:outerShdw blurRad="38100" dist="19050" dir="2700000" algn="tl">
                    <a:schemeClr val="dk1">
                      <a:alpha val="40000"/>
                    </a:schemeClr>
                  </a:outerShdw>
                </a:effectLst>
              </a:rPr>
              <a:t>يفضل ممارسة اليوغا في غرفتي صغيرة خاصة من غرف المنزل او الاماكن الاخرى المخصصة حيث تؤدي ممارسة اليوغا بنفس المكان باستمرار الى خلق ذبذبات والطاقة ايجابية في الغرفة الامر الذي يسرع من عملية الشفاء وتقوية الجسم والشعور بالراحة وفيحالة تعذير تخصيص مكان مناسب ومحدد لممارسة اليوغا فيمكن ممارستها بأي مكان هادي في المنزل دون التعرض لأي ازعاج لفترتي من الوقت مع توفرالتهوية وبعيدة عن الاثاث والادوات المحيطة </a:t>
            </a:r>
            <a:r>
              <a:rPr lang="ar-IQ" sz="2400" b="1" dirty="0">
                <a:effectLst>
                  <a:glow rad="63500">
                    <a:schemeClr val="accent4">
                      <a:satMod val="175000"/>
                      <a:alpha val="40000"/>
                    </a:schemeClr>
                  </a:glow>
                  <a:outerShdw blurRad="38100" dist="19050" dir="2700000" algn="tl">
                    <a:schemeClr val="dk1">
                      <a:alpha val="40000"/>
                    </a:schemeClr>
                  </a:outerShdw>
                </a:effectLst>
              </a:rPr>
              <a:t>.</a:t>
            </a:r>
            <a:endParaRPr lang="en-US" sz="2400" dirty="0"/>
          </a:p>
          <a:p>
            <a:endParaRPr lang="en-US" dirty="0"/>
          </a:p>
        </p:txBody>
      </p:sp>
      <p:pic>
        <p:nvPicPr>
          <p:cNvPr id="4" name="Picture 3"/>
          <p:cNvPicPr>
            <a:picLocks noChangeAspect="1"/>
          </p:cNvPicPr>
          <p:nvPr/>
        </p:nvPicPr>
        <p:blipFill>
          <a:blip r:embed="rId2"/>
          <a:stretch>
            <a:fillRect/>
          </a:stretch>
        </p:blipFill>
        <p:spPr>
          <a:xfrm>
            <a:off x="545911" y="1323833"/>
            <a:ext cx="4203511" cy="3111689"/>
          </a:xfrm>
          <a:prstGeom prst="rect">
            <a:avLst/>
          </a:prstGeom>
          <a:ln>
            <a:noFill/>
          </a:ln>
          <a:effectLst>
            <a:softEdge rad="112500"/>
          </a:effectLst>
        </p:spPr>
      </p:pic>
    </p:spTree>
    <p:extLst>
      <p:ext uri="{BB962C8B-B14F-4D97-AF65-F5344CB8AC3E}">
        <p14:creationId xmlns:p14="http://schemas.microsoft.com/office/powerpoint/2010/main" xmlns="" val="327466123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0304" y="502651"/>
            <a:ext cx="8561696" cy="39703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28600" marR="0" algn="r" rtl="1">
              <a:spcBef>
                <a:spcPts val="0"/>
              </a:spcBef>
              <a:spcAft>
                <a:spcPts val="0"/>
              </a:spcAft>
            </a:pPr>
            <a:r>
              <a:rPr lang="ar-IQ" sz="3600" dirty="0" smtClean="0">
                <a:ln w="0">
                  <a:solidFill>
                    <a:schemeClr val="accent5"/>
                  </a:solidFill>
                </a:ln>
                <a:solidFill>
                  <a:schemeClr val="accent5"/>
                </a:solidFill>
                <a:effectLst>
                  <a:outerShdw blurRad="38100" dist="25400" dir="5400000" algn="ctr" rotWithShape="0">
                    <a:srgbClr val="6E747A">
                      <a:alpha val="43000"/>
                    </a:srgbClr>
                  </a:outerShdw>
                </a:effectLst>
                <a:latin typeface="Arial Rounded MT Bold" panose="020F0704030504030204" pitchFamily="34" charset="0"/>
                <a:ea typeface="Calibri" panose="020F0502020204030204" pitchFamily="34" charset="0"/>
              </a:rPr>
              <a:t>ممارسة </a:t>
            </a:r>
            <a:r>
              <a:rPr lang="ar-IQ" sz="3600" dirty="0">
                <a:ln w="0">
                  <a:solidFill>
                    <a:schemeClr val="accent5"/>
                  </a:solidFill>
                </a:ln>
                <a:solidFill>
                  <a:schemeClr val="accent5"/>
                </a:solidFill>
                <a:effectLst>
                  <a:outerShdw blurRad="38100" dist="25400" dir="5400000" algn="ctr" rotWithShape="0">
                    <a:srgbClr val="6E747A">
                      <a:alpha val="43000"/>
                    </a:srgbClr>
                  </a:outerShdw>
                </a:effectLst>
                <a:latin typeface="Arial Rounded MT Bold" panose="020F0704030504030204" pitchFamily="34" charset="0"/>
                <a:ea typeface="Calibri" panose="020F0502020204030204" pitchFamily="34" charset="0"/>
              </a:rPr>
              <a:t>التمارين الخاصة في اليوغا:-</a:t>
            </a:r>
            <a:endParaRPr lang="en-US" sz="1600" dirty="0">
              <a:ln w="0">
                <a:solidFill>
                  <a:schemeClr val="accent5"/>
                </a:solidFill>
              </a:ln>
              <a:solidFill>
                <a:schemeClr val="accent5"/>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marL="228600" marR="0" algn="r" rtl="1">
              <a:spcBef>
                <a:spcPts val="0"/>
              </a:spcBef>
              <a:spcAft>
                <a:spcPts val="0"/>
              </a:spcAft>
            </a:pPr>
            <a:r>
              <a:rPr lang="ar-IQ" sz="36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a typeface="Calibri" panose="020F0502020204030204" pitchFamily="34" charset="0"/>
              </a:rPr>
              <a:t>هناك عدة تمارين التي يمكن القيام بيها من قبل المبتدئين </a:t>
            </a:r>
            <a:endParaRPr lang="en-US"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mj-lt"/>
              <a:buAutoNum type="arabicPeriod"/>
            </a:pPr>
            <a:r>
              <a:rPr lang="ar-SA" sz="36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تمرين وضعية الجبل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mj-lt"/>
              <a:buAutoNum type="arabicPeriod"/>
            </a:pPr>
            <a:r>
              <a:rPr lang="ar-SA" sz="36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تمرين البلانك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mj-lt"/>
              <a:buAutoNum type="arabicPeriod"/>
            </a:pPr>
            <a:r>
              <a:rPr lang="ar-SA" sz="36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تمرين المثلث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mj-lt"/>
              <a:buAutoNum type="arabicPeriod"/>
            </a:pPr>
            <a:r>
              <a:rPr lang="ar-SA" sz="36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تمرين الشجرة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mj-lt"/>
              <a:buAutoNum type="arabicPeriod"/>
            </a:pPr>
            <a:r>
              <a:rPr lang="ar-SA" sz="36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تمرين المحارب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32179" y="3617261"/>
            <a:ext cx="7633648" cy="3108543"/>
          </a:xfrm>
          <a:prstGeom prst="rect">
            <a:avLst/>
          </a:prstGeom>
        </p:spPr>
        <p:txBody>
          <a:bodyPr wrap="square">
            <a:spAutoFit/>
          </a:bodyPr>
          <a:lstStyle/>
          <a:p>
            <a:pPr algn="r" rtl="1"/>
            <a:r>
              <a:rPr lang="ar-SA" sz="3200" b="1" dirty="0">
                <a:ln w="0"/>
                <a:solidFill>
                  <a:schemeClr val="accent1"/>
                </a:solidFill>
                <a:latin typeface="Arial Rounded MT Bold" panose="020F0704030504030204" pitchFamily="34" charset="0"/>
                <a:ea typeface="Calibri" panose="020F0502020204030204" pitchFamily="34" charset="0"/>
              </a:rPr>
              <a:t>تحذيرات ممارسة اليوغا :-</a:t>
            </a:r>
            <a:r>
              <a:rPr lang="ar-SA" sz="3600" b="1" dirty="0">
                <a:ln w="0"/>
                <a:solidFill>
                  <a:schemeClr val="accent1"/>
                </a:solidFill>
                <a:latin typeface="Arial Rounded MT Bold" panose="020F0704030504030204" pitchFamily="34" charset="0"/>
                <a:ea typeface="Calibri" panose="020F0502020204030204" pitchFamily="34" charset="0"/>
              </a:rPr>
              <a:t> </a:t>
            </a:r>
            <a:endParaRPr lang="en-US" sz="1600" b="1" dirty="0">
              <a:ln w="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algn="r" rtl="1"/>
            <a:r>
              <a:rPr lang="ar-SA" sz="3200" b="1" dirty="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يفضل ان تتم استمارة الطبيب قبل البدء بممارسة رياضة اليوغا اذ كان الشخص مصاب بأمراض مزمنة مثل – (ارتفاع ضغط الدم او السكري او مشاكل في القلب ) كما يفضل ان يقوم المصاب الذي لديه هذا الامراض بتجنب بعض وضعيات اليوغا التي تسبب ضررا للحالة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63774" y="1793967"/>
            <a:ext cx="2902424" cy="1635033"/>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9507372" y="4635309"/>
            <a:ext cx="2684628" cy="1566033"/>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3998793" y="1793967"/>
            <a:ext cx="3166281" cy="1756043"/>
          </a:xfrm>
          <a:prstGeom prst="rect">
            <a:avLst/>
          </a:prstGeom>
          <a:ln>
            <a:noFill/>
          </a:ln>
          <a:effectLst>
            <a:softEdge rad="112500"/>
          </a:effectLst>
        </p:spPr>
      </p:pic>
    </p:spTree>
    <p:extLst>
      <p:ext uri="{BB962C8B-B14F-4D97-AF65-F5344CB8AC3E}">
        <p14:creationId xmlns:p14="http://schemas.microsoft.com/office/powerpoint/2010/main" xmlns="" val="244929385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99546" y="482597"/>
            <a:ext cx="7292454" cy="4020488"/>
          </a:xfrm>
          <a:prstGeom prst="rect">
            <a:avLst/>
          </a:prstGeom>
          <a:ln>
            <a:noFill/>
          </a:ln>
          <a:effectLst>
            <a:softEdge rad="127000"/>
          </a:effectLst>
        </p:spPr>
      </p:pic>
      <p:sp>
        <p:nvSpPr>
          <p:cNvPr id="6" name="Rectangle 5"/>
          <p:cNvSpPr/>
          <p:nvPr/>
        </p:nvSpPr>
        <p:spPr>
          <a:xfrm>
            <a:off x="0" y="2501789"/>
            <a:ext cx="4913525" cy="923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ar-IQ" sz="5400" b="1"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rPr>
              <a:t>شكراً لحسن الاصغاء</a:t>
            </a:r>
            <a:r>
              <a:rPr lang="ar-IQ" sz="4400" b="1"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rPr>
              <a:t> </a:t>
            </a:r>
            <a:endParaRPr lang="en-US" sz="4400" b="1"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4391819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477672"/>
            <a:ext cx="5832144" cy="6186309"/>
          </a:xfrm>
          <a:prstGeom prst="rect">
            <a:avLst/>
          </a:prstGeom>
        </p:spPr>
        <p:txBody>
          <a:bodyPr wrap="square">
            <a:spAutoFit/>
          </a:bodyPr>
          <a:lstStyle/>
          <a:p>
            <a:pPr algn="justLow" rtl="1"/>
            <a:r>
              <a:rPr lang="ar-SA" sz="3600" b="1" dirty="0">
                <a:solidFill>
                  <a:srgbClr val="000000"/>
                </a:solidFill>
                <a:effectLst>
                  <a:glow rad="101600">
                    <a:schemeClr val="accent2">
                      <a:satMod val="175000"/>
                      <a:alpha val="40000"/>
                    </a:schemeClr>
                  </a:glow>
                  <a:outerShdw blurRad="38100" dist="19050" dir="2700000" algn="tl">
                    <a:schemeClr val="dk1">
                      <a:alpha val="40000"/>
                    </a:schemeClr>
                  </a:outerShdw>
                  <a:reflection blurRad="6350" stA="55000" endA="50" endPos="85000" dir="5400000" sy="-100000" algn="bl"/>
                </a:effectLst>
                <a:latin typeface="Arial Rounded MT Bold" panose="020F0704030504030204" pitchFamily="34" charset="0"/>
                <a:ea typeface="Calibri" panose="020F0502020204030204" pitchFamily="34" charset="0"/>
              </a:rPr>
              <a:t>رياضة اليوغا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Low" rtl="1"/>
            <a:r>
              <a:rPr lang="ar-SA" sz="3600" dirty="0">
                <a:solidFill>
                  <a:srgbClr val="0D0D0D"/>
                </a:solidFill>
                <a:effectLst>
                  <a:glow rad="63500">
                    <a:schemeClr val="accent2">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اليوغا هي رياضة الجسم والعقل وتمتد لأصول تاريخية قديمة في الفلسفة الهندية وتتعدد انماط اليوغا التب تجمع بيني تقنيات التنفس والاسترخاء والتأقلم والحركات الجسدية وقد أصبح لليوغا اليوم شعبية كبيرة كونها تعد اشكال التمارين الجسدية التي تعتمد على وضعيات جسدية معينة بهدف تحسين السيطرة على العقل والجسم للحصول على الراحة.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14149" y="4139950"/>
            <a:ext cx="4995081" cy="2524031"/>
          </a:xfrm>
          <a:prstGeom prst="rect">
            <a:avLst/>
          </a:prstGeom>
          <a:ln>
            <a:noFill/>
          </a:ln>
          <a:effectLst>
            <a:softEdge rad="112500"/>
          </a:effectLst>
        </p:spPr>
      </p:pic>
      <p:sp>
        <p:nvSpPr>
          <p:cNvPr id="4" name="Rectangle 3"/>
          <p:cNvSpPr/>
          <p:nvPr/>
        </p:nvSpPr>
        <p:spPr>
          <a:xfrm>
            <a:off x="0" y="1419129"/>
            <a:ext cx="6096000" cy="2554545"/>
          </a:xfrm>
          <a:prstGeom prst="rect">
            <a:avLst/>
          </a:prstGeom>
        </p:spPr>
        <p:txBody>
          <a:bodyPr>
            <a:spAutoFit/>
          </a:bodyPr>
          <a:lstStyle/>
          <a:p>
            <a:pPr algn="justLow" rtl="1"/>
            <a:r>
              <a:rPr lang="ar-SA" sz="3200" b="1" dirty="0">
                <a:solidFill>
                  <a:srgbClr val="002060"/>
                </a:solidFill>
                <a:effectLst>
                  <a:glow rad="63500">
                    <a:schemeClr val="accent1">
                      <a:satMod val="175000"/>
                      <a:alpha val="40000"/>
                    </a:schemeClr>
                  </a:glow>
                </a:effectLst>
                <a:latin typeface="Arial Rounded MT Bold" panose="020F0704030504030204" pitchFamily="34" charset="0"/>
                <a:ea typeface="Calibri" panose="020F0502020204030204" pitchFamily="34" charset="0"/>
              </a:rPr>
              <a:t>اليوغا</a:t>
            </a:r>
            <a:r>
              <a:rPr lang="ar-SA" sz="3200" b="1" dirty="0" smtClean="0">
                <a:solidFill>
                  <a:srgbClr val="002060"/>
                </a:solidFill>
                <a:effectLst>
                  <a:glow rad="63500">
                    <a:schemeClr val="accent1">
                      <a:satMod val="175000"/>
                      <a:alpha val="40000"/>
                    </a:schemeClr>
                  </a:glow>
                </a:effectLst>
                <a:latin typeface="Arial Rounded MT Bold" panose="020F0704030504030204" pitchFamily="34" charset="0"/>
                <a:ea typeface="Calibri" panose="020F0502020204030204" pitchFamily="34" charset="0"/>
              </a:rPr>
              <a:t>:</a:t>
            </a:r>
            <a:r>
              <a:rPr lang="ar-IQ" sz="3200" b="1" dirty="0" smtClean="0">
                <a:solidFill>
                  <a:srgbClr val="002060"/>
                </a:solidFill>
                <a:effectLst>
                  <a:glow rad="63500">
                    <a:schemeClr val="accent1">
                      <a:satMod val="175000"/>
                      <a:alpha val="40000"/>
                    </a:schemeClr>
                  </a:glow>
                </a:effectLst>
                <a:latin typeface="Arial Rounded MT Bold" panose="020F0704030504030204" pitchFamily="34" charset="0"/>
                <a:ea typeface="Calibri" panose="020F0502020204030204" pitchFamily="34" charset="0"/>
              </a:rPr>
              <a:t>-</a:t>
            </a:r>
            <a:r>
              <a:rPr lang="ar-SA" sz="3200" b="1" dirty="0" smtClean="0">
                <a:solidFill>
                  <a:srgbClr val="002060"/>
                </a:solidFill>
                <a:effectLst>
                  <a:glow rad="63500">
                    <a:schemeClr val="accent1">
                      <a:satMod val="175000"/>
                      <a:alpha val="40000"/>
                    </a:schemeClr>
                  </a:glow>
                </a:effectLst>
                <a:latin typeface="Arial Rounded MT Bold" panose="020F0704030504030204" pitchFamily="34" charset="0"/>
                <a:ea typeface="Calibri" panose="020F0502020204030204" pitchFamily="34" charset="0"/>
              </a:rPr>
              <a:t> </a:t>
            </a:r>
            <a:r>
              <a:rPr lang="ar-SA" sz="3200" b="1" dirty="0">
                <a:solidFill>
                  <a:srgbClr val="002060"/>
                </a:solidFill>
                <a:effectLst>
                  <a:glow rad="63500">
                    <a:schemeClr val="accent1">
                      <a:satMod val="175000"/>
                      <a:alpha val="40000"/>
                    </a:schemeClr>
                  </a:glow>
                </a:effectLst>
                <a:latin typeface="Arial Rounded MT Bold" panose="020F0704030504030204" pitchFamily="34" charset="0"/>
                <a:ea typeface="Calibri" panose="020F0502020204030204" pitchFamily="34" charset="0"/>
              </a:rPr>
              <a:t>تشير الى الانضباط الروحي والبدني وهي فرع من الفلسفه التي انشاة في الهند قبل 5000 سنة ويعود اصل كلمة يوغا الغة السنسكريتية حيث اشتقت من كلمة (يوغا ) التي تعني الانضمام او الآرتباط او التوحيد.</a:t>
            </a:r>
            <a:endParaRPr lang="en-US" sz="1400" dirty="0">
              <a:solidFill>
                <a:srgbClr val="002060"/>
              </a:solidFill>
              <a:effectLst>
                <a:glow rad="63500">
                  <a:schemeClr val="accent1">
                    <a:satMod val="175000"/>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449140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36368" y="671691"/>
            <a:ext cx="2433709" cy="6186309"/>
          </a:xfrm>
          <a:prstGeom prst="rect">
            <a:avLst/>
          </a:prstGeom>
        </p:spPr>
        <p:txBody>
          <a:bodyPr wrap="square">
            <a:spAutoFit/>
          </a:bodyPr>
          <a:lstStyle/>
          <a:p>
            <a:pPr algn="r" rtl="1"/>
            <a:r>
              <a:rPr lang="ar-SA" sz="3600" b="1" dirty="0">
                <a:solidFill>
                  <a:srgbClr val="000000"/>
                </a:solidFill>
                <a:effectLst>
                  <a:glow rad="1397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أنواع اليوغا :- هناك اكثر من 100نموذج مختلف من اليوغا بعضها يضم حركات سريعة ومكثفة وبعضها الاخر يتضمن حركات الراحة ولاسترخاء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28245" y="177006"/>
            <a:ext cx="8689146" cy="6503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791930361"/>
      </p:ext>
    </p:extLst>
  </p:cSld>
  <p:clrMapOvr>
    <a:masterClrMapping/>
  </p:clrMapOvr>
  <mc:AlternateContent xmlns:mc="http://schemas.openxmlformats.org/markup-compatibility/2006">
    <mc:Choice xmlns:p14="http://schemas.microsoft.com/office/powerpoint/2010/main" xmlns="" Requires="p14">
      <p:transition spd="slow" p14:dur="3900">
        <p14:glitt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426" y="294453"/>
            <a:ext cx="9803642" cy="1938992"/>
          </a:xfrm>
          <a:prstGeom prst="rect">
            <a:avLst/>
          </a:prstGeom>
        </p:spPr>
        <p:txBody>
          <a:bodyPr wrap="square">
            <a:spAutoFit/>
          </a:bodyPr>
          <a:lstStyle/>
          <a:p>
            <a:pPr algn="ctr" rtl="1"/>
            <a:r>
              <a:rPr lang="ar-IQ"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ea typeface="Calibri" panose="020F0502020204030204" pitchFamily="34" charset="0"/>
              </a:rPr>
              <a:t>ف</a:t>
            </a:r>
            <a:r>
              <a:rPr lang="ar-SA"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ea typeface="Calibri" panose="020F0502020204030204" pitchFamily="34" charset="0"/>
              </a:rPr>
              <a:t>وائد </a:t>
            </a:r>
            <a:r>
              <a:rPr lang="ar-SA"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ea typeface="Calibri" panose="020F0502020204030204" pitchFamily="34" charset="0"/>
              </a:rPr>
              <a:t>ممارسة </a:t>
            </a:r>
            <a:r>
              <a:rPr lang="ar-SA"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ea typeface="Calibri" panose="020F0502020204030204" pitchFamily="34" charset="0"/>
              </a:rPr>
              <a:t>اليوغا</a:t>
            </a:r>
            <a:endParaRPr lang="en-US"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Arial" panose="020B0604020202020204" pitchFamily="34" charset="0"/>
            </a:endParaRPr>
          </a:p>
          <a:p>
            <a:pPr algn="ctr" rtl="1"/>
            <a:r>
              <a:rPr lang="ar-SA"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Rounded MT Bold" panose="020F0704030504030204" pitchFamily="34" charset="0"/>
                <a:ea typeface="Calibri" panose="020F0502020204030204" pitchFamily="34" charset="0"/>
              </a:rPr>
              <a:t>من المعروف ان اليوغا وسيلة مهمة وفعالة في زيادة معدل النشاط البدني وتعزيز الوة والتوازن بأضافة الى ذالك اضهرت ممارسة اليوغا اثرأ ايجابيا على الصحة بشكل عام وفي عدة حالات طبية خاصة فيما يأتي </a:t>
            </a:r>
            <a:endParaRPr lang="en-US" sz="1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فوائد رياضة اليوغا - رياضة اليوجا - موقع أجراس"/>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84059" y="2439538"/>
            <a:ext cx="6441743" cy="4189862"/>
          </a:xfrm>
          <a:prstGeom prst="rect">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281450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56987"/>
            <a:ext cx="12192000" cy="3109795"/>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r" rtl="1"/>
            <a:r>
              <a:rPr lang="ar-IQ" sz="3600" b="1" dirty="0" smtClean="0">
                <a:ln/>
                <a:solidFill>
                  <a:srgbClr val="0070C0"/>
                </a:solidFill>
                <a:latin typeface="Arial Rounded MT Bold" panose="020F0704030504030204" pitchFamily="34" charset="0"/>
                <a:ea typeface="Calibri" panose="020F0502020204030204" pitchFamily="34" charset="0"/>
              </a:rPr>
              <a:t>1- </a:t>
            </a:r>
            <a:r>
              <a:rPr lang="ar-SA" sz="3600" b="1" dirty="0" smtClean="0">
                <a:ln/>
                <a:solidFill>
                  <a:srgbClr val="0070C0"/>
                </a:solidFill>
                <a:latin typeface="Arial Rounded MT Bold" panose="020F0704030504030204" pitchFamily="34" charset="0"/>
                <a:ea typeface="Calibri" panose="020F0502020204030204" pitchFamily="34" charset="0"/>
              </a:rPr>
              <a:t>القلق </a:t>
            </a:r>
            <a:r>
              <a:rPr lang="ar-SA" sz="3600" b="1" dirty="0">
                <a:ln/>
                <a:solidFill>
                  <a:srgbClr val="0070C0"/>
                </a:solidFill>
                <a:latin typeface="Arial Rounded MT Bold" panose="020F0704030504030204" pitchFamily="34" charset="0"/>
                <a:ea typeface="Calibri" panose="020F0502020204030204" pitchFamily="34" charset="0"/>
              </a:rPr>
              <a:t>والأكتاب </a:t>
            </a:r>
            <a:r>
              <a:rPr lang="ar-SA" sz="3600" b="1" dirty="0" smtClean="0">
                <a:ln/>
                <a:solidFill>
                  <a:srgbClr val="0070C0"/>
                </a:solidFill>
                <a:latin typeface="Arial Rounded MT Bold" panose="020F0704030504030204" pitchFamily="34" charset="0"/>
                <a:ea typeface="Calibri" panose="020F0502020204030204" pitchFamily="34" charset="0"/>
              </a:rPr>
              <a:t>:-</a:t>
            </a:r>
            <a:endParaRPr lang="ar-IQ" sz="3600" b="1" dirty="0" smtClean="0">
              <a:ln/>
              <a:solidFill>
                <a:srgbClr val="0070C0"/>
              </a:solidFill>
              <a:latin typeface="Arial Rounded MT Bold" panose="020F0704030504030204" pitchFamily="34" charset="0"/>
              <a:ea typeface="Calibri" panose="020F0502020204030204" pitchFamily="34" charset="0"/>
            </a:endParaRPr>
          </a:p>
          <a:p>
            <a:pPr algn="just" rtl="1"/>
            <a:r>
              <a:rPr lang="ar-SA" sz="3600" b="1" dirty="0" smtClean="0">
                <a:ln/>
                <a:solidFill>
                  <a:schemeClr val="accent3"/>
                </a:solidFill>
                <a:latin typeface="Arial Rounded MT Bold" panose="020F0704030504030204" pitchFamily="34" charset="0"/>
                <a:ea typeface="Calibri" panose="020F0502020204030204" pitchFamily="34" charset="0"/>
              </a:rPr>
              <a:t> </a:t>
            </a:r>
            <a:r>
              <a:rPr lang="ar-SA" sz="3200" b="1" dirty="0">
                <a:ln/>
                <a:solidFill>
                  <a:schemeClr val="accent3"/>
                </a:solidFill>
                <a:latin typeface="Arial Rounded MT Bold" panose="020F0704030504030204" pitchFamily="34" charset="0"/>
                <a:ea typeface="Calibri" panose="020F0502020204030204" pitchFamily="34" charset="0"/>
              </a:rPr>
              <a:t>تشير الدراسات الى ان ممارسة اليوغا تساعد على تخفيف من ملتويات الكورتيزول وهي احد هرمونات توتر كما اشارت الدراسة في المركز الطبي لجامعة (ديوك) الى ان اليوغا قد تفيد أولئك الذين يعانون من الأكتاب والفصام وحالات نفسية اخرى ,وذلك من خلال تحفيز انتاج هرمون اوكسايتوسين المسؤول عن مشاعر المحبة والترابط ورفع مستويات هرمون السعادة المعروف علمبا بالسيروتونين </a:t>
            </a:r>
            <a:endParaRPr lang="en-US" sz="3200" b="1" dirty="0">
              <a:ln/>
              <a:solidFill>
                <a:schemeClr val="accent3"/>
              </a:solidFill>
            </a:endParaRPr>
          </a:p>
        </p:txBody>
      </p:sp>
      <p:pic>
        <p:nvPicPr>
          <p:cNvPr id="5" name="Picture 4"/>
          <p:cNvPicPr>
            <a:picLocks noChangeAspect="1"/>
          </p:cNvPicPr>
          <p:nvPr/>
        </p:nvPicPr>
        <p:blipFill>
          <a:blip r:embed="rId2"/>
          <a:stretch>
            <a:fillRect/>
          </a:stretch>
        </p:blipFill>
        <p:spPr>
          <a:xfrm>
            <a:off x="2459013" y="3184334"/>
            <a:ext cx="3859900" cy="2570614"/>
          </a:xfrm>
          <a:prstGeom prst="rect">
            <a:avLst/>
          </a:prstGeom>
          <a:ln>
            <a:noFill/>
          </a:ln>
          <a:effectLst>
            <a:softEdge rad="112500"/>
          </a:effectLst>
        </p:spPr>
      </p:pic>
    </p:spTree>
    <p:extLst>
      <p:ext uri="{BB962C8B-B14F-4D97-AF65-F5344CB8AC3E}">
        <p14:creationId xmlns:p14="http://schemas.microsoft.com/office/powerpoint/2010/main" xmlns="" val="102458803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68537" y="259307"/>
            <a:ext cx="6323464" cy="4476466"/>
          </a:xfrm>
        </p:spPr>
        <p:txBody>
          <a:bodyPr>
            <a:normAutofit fontScale="92500"/>
          </a:bodyPr>
          <a:lstStyle/>
          <a:p>
            <a:pPr marR="0" lvl="0" algn="r" rtl="1">
              <a:spcBef>
                <a:spcPts val="0"/>
              </a:spcBef>
              <a:spcAft>
                <a:spcPts val="0"/>
              </a:spcAft>
            </a:pPr>
            <a:r>
              <a:rPr lang="ar-IQ" sz="4400" b="1" dirty="0" smtClean="0">
                <a:ln w="0"/>
                <a:solidFill>
                  <a:schemeClr val="accent1"/>
                </a:solidFill>
                <a:latin typeface="Arial Rounded MT Bold" panose="020F0704030504030204" pitchFamily="34" charset="0"/>
                <a:ea typeface="Calibri" panose="020F0502020204030204" pitchFamily="34" charset="0"/>
              </a:rPr>
              <a:t>2-</a:t>
            </a:r>
            <a:r>
              <a:rPr lang="ar-SA" sz="5200" b="1" dirty="0" smtClean="0">
                <a:ln w="0"/>
                <a:solidFill>
                  <a:schemeClr val="accent1"/>
                </a:solidFill>
                <a:latin typeface="Arial Rounded MT Bold" panose="020F0704030504030204" pitchFamily="34" charset="0"/>
                <a:ea typeface="Calibri" panose="020F0502020204030204" pitchFamily="34" charset="0"/>
              </a:rPr>
              <a:t>التهاب </a:t>
            </a:r>
            <a:r>
              <a:rPr lang="ar-SA" sz="5200" b="1" dirty="0">
                <a:ln w="0"/>
                <a:solidFill>
                  <a:schemeClr val="accent1"/>
                </a:solidFill>
                <a:latin typeface="Arial Rounded MT Bold" panose="020F0704030504030204" pitchFamily="34" charset="0"/>
                <a:ea typeface="Calibri" panose="020F0502020204030204" pitchFamily="34" charset="0"/>
              </a:rPr>
              <a:t>المفاصل</a:t>
            </a:r>
            <a:r>
              <a:rPr lang="ar-SA" sz="3900" b="1" dirty="0">
                <a:ln w="0"/>
                <a:solidFill>
                  <a:schemeClr val="accent1"/>
                </a:solidFill>
                <a:latin typeface="Arial Rounded MT Bold" panose="020F0704030504030204" pitchFamily="34" charset="0"/>
                <a:ea typeface="Calibri" panose="020F0502020204030204" pitchFamily="34" charset="0"/>
              </a:rPr>
              <a:t>:- </a:t>
            </a:r>
            <a:endParaRPr lang="ar-IQ" sz="3900" b="1" dirty="0" smtClean="0">
              <a:ln w="0"/>
              <a:solidFill>
                <a:schemeClr val="accent1"/>
              </a:solidFill>
              <a:latin typeface="Arial Rounded MT Bold" panose="020F0704030504030204" pitchFamily="34" charset="0"/>
              <a:ea typeface="Calibri" panose="020F0502020204030204" pitchFamily="34" charset="0"/>
            </a:endParaRPr>
          </a:p>
          <a:p>
            <a:pPr marR="0" lvl="0" algn="r" rtl="1">
              <a:spcBef>
                <a:spcPts val="0"/>
              </a:spcBef>
              <a:spcAft>
                <a:spcPts val="0"/>
              </a:spcAft>
            </a:pPr>
            <a:r>
              <a:rPr lang="ar-SA" sz="3900" b="1" dirty="0" smtClean="0">
                <a:ln w="0"/>
                <a:solidFill>
                  <a:schemeClr val="accent1"/>
                </a:solidFill>
                <a:latin typeface="Arial Rounded MT Bold" panose="020F0704030504030204" pitchFamily="34" charset="0"/>
                <a:ea typeface="Calibri" panose="020F0502020204030204" pitchFamily="34" charset="0"/>
              </a:rPr>
              <a:t>تعد </a:t>
            </a:r>
            <a:r>
              <a:rPr lang="ar-SA" sz="3900" b="1" dirty="0">
                <a:ln w="0"/>
                <a:solidFill>
                  <a:schemeClr val="accent1"/>
                </a:solidFill>
                <a:latin typeface="Arial Rounded MT Bold" panose="020F0704030504030204" pitchFamily="34" charset="0"/>
                <a:ea typeface="Calibri" panose="020F0502020204030204" pitchFamily="34" charset="0"/>
              </a:rPr>
              <a:t>اليوغا رياضة مناسبة لمن يعاني من درجات معتدلة ويمكنهم البدء بممارسة اليوغا بالتدرج وتكون ذات دور مهم في التخفيف من اعراض المراض وخصوصاً بمقارنة مع الاشخاص الذين لا يمارسوناي تمرين رياضية ملائمة كما أنها تساعد على ابقائها مرنة وقوية.</a:t>
            </a:r>
            <a:endParaRPr lang="en-US" sz="2200" b="1" dirty="0">
              <a:ln w="0"/>
              <a:solidFill>
                <a:schemeClr val="accent1"/>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1787572" y="1187355"/>
            <a:ext cx="3808009" cy="3821373"/>
          </a:xfrm>
          <a:prstGeom prst="rect">
            <a:avLst/>
          </a:prstGeom>
          <a:ln>
            <a:noFill/>
          </a:ln>
          <a:effectLst>
            <a:softEdge rad="112500"/>
          </a:effectLst>
        </p:spPr>
      </p:pic>
    </p:spTree>
    <p:extLst>
      <p:ext uri="{BB962C8B-B14F-4D97-AF65-F5344CB8AC3E}">
        <p14:creationId xmlns:p14="http://schemas.microsoft.com/office/powerpoint/2010/main" xmlns="" val="7839878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095999" y="438625"/>
            <a:ext cx="5925401" cy="3846772"/>
          </a:xfrm>
        </p:spPr>
        <p:txBody>
          <a:bodyPr>
            <a:noAutofit/>
          </a:bodyPr>
          <a:lstStyle/>
          <a:p>
            <a:pPr algn="r" rtl="1"/>
            <a:r>
              <a:rPr lang="ar-IQ" sz="4000" b="1" dirty="0" smtClean="0">
                <a:ln w="9525">
                  <a:solidFill>
                    <a:schemeClr val="accent1">
                      <a:lumMod val="60000"/>
                      <a:lumOff val="40000"/>
                    </a:schemeClr>
                  </a:solidFill>
                  <a:prstDash val="solid"/>
                </a:ln>
                <a:solidFill>
                  <a:schemeClr val="accent5"/>
                </a:solidFill>
                <a:latin typeface="Arial Rounded MT Bold" panose="020F0704030504030204" pitchFamily="34" charset="0"/>
                <a:ea typeface="Calibri" panose="020F0502020204030204" pitchFamily="34" charset="0"/>
              </a:rPr>
              <a:t>3-</a:t>
            </a:r>
            <a:r>
              <a:rPr lang="ar-SA" sz="4000" b="1" dirty="0" smtClean="0">
                <a:ln w="9525">
                  <a:solidFill>
                    <a:schemeClr val="accent1">
                      <a:lumMod val="60000"/>
                      <a:lumOff val="40000"/>
                    </a:schemeClr>
                  </a:solidFill>
                  <a:prstDash val="solid"/>
                </a:ln>
                <a:solidFill>
                  <a:schemeClr val="accent5"/>
                </a:solidFill>
                <a:latin typeface="Arial Rounded MT Bold" panose="020F0704030504030204" pitchFamily="34" charset="0"/>
                <a:ea typeface="Calibri" panose="020F0502020204030204" pitchFamily="34" charset="0"/>
              </a:rPr>
              <a:t>النسداد </a:t>
            </a:r>
            <a:r>
              <a:rPr lang="ar-SA" sz="4000" b="1" dirty="0">
                <a:ln w="9525">
                  <a:solidFill>
                    <a:schemeClr val="accent1">
                      <a:lumMod val="60000"/>
                      <a:lumOff val="40000"/>
                    </a:schemeClr>
                  </a:solidFill>
                  <a:prstDash val="solid"/>
                </a:ln>
                <a:solidFill>
                  <a:schemeClr val="accent5"/>
                </a:solidFill>
                <a:latin typeface="Arial Rounded MT Bold" panose="020F0704030504030204" pitchFamily="34" charset="0"/>
                <a:ea typeface="Calibri" panose="020F0502020204030204" pitchFamily="34" charset="0"/>
              </a:rPr>
              <a:t>الرئوي المزمن:- </a:t>
            </a:r>
            <a:endParaRPr lang="ar-IQ" sz="4000" b="1" dirty="0" smtClean="0">
              <a:ln w="9525">
                <a:solidFill>
                  <a:schemeClr val="accent1">
                    <a:lumMod val="60000"/>
                    <a:lumOff val="40000"/>
                  </a:schemeClr>
                </a:solidFill>
                <a:prstDash val="solid"/>
              </a:ln>
              <a:solidFill>
                <a:schemeClr val="accent5"/>
              </a:solidFill>
              <a:latin typeface="Arial Rounded MT Bold" panose="020F0704030504030204" pitchFamily="34" charset="0"/>
              <a:ea typeface="Calibri" panose="020F0502020204030204" pitchFamily="34" charset="0"/>
            </a:endParaRPr>
          </a:p>
          <a:p>
            <a:pPr algn="r" rtl="1"/>
            <a:r>
              <a:rPr lang="ar-SA" sz="3600" b="1" dirty="0" smtClean="0">
                <a:ln w="9525">
                  <a:solidFill>
                    <a:schemeClr val="accent1">
                      <a:lumMod val="60000"/>
                      <a:lumOff val="40000"/>
                    </a:schemeClr>
                  </a:solidFill>
                  <a:prstDash val="solid"/>
                </a:ln>
                <a:solidFill>
                  <a:schemeClr val="accent5"/>
                </a:solidFill>
                <a:latin typeface="Arial Rounded MT Bold" panose="020F0704030504030204" pitchFamily="34" charset="0"/>
                <a:ea typeface="Calibri" panose="020F0502020204030204" pitchFamily="34" charset="0"/>
              </a:rPr>
              <a:t>اجربت </a:t>
            </a:r>
            <a:r>
              <a:rPr lang="ar-SA" sz="3600" b="1" dirty="0">
                <a:ln w="9525">
                  <a:solidFill>
                    <a:schemeClr val="accent1">
                      <a:lumMod val="60000"/>
                      <a:lumOff val="40000"/>
                    </a:schemeClr>
                  </a:solidFill>
                  <a:prstDash val="solid"/>
                </a:ln>
                <a:solidFill>
                  <a:schemeClr val="accent5"/>
                </a:solidFill>
                <a:latin typeface="Arial Rounded MT Bold" panose="020F0704030504030204" pitchFamily="34" charset="0"/>
                <a:ea typeface="Calibri" panose="020F0502020204030204" pitchFamily="34" charset="0"/>
              </a:rPr>
              <a:t>العديد من الدراسات حول تأثير ممارسة اليوغا على داء الانسداد الرئوي المزمن واشارت الى ان الها تأثير ايجابي في تحسين وظائف الرئة حيث يمكن استخدام تمارين اليوغا في برنامج اعادة تاهيل الرئوي </a:t>
            </a:r>
            <a:endParaRPr lang="en-US" sz="3600" b="1" dirty="0">
              <a:ln w="9525">
                <a:solidFill>
                  <a:schemeClr val="accent1">
                    <a:lumMod val="60000"/>
                    <a:lumOff val="40000"/>
                  </a:schemeClr>
                </a:solidFill>
                <a:prstDash val="solid"/>
              </a:ln>
              <a:solidFill>
                <a:schemeClr val="accent5"/>
              </a:solidFill>
            </a:endParaRPr>
          </a:p>
        </p:txBody>
      </p:sp>
      <p:pic>
        <p:nvPicPr>
          <p:cNvPr id="5" name="Picture 4"/>
          <p:cNvPicPr>
            <a:picLocks noChangeAspect="1"/>
          </p:cNvPicPr>
          <p:nvPr/>
        </p:nvPicPr>
        <p:blipFill>
          <a:blip r:embed="rId2"/>
          <a:stretch>
            <a:fillRect/>
          </a:stretch>
        </p:blipFill>
        <p:spPr>
          <a:xfrm>
            <a:off x="670442" y="1570441"/>
            <a:ext cx="5291427" cy="2715904"/>
          </a:xfrm>
          <a:prstGeom prst="rect">
            <a:avLst/>
          </a:prstGeom>
          <a:ln>
            <a:noFill/>
          </a:ln>
          <a:effectLst>
            <a:softEdge rad="112500"/>
          </a:effectLst>
        </p:spPr>
      </p:pic>
    </p:spTree>
    <p:extLst>
      <p:ext uri="{BB962C8B-B14F-4D97-AF65-F5344CB8AC3E}">
        <p14:creationId xmlns:p14="http://schemas.microsoft.com/office/powerpoint/2010/main" xmlns="" val="381374664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16907" y="477671"/>
            <a:ext cx="8275093" cy="2497541"/>
          </a:xfrm>
        </p:spPr>
        <p:txBody>
          <a:bodyPr>
            <a:noAutofit/>
          </a:bodyPr>
          <a:lstStyle/>
          <a:p>
            <a:pPr marR="0" lvl="0" algn="r" rtl="1">
              <a:spcBef>
                <a:spcPts val="0"/>
              </a:spcBef>
              <a:spcAft>
                <a:spcPts val="0"/>
              </a:spcAft>
            </a:pPr>
            <a:r>
              <a:rPr lang="ar-IQ" sz="3600" b="1" dirty="0" smtClean="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4- </a:t>
            </a:r>
            <a:r>
              <a:rPr lang="ar-SA" sz="3600" b="1" dirty="0" smtClean="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ضغط الدم المرتفع</a:t>
            </a:r>
            <a:r>
              <a:rPr lang="ar-SA" sz="3200" b="1" dirty="0" smtClean="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a:t>
            </a:r>
            <a:r>
              <a:rPr lang="ar-SA" sz="3200" b="1" dirty="0" smtClean="0">
                <a:solidFill>
                  <a:srgbClr val="000000"/>
                </a:solidFill>
                <a:effectLst>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 وجد الباحثون ان ممارسة اليوغا يمك ان تكون علاجا مساعدا لارتفاع ضغط الدم بالاضافة الى نوع اليوغا القطمارس ودعا الباحثون الى اجراء ابحاث مستقبلية تركز على التجارب السريرية عالية الجودة الى جانب دراسات حول اليات عمل ممارسات اليوغا المختلفة </a:t>
            </a:r>
            <a:r>
              <a:rPr lang="ar-SA" sz="3200" b="1" dirty="0" smtClean="0">
                <a:solidFill>
                  <a:srgbClr val="000000"/>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rotWithShape="1">
          <a:blip r:embed="rId2"/>
          <a:srcRect l="13825" b="4302"/>
          <a:stretch/>
        </p:blipFill>
        <p:spPr>
          <a:xfrm>
            <a:off x="2306472" y="2975212"/>
            <a:ext cx="4189862" cy="2920620"/>
          </a:xfrm>
          <a:prstGeom prst="rect">
            <a:avLst/>
          </a:prstGeom>
          <a:ln>
            <a:noFill/>
          </a:ln>
          <a:effectLst>
            <a:softEdge rad="112500"/>
          </a:effectLst>
        </p:spPr>
      </p:pic>
    </p:spTree>
    <p:extLst>
      <p:ext uri="{BB962C8B-B14F-4D97-AF65-F5344CB8AC3E}">
        <p14:creationId xmlns:p14="http://schemas.microsoft.com/office/powerpoint/2010/main" xmlns="" val="420016704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545178"/>
            <a:ext cx="9448800" cy="2584735"/>
          </a:xfrm>
        </p:spPr>
        <p:txBody>
          <a:bodyPr>
            <a:normAutofit/>
          </a:bodyPr>
          <a:lstStyle/>
          <a:p>
            <a:pPr marR="0" lvl="0" algn="r" rtl="1">
              <a:spcBef>
                <a:spcPts val="0"/>
              </a:spcBef>
              <a:spcAft>
                <a:spcPts val="0"/>
              </a:spcAft>
            </a:pPr>
            <a:r>
              <a:rPr lang="ar-IQ" sz="3600" b="1" dirty="0" smtClean="0">
                <a:solidFill>
                  <a:srgbClr val="0D0D0D"/>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5-</a:t>
            </a:r>
            <a:r>
              <a:rPr lang="ar-SA" sz="3600" b="1" dirty="0" smtClean="0">
                <a:solidFill>
                  <a:srgbClr val="0D0D0D"/>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آلام </a:t>
            </a:r>
            <a:r>
              <a:rPr lang="ar-SA" sz="3600" b="1" dirty="0">
                <a:solidFill>
                  <a:srgbClr val="0D0D0D"/>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اسفل الظهر</a:t>
            </a:r>
            <a:r>
              <a:rPr lang="ar-SA" sz="3600" b="1" dirty="0" smtClean="0">
                <a:solidFill>
                  <a:srgbClr val="0D0D0D"/>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a:t>
            </a:r>
            <a:endParaRPr lang="ar-IQ" sz="3600" b="1" dirty="0" smtClean="0">
              <a:solidFill>
                <a:srgbClr val="0D0D0D"/>
              </a:solidFill>
              <a:effectLst>
                <a:glow rad="63500">
                  <a:schemeClr val="accent4">
                    <a:satMod val="175000"/>
                    <a:alpha val="40000"/>
                  </a:schemeClr>
                </a:glow>
                <a:outerShdw blurRad="38100" dist="19050" dir="2700000" algn="tl">
                  <a:schemeClr val="dk1">
                    <a:alpha val="40000"/>
                  </a:schemeClr>
                </a:outerShdw>
              </a:effectLst>
              <a:latin typeface="Arial Rounded MT Bold" panose="020F0704030504030204" pitchFamily="34" charset="0"/>
              <a:ea typeface="Calibri" panose="020F0502020204030204" pitchFamily="34" charset="0"/>
            </a:endParaRPr>
          </a:p>
          <a:p>
            <a:pPr marR="0" lvl="0" algn="r" rtl="1">
              <a:spcBef>
                <a:spcPts val="0"/>
              </a:spcBef>
              <a:spcAft>
                <a:spcPts val="0"/>
              </a:spcAft>
            </a:pPr>
            <a:r>
              <a:rPr lang="ar-SA" sz="3600" b="1" dirty="0" smtClean="0">
                <a:solidFill>
                  <a:srgbClr val="000000"/>
                </a:solidFill>
                <a:effectLst>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 </a:t>
            </a:r>
            <a:r>
              <a:rPr lang="ar-SA" sz="3600" b="1" dirty="0">
                <a:solidFill>
                  <a:srgbClr val="000000"/>
                </a:solidFill>
                <a:effectLst>
                  <a:outerShdw blurRad="38100" dist="19050" dir="2700000" algn="tl">
                    <a:schemeClr val="dk1">
                      <a:alpha val="40000"/>
                    </a:schemeClr>
                  </a:outerShdw>
                </a:effectLst>
                <a:latin typeface="Arial Rounded MT Bold" panose="020F0704030504030204" pitchFamily="34" charset="0"/>
                <a:ea typeface="Calibri" panose="020F0502020204030204" pitchFamily="34" charset="0"/>
              </a:rPr>
              <a:t>تشير العديد من الدراسات الى ان اليوغا قد تكون فعالة لآلام اسفل الظهر المزمنة اظهرت ان ممارسة اليوغا من قبل أولئك الذين يعانون من آلام اسفل الظهر المزمن قد تكون اكثر فعالية من الرعاية المعتادة للحد من هذه الآلام.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pic>
        <p:nvPicPr>
          <p:cNvPr id="4" name="Picture 3"/>
          <p:cNvPicPr>
            <a:picLocks noChangeAspect="1"/>
          </p:cNvPicPr>
          <p:nvPr/>
        </p:nvPicPr>
        <p:blipFill>
          <a:blip r:embed="rId2"/>
          <a:stretch>
            <a:fillRect/>
          </a:stretch>
        </p:blipFill>
        <p:spPr>
          <a:xfrm>
            <a:off x="1091821" y="2829662"/>
            <a:ext cx="5145206" cy="2536156"/>
          </a:xfrm>
          <a:prstGeom prst="rect">
            <a:avLst/>
          </a:prstGeom>
        </p:spPr>
      </p:pic>
    </p:spTree>
    <p:extLst>
      <p:ext uri="{BB962C8B-B14F-4D97-AF65-F5344CB8AC3E}">
        <p14:creationId xmlns:p14="http://schemas.microsoft.com/office/powerpoint/2010/main" xmlns="" val="298390615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130</TotalTime>
  <Words>851</Words>
  <Application>Microsoft Office PowerPoint</Application>
  <PresentationFormat>مخصص</PresentationFormat>
  <Paragraphs>41</Paragraphs>
  <Slides>17</Slides>
  <Notes>0</Notes>
  <HiddenSlides>0</HiddenSlides>
  <MMClips>0</MMClips>
  <ScaleCrop>false</ScaleCrop>
  <HeadingPairs>
    <vt:vector size="4" baseType="variant">
      <vt:variant>
        <vt:lpstr>سمة</vt:lpstr>
      </vt:variant>
      <vt:variant>
        <vt:i4>1</vt:i4>
      </vt:variant>
      <vt:variant>
        <vt:lpstr>عناوين الشرائح</vt:lpstr>
      </vt:variant>
      <vt:variant>
        <vt:i4>17</vt:i4>
      </vt:variant>
    </vt:vector>
  </HeadingPairs>
  <TitlesOfParts>
    <vt:vector size="18" baseType="lpstr">
      <vt:lpstr>Vapor Trail</vt:lpstr>
      <vt:lpstr>رياضة اليوغا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vector>
  </TitlesOfParts>
  <Company>SACC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رياضة اليوغا</dc:title>
  <dc:creator>Maher</dc:creator>
  <cp:lastModifiedBy>HP</cp:lastModifiedBy>
  <cp:revision>14</cp:revision>
  <dcterms:created xsi:type="dcterms:W3CDTF">2022-11-20T18:58:24Z</dcterms:created>
  <dcterms:modified xsi:type="dcterms:W3CDTF">2022-12-21T07:03:04Z</dcterms:modified>
</cp:coreProperties>
</file>