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84" r:id="rId1"/>
  </p:sldMasterIdLst>
  <p:sldIdLst>
    <p:sldId id="256" r:id="rId2"/>
    <p:sldId id="257" r:id="rId3"/>
    <p:sldId id="258" r:id="rId4"/>
    <p:sldId id="259" r:id="rId5"/>
    <p:sldId id="260" r:id="rId6"/>
    <p:sldId id="261" r:id="rId7"/>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66" d="100"/>
          <a:sy n="66" d="100"/>
        </p:scale>
        <p:origin x="-1506"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FBAFD756-FDB5-411B-B146-A3898754390E}" type="datetimeFigureOut">
              <a:rPr lang="ar-IQ" smtClean="0"/>
              <a:t>16/09/1443</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4F6AA63C-C52F-41A4-BF0E-3947EF005718}" type="slidenum">
              <a:rPr lang="ar-IQ" smtClean="0"/>
              <a:t>‹#›</a:t>
            </a:fld>
            <a:endParaRPr lang="ar-IQ"/>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ar-SA" smtClean="0"/>
              <a:t>انقر لتحرير نمط العنوان الرئيسي</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FBAFD756-FDB5-411B-B146-A3898754390E}" type="datetimeFigureOut">
              <a:rPr lang="ar-IQ" smtClean="0"/>
              <a:t>16/09/1443</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4F6AA63C-C52F-41A4-BF0E-3947EF005718}" type="slidenum">
              <a:rPr lang="ar-IQ" smtClean="0"/>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FBAFD756-FDB5-411B-B146-A3898754390E}" type="datetimeFigureOut">
              <a:rPr lang="ar-IQ" smtClean="0"/>
              <a:t>16/09/1443</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4F6AA63C-C52F-41A4-BF0E-3947EF005718}" type="slidenum">
              <a:rPr lang="ar-IQ" smtClean="0"/>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ar-SA" smtClean="0"/>
              <a:t>انقر لتحرير نمط العنوان الرئيسي</a:t>
            </a:r>
            <a:endParaRPr lang="en-US" dirty="0"/>
          </a:p>
        </p:txBody>
      </p:sp>
      <p:sp>
        <p:nvSpPr>
          <p:cNvPr id="4" name="Date Placeholder 3"/>
          <p:cNvSpPr>
            <a:spLocks noGrp="1"/>
          </p:cNvSpPr>
          <p:nvPr>
            <p:ph type="dt" sz="half" idx="10"/>
          </p:nvPr>
        </p:nvSpPr>
        <p:spPr/>
        <p:txBody>
          <a:bodyPr/>
          <a:lstStyle/>
          <a:p>
            <a:fld id="{FBAFD756-FDB5-411B-B146-A3898754390E}" type="datetimeFigureOut">
              <a:rPr lang="ar-IQ" smtClean="0"/>
              <a:t>16/09/1443</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4F6AA63C-C52F-41A4-BF0E-3947EF005718}" type="slidenum">
              <a:rPr lang="ar-IQ" smtClean="0"/>
              <a:t>‹#›</a:t>
            </a:fld>
            <a:endParaRPr lang="ar-IQ"/>
          </a:p>
        </p:txBody>
      </p:sp>
      <p:sp>
        <p:nvSpPr>
          <p:cNvPr id="8" name="Content Placeholder 7"/>
          <p:cNvSpPr>
            <a:spLocks noGrp="1"/>
          </p:cNvSpPr>
          <p:nvPr>
            <p:ph sz="quarter" idx="13"/>
          </p:nvPr>
        </p:nvSpPr>
        <p:spPr>
          <a:xfrm>
            <a:off x="609600" y="1600200"/>
            <a:ext cx="7924800" cy="41148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FBAFD756-FDB5-411B-B146-A3898754390E}" type="datetimeFigureOut">
              <a:rPr lang="ar-IQ" smtClean="0"/>
              <a:t>16/09/1443</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4F6AA63C-C52F-41A4-BF0E-3947EF005718}" type="slidenum">
              <a:rPr lang="ar-IQ" smtClean="0"/>
              <a:t>‹#›</a:t>
            </a:fld>
            <a:endParaRPr lang="ar-IQ"/>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smtClean="0"/>
          </a:p>
        </p:txBody>
      </p:sp>
      <p:sp>
        <p:nvSpPr>
          <p:cNvPr id="2" name="Title 1"/>
          <p:cNvSpPr>
            <a:spLocks noGrp="1"/>
          </p:cNvSpPr>
          <p:nvPr>
            <p:ph type="title"/>
          </p:nvPr>
        </p:nvSpPr>
        <p:spPr>
          <a:xfrm>
            <a:off x="609600" y="274638"/>
            <a:ext cx="7924800" cy="1143000"/>
          </a:xfrm>
        </p:spPr>
        <p:txBody>
          <a:bodyPr/>
          <a:lstStyle/>
          <a:p>
            <a:r>
              <a:rPr lang="ar-SA" smtClean="0"/>
              <a:t>انقر لتحرير نمط العنوان الرئيسي</a:t>
            </a:r>
            <a:endParaRPr lang="en-US" dirty="0"/>
          </a:p>
        </p:txBody>
      </p:sp>
      <p:sp>
        <p:nvSpPr>
          <p:cNvPr id="5" name="Date Placeholder 4"/>
          <p:cNvSpPr>
            <a:spLocks noGrp="1"/>
          </p:cNvSpPr>
          <p:nvPr>
            <p:ph type="dt" sz="half" idx="10"/>
          </p:nvPr>
        </p:nvSpPr>
        <p:spPr/>
        <p:txBody>
          <a:bodyPr/>
          <a:lstStyle/>
          <a:p>
            <a:fld id="{FBAFD756-FDB5-411B-B146-A3898754390E}" type="datetimeFigureOut">
              <a:rPr lang="ar-IQ" smtClean="0"/>
              <a:t>16/09/1443</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4F6AA63C-C52F-41A4-BF0E-3947EF005718}" type="slidenum">
              <a:rPr lang="ar-IQ" smtClean="0"/>
              <a:t>‹#›</a:t>
            </a:fld>
            <a:endParaRPr lang="ar-IQ"/>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7" name="Date Placeholder 6"/>
          <p:cNvSpPr>
            <a:spLocks noGrp="1"/>
          </p:cNvSpPr>
          <p:nvPr>
            <p:ph type="dt" sz="half" idx="10"/>
          </p:nvPr>
        </p:nvSpPr>
        <p:spPr/>
        <p:txBody>
          <a:bodyPr/>
          <a:lstStyle/>
          <a:p>
            <a:fld id="{FBAFD756-FDB5-411B-B146-A3898754390E}" type="datetimeFigureOut">
              <a:rPr lang="ar-IQ" smtClean="0"/>
              <a:t>16/09/1443</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4F6AA63C-C52F-41A4-BF0E-3947EF005718}" type="slidenum">
              <a:rPr lang="ar-IQ" smtClean="0"/>
              <a:t>‹#›</a:t>
            </a:fld>
            <a:endParaRPr lang="ar-IQ"/>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FBAFD756-FDB5-411B-B146-A3898754390E}" type="datetimeFigureOut">
              <a:rPr lang="ar-IQ" smtClean="0"/>
              <a:t>16/09/1443</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4F6AA63C-C52F-41A4-BF0E-3947EF005718}" type="slidenum">
              <a:rPr lang="ar-IQ" smtClean="0"/>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AFD756-FDB5-411B-B146-A3898754390E}" type="datetimeFigureOut">
              <a:rPr lang="ar-IQ" smtClean="0"/>
              <a:t>16/09/1443</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4F6AA63C-C52F-41A4-BF0E-3947EF005718}" type="slidenum">
              <a:rPr lang="ar-IQ" smtClean="0"/>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ar-SA" smtClean="0"/>
              <a:t>انقر لتحرير نمط العنوان الرئيسي</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FBAFD756-FDB5-411B-B146-A3898754390E}" type="datetimeFigureOut">
              <a:rPr lang="ar-IQ" smtClean="0"/>
              <a:t>16/09/1443</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4F6AA63C-C52F-41A4-BF0E-3947EF005718}" type="slidenum">
              <a:rPr lang="ar-IQ" smtClean="0"/>
              <a:t>‹#›</a:t>
            </a:fld>
            <a:endParaRPr lang="ar-IQ"/>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ar-SA" smtClean="0"/>
              <a:t>انقر لتحرير نمط العنوان الرئيسي</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FBAFD756-FDB5-411B-B146-A3898754390E}" type="datetimeFigureOut">
              <a:rPr lang="ar-IQ" smtClean="0"/>
              <a:t>16/09/1443</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4F6AA63C-C52F-41A4-BF0E-3947EF005718}" type="slidenum">
              <a:rPr lang="ar-IQ" smtClean="0"/>
              <a:t>‹#›</a:t>
            </a:fld>
            <a:endParaRPr lang="ar-IQ"/>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FBAFD756-FDB5-411B-B146-A3898754390E}" type="datetimeFigureOut">
              <a:rPr lang="ar-IQ" smtClean="0"/>
              <a:t>16/09/1443</a:t>
            </a:fld>
            <a:endParaRPr lang="ar-IQ"/>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ar-IQ"/>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4F6AA63C-C52F-41A4-BF0E-3947EF005718}" type="slidenum">
              <a:rPr lang="ar-IQ" smtClean="0"/>
              <a:t>‹#›</a:t>
            </a:fld>
            <a:endParaRPr lang="ar-IQ"/>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1" eaLnBrk="1" latinLnBrk="0" hangingPunct="1">
        <a:spcBef>
          <a:spcPct val="0"/>
        </a:spcBef>
        <a:buNone/>
        <a:defRPr sz="3000" kern="1200" cap="all" spc="50" baseline="0">
          <a:solidFill>
            <a:schemeClr val="tx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914400" rtl="1"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r" defTabSz="914400" rtl="1"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5252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مربع نص 3"/>
          <p:cNvSpPr txBox="1"/>
          <p:nvPr/>
        </p:nvSpPr>
        <p:spPr>
          <a:xfrm>
            <a:off x="4465101" y="548680"/>
            <a:ext cx="3676006" cy="3046988"/>
          </a:xfrm>
          <a:prstGeom prst="rect">
            <a:avLst/>
          </a:prstGeom>
          <a:noFill/>
        </p:spPr>
        <p:txBody>
          <a:bodyPr wrap="none" rtlCol="1">
            <a:spAutoFit/>
          </a:bodyPr>
          <a:lstStyle/>
          <a:p>
            <a:r>
              <a:rPr lang="ar-IQ" sz="7200" dirty="0" smtClean="0"/>
              <a:t>سباق 200م</a:t>
            </a:r>
          </a:p>
          <a:p>
            <a:r>
              <a:rPr lang="ar-IQ" sz="4000" dirty="0" smtClean="0"/>
              <a:t>اعداد</a:t>
            </a:r>
          </a:p>
          <a:p>
            <a:r>
              <a:rPr lang="ar-IQ" sz="4000" dirty="0" err="1" smtClean="0"/>
              <a:t>ا.د.اسيل</a:t>
            </a:r>
            <a:r>
              <a:rPr lang="ar-IQ" sz="4000" dirty="0" smtClean="0"/>
              <a:t> جليل </a:t>
            </a:r>
          </a:p>
          <a:p>
            <a:r>
              <a:rPr lang="ar-IQ" sz="4000" dirty="0" err="1" smtClean="0"/>
              <a:t>م.م.رغداءفؤاد</a:t>
            </a:r>
            <a:endParaRPr lang="ar-IQ" sz="4000" dirty="0"/>
          </a:p>
        </p:txBody>
      </p:sp>
    </p:spTree>
    <p:extLst>
      <p:ext uri="{BB962C8B-B14F-4D97-AF65-F5344CB8AC3E}">
        <p14:creationId xmlns:p14="http://schemas.microsoft.com/office/powerpoint/2010/main" val="1885801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1052736"/>
            <a:ext cx="9144000" cy="4401205"/>
          </a:xfrm>
          <a:prstGeom prst="rect">
            <a:avLst/>
          </a:prstGeom>
        </p:spPr>
        <p:txBody>
          <a:bodyPr wrap="square">
            <a:spAutoFit/>
          </a:bodyPr>
          <a:lstStyle/>
          <a:p>
            <a:r>
              <a:rPr lang="ar-IQ" sz="4000" b="1" u="sng" dirty="0" smtClean="0"/>
              <a:t>سباق 200 م  : </a:t>
            </a:r>
            <a:endParaRPr lang="en-US" sz="4000" dirty="0" smtClean="0"/>
          </a:p>
          <a:p>
            <a:r>
              <a:rPr lang="ar-IQ" sz="4000" dirty="0" smtClean="0"/>
              <a:t>يعد سباق 200م عدو من سباقات المسافات القصيرة والذي يؤدي في المضمار ، وجدير بالذكر أن هذا النوع من السباقات يتطلب  عناصر اللياقة البدنية الهامة مثل السرعة – القوة – وقوة التحمل الخاصة ، كما يستخدم البدء المنخفض لما له من أثر إيجابي في عدو المسافة بكفاءة</a:t>
            </a:r>
            <a:endParaRPr lang="ar-IQ" sz="4000" dirty="0"/>
          </a:p>
        </p:txBody>
      </p:sp>
    </p:spTree>
    <p:extLst>
      <p:ext uri="{BB962C8B-B14F-4D97-AF65-F5344CB8AC3E}">
        <p14:creationId xmlns:p14="http://schemas.microsoft.com/office/powerpoint/2010/main" val="6573408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188640"/>
            <a:ext cx="8964488" cy="5693866"/>
          </a:xfrm>
          <a:prstGeom prst="rect">
            <a:avLst/>
          </a:prstGeom>
        </p:spPr>
        <p:txBody>
          <a:bodyPr wrap="square">
            <a:spAutoFit/>
          </a:bodyPr>
          <a:lstStyle/>
          <a:p>
            <a:pPr algn="just"/>
            <a:r>
              <a:rPr lang="ar-IQ" sz="2800" dirty="0" smtClean="0"/>
              <a:t>يعد سباق ركض 200متر و من السباقات الصعبة التي تتطلب نوعية من</a:t>
            </a:r>
          </a:p>
          <a:p>
            <a:pPr algn="just"/>
            <a:endParaRPr lang="ar-IQ" sz="2800" dirty="0"/>
          </a:p>
          <a:p>
            <a:pPr algn="just"/>
            <a:r>
              <a:rPr lang="ar-IQ" sz="2800" dirty="0" smtClean="0"/>
              <a:t> العدائين ممن تتوافر لديهم القدرة على بذل جهد اكبر وركض المسافة بأقصى قوة وقدرة ممكنتين والمراحل الفنية لهذا السباق تتشابه مع المراحل الفنية لسباق</a:t>
            </a:r>
          </a:p>
          <a:p>
            <a:pPr algn="just"/>
            <a:endParaRPr lang="ar-IQ" sz="2800" dirty="0"/>
          </a:p>
          <a:p>
            <a:pPr algn="just"/>
            <a:r>
              <a:rPr lang="ar-IQ" sz="2800" dirty="0" smtClean="0"/>
              <a:t> ركض 100متر وهي مرحلة البدء ،مرحلة التدرج بالسرعة ،مرحلة السرعة</a:t>
            </a:r>
          </a:p>
          <a:p>
            <a:pPr algn="just"/>
            <a:endParaRPr lang="ar-IQ" sz="2800" dirty="0"/>
          </a:p>
          <a:p>
            <a:pPr algn="just"/>
            <a:r>
              <a:rPr lang="ar-IQ" sz="2800" dirty="0" smtClean="0"/>
              <a:t> القصوى .والمحافظة قدر الامكان على السرعة المكتسبة </a:t>
            </a:r>
            <a:r>
              <a:rPr lang="ar-IQ" sz="2800" dirty="0" err="1" smtClean="0"/>
              <a:t>لاطول</a:t>
            </a:r>
            <a:r>
              <a:rPr lang="ar-IQ" sz="2800" dirty="0" smtClean="0"/>
              <a:t> مسافة ممكنة</a:t>
            </a:r>
          </a:p>
          <a:p>
            <a:pPr algn="just"/>
            <a:endParaRPr lang="ar-IQ" sz="2800" dirty="0"/>
          </a:p>
          <a:p>
            <a:pPr algn="just"/>
            <a:r>
              <a:rPr lang="ar-IQ" sz="2800" dirty="0" smtClean="0"/>
              <a:t> ومرحلة تحمل السرعة الا ان الفرق في هذه المراحل يكمن في ان مرحلة</a:t>
            </a:r>
          </a:p>
          <a:p>
            <a:pPr algn="just"/>
            <a:endParaRPr lang="ar-IQ" sz="2800" dirty="0"/>
          </a:p>
          <a:p>
            <a:pPr algn="just"/>
            <a:r>
              <a:rPr lang="ar-IQ" sz="2800" dirty="0" smtClean="0"/>
              <a:t> تحمل السرعة في سباق ركض 200م  تعد اطول من مرحلة تحمل السرعة في سباق ركض 100 متر </a:t>
            </a:r>
            <a:endParaRPr lang="ar-IQ" sz="2800" dirty="0"/>
          </a:p>
        </p:txBody>
      </p:sp>
    </p:spTree>
    <p:extLst>
      <p:ext uri="{BB962C8B-B14F-4D97-AF65-F5344CB8AC3E}">
        <p14:creationId xmlns:p14="http://schemas.microsoft.com/office/powerpoint/2010/main" val="14340975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286000" y="1997839"/>
            <a:ext cx="4572000" cy="369332"/>
          </a:xfrm>
          <a:prstGeom prst="rect">
            <a:avLst/>
          </a:prstGeom>
        </p:spPr>
        <p:txBody>
          <a:bodyPr>
            <a:spAutoFit/>
          </a:bodyPr>
          <a:lstStyle/>
          <a:p>
            <a:pPr algn="just"/>
            <a:endParaRPr lang="ar-IQ" dirty="0"/>
          </a:p>
        </p:txBody>
      </p:sp>
      <p:sp>
        <p:nvSpPr>
          <p:cNvPr id="3" name="مستطيل 2"/>
          <p:cNvSpPr/>
          <p:nvPr/>
        </p:nvSpPr>
        <p:spPr>
          <a:xfrm>
            <a:off x="0" y="404664"/>
            <a:ext cx="9144000" cy="4031873"/>
          </a:xfrm>
          <a:prstGeom prst="rect">
            <a:avLst/>
          </a:prstGeom>
        </p:spPr>
        <p:txBody>
          <a:bodyPr wrap="square">
            <a:spAutoFit/>
          </a:bodyPr>
          <a:lstStyle/>
          <a:p>
            <a:r>
              <a:rPr lang="ar-IQ" sz="3200" dirty="0" smtClean="0"/>
              <a:t>-      </a:t>
            </a:r>
            <a:r>
              <a:rPr lang="ar-IQ" sz="3200" dirty="0" smtClean="0">
                <a:solidFill>
                  <a:srgbClr val="FFC000"/>
                </a:solidFill>
              </a:rPr>
              <a:t>النواحي الفنية</a:t>
            </a:r>
          </a:p>
          <a:p>
            <a:r>
              <a:rPr lang="ar-IQ" sz="3200" dirty="0"/>
              <a:t>1</a:t>
            </a:r>
            <a:r>
              <a:rPr lang="ar-SA" sz="3200" dirty="0" smtClean="0"/>
              <a:t>- بعد إن يتخذ المتسابق وضع الاستعداد الكامل أو النهائي فانه لن يبدأ في حركة الانطلاق إلا بعد سماع طلقة المسدس أو جهاز البدء المعتمد وفي حالة إذا رأى آمر البدء أو معيدو البدء إن المتسابق قام بها مبكراً فسوف تحتسب بداية خاطئة .</a:t>
            </a:r>
            <a:endParaRPr lang="en-US" sz="3200" dirty="0" smtClean="0"/>
          </a:p>
          <a:p>
            <a:r>
              <a:rPr lang="ar-SA" sz="3200" dirty="0" smtClean="0"/>
              <a:t>2-  وإذا لم تكن البداية الخاطئة بسبب أي من المتسابقين فلا يتم إعطاء أي إنذار بينما يتم إظهار الكارت الأخضر إلى كل المتسابقين .</a:t>
            </a:r>
            <a:endParaRPr lang="en-US" sz="3200" dirty="0" smtClean="0"/>
          </a:p>
          <a:p>
            <a:endParaRPr lang="ar-IQ" sz="3200" dirty="0"/>
          </a:p>
        </p:txBody>
      </p:sp>
    </p:spTree>
    <p:extLst>
      <p:ext uri="{BB962C8B-B14F-4D97-AF65-F5344CB8AC3E}">
        <p14:creationId xmlns:p14="http://schemas.microsoft.com/office/powerpoint/2010/main" val="3762580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1028343"/>
            <a:ext cx="9144000" cy="4524315"/>
          </a:xfrm>
          <a:prstGeom prst="rect">
            <a:avLst/>
          </a:prstGeom>
        </p:spPr>
        <p:txBody>
          <a:bodyPr wrap="square">
            <a:spAutoFit/>
          </a:bodyPr>
          <a:lstStyle/>
          <a:p>
            <a:pPr lvl="8" algn="l" rtl="0"/>
            <a:r>
              <a:rPr lang="ar-IQ" sz="3200" dirty="0" smtClean="0"/>
              <a:t>- </a:t>
            </a:r>
            <a:r>
              <a:rPr lang="ar-SA" sz="3200" dirty="0" smtClean="0"/>
              <a:t>في حالة حدوث البدء </a:t>
            </a:r>
            <a:r>
              <a:rPr lang="ar-SA" sz="3200" dirty="0" err="1" smtClean="0"/>
              <a:t>الخاطيء</a:t>
            </a:r>
            <a:r>
              <a:rPr lang="ar-IQ" sz="3200" dirty="0"/>
              <a:t>،</a:t>
            </a:r>
            <a:r>
              <a:rPr lang="ar-SA" sz="3200" dirty="0" smtClean="0"/>
              <a:t> </a:t>
            </a:r>
            <a:r>
              <a:rPr lang="ar-SA" sz="3200" dirty="0" smtClean="0"/>
              <a:t>فان مساعدي المطلق  يجب ان يتخذوا </a:t>
            </a:r>
            <a:r>
              <a:rPr lang="ar-SA" sz="3200" dirty="0" err="1" smtClean="0"/>
              <a:t>مايلي</a:t>
            </a:r>
            <a:r>
              <a:rPr lang="ar-SA" sz="3200" dirty="0" smtClean="0"/>
              <a:t>:</a:t>
            </a:r>
            <a:endParaRPr lang="en-US" sz="3200" dirty="0" smtClean="0"/>
          </a:p>
          <a:p>
            <a:r>
              <a:rPr lang="ar-SA" sz="3200" dirty="0" smtClean="0"/>
              <a:t>أ- يجب اعطاء</a:t>
            </a:r>
            <a:r>
              <a:rPr lang="ar-IQ" sz="3200" dirty="0" smtClean="0"/>
              <a:t> الرياضي المسؤول عن هذا الخطأ البطاقة الحمراء توضع على مؤشر حارته واقصاءه عن المسابقة.</a:t>
            </a:r>
            <a:endParaRPr lang="en-US" sz="3200" dirty="0" smtClean="0"/>
          </a:p>
          <a:p>
            <a:r>
              <a:rPr lang="ar-SA" sz="3200" dirty="0" smtClean="0"/>
              <a:t>ب- </a:t>
            </a:r>
            <a:r>
              <a:rPr lang="ar-IQ" sz="3200" dirty="0" smtClean="0"/>
              <a:t>في حالة وجود اخطاء اخرى في البدء يجب اقصاء الرياضي او الرياضيين </a:t>
            </a:r>
            <a:r>
              <a:rPr lang="ar-IQ" sz="3200" dirty="0" err="1" smtClean="0"/>
              <a:t>المسؤلين</a:t>
            </a:r>
            <a:r>
              <a:rPr lang="ar-IQ" sz="3200" dirty="0" smtClean="0"/>
              <a:t> عن الخطأ واعطائهم البطاقة الحمراء على مؤشر مجاله او مجالاتهم او ترفع امامه او امامهم.</a:t>
            </a:r>
            <a:endParaRPr lang="en-US" sz="3200" dirty="0" smtClean="0"/>
          </a:p>
          <a:p>
            <a:pPr lvl="8"/>
            <a:r>
              <a:rPr lang="ar-SA" sz="3200" dirty="0" smtClean="0"/>
              <a:t>.</a:t>
            </a:r>
            <a:endParaRPr lang="en-US" sz="3200" dirty="0" smtClean="0"/>
          </a:p>
          <a:p>
            <a:pPr lvl="8"/>
            <a:endParaRPr lang="en-US" sz="3200" dirty="0"/>
          </a:p>
        </p:txBody>
      </p:sp>
    </p:spTree>
    <p:extLst>
      <p:ext uri="{BB962C8B-B14F-4D97-AF65-F5344CB8AC3E}">
        <p14:creationId xmlns:p14="http://schemas.microsoft.com/office/powerpoint/2010/main" val="3125136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1052736"/>
            <a:ext cx="9144000" cy="5509200"/>
          </a:xfrm>
          <a:prstGeom prst="rect">
            <a:avLst/>
          </a:prstGeom>
        </p:spPr>
        <p:txBody>
          <a:bodyPr wrap="square">
            <a:spAutoFit/>
          </a:bodyPr>
          <a:lstStyle/>
          <a:p>
            <a:r>
              <a:rPr lang="ar-SA" sz="3200" b="1" u="sng" dirty="0" smtClean="0"/>
              <a:t>ملحوظة</a:t>
            </a:r>
            <a:r>
              <a:rPr lang="ar-SA" sz="3200" b="1" dirty="0" smtClean="0"/>
              <a:t> </a:t>
            </a:r>
            <a:r>
              <a:rPr lang="ar-SA" sz="3200" dirty="0" smtClean="0"/>
              <a:t>: في الواقع العملي عندما يخطئ متسابق أو أكثر في البدء فتلقائيا يقوم المتسابقون الآخرون بمتابعته ويتحدثون بانفعال للمتسابق الذي أدى البدء الخاطئة وعلى الآمر بالبدء فقط إنذار المتسابق أو المتسابقين الذي / الذين كانوا في رأيه مسئولون عن حدوث خطأ البدء ، وربما يؤدي ذلك إلى إنذار أكثر من متسابق وإذا كانت البدء الخاطئة ليست بسبب أي متسابق فلا داعي للإنذار .</a:t>
            </a:r>
            <a:endParaRPr lang="en-US" sz="3200" dirty="0" smtClean="0"/>
          </a:p>
          <a:p>
            <a:r>
              <a:rPr lang="ar-SA" sz="3200" dirty="0" smtClean="0"/>
              <a:t>3- إذا رأى الآمر بالبدء أو معيدي البدء أن البدء لم تكن عادلة فانه عليه تنبيه المتسابقين بطلقة أخرى من المسدس .</a:t>
            </a:r>
            <a:endParaRPr lang="en-US" sz="3200" dirty="0" smtClean="0"/>
          </a:p>
          <a:p>
            <a:r>
              <a:rPr lang="ar-SA" sz="3200" dirty="0" smtClean="0"/>
              <a:t> 4يتم ترتيب المتسابقين وفقاً لوصول أي جزء من أجسامهم ( أي : الجذع بارز عن الرأس ، الرقبة ، الرجلين ، اليدين أو القدمين ) إلى المستوى العمودي للحد القريب من خط النهاية</a:t>
            </a:r>
            <a:endParaRPr lang="en-US" sz="3200" dirty="0"/>
          </a:p>
        </p:txBody>
      </p:sp>
    </p:spTree>
    <p:extLst>
      <p:ext uri="{BB962C8B-B14F-4D97-AF65-F5344CB8AC3E}">
        <p14:creationId xmlns:p14="http://schemas.microsoft.com/office/powerpoint/2010/main" val="2330776178"/>
      </p:ext>
    </p:extLst>
  </p:cSld>
  <p:clrMapOvr>
    <a:masterClrMapping/>
  </p:clrMapOvr>
</p:sld>
</file>

<file path=ppt/theme/theme1.xml><?xml version="1.0" encoding="utf-8"?>
<a:theme xmlns:a="http://schemas.openxmlformats.org/drawingml/2006/main" name="أفق">
  <a:themeElements>
    <a:clrScheme name="أفق">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أفق">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أفق">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93</TotalTime>
  <Words>407</Words>
  <Application>Microsoft Office PowerPoint</Application>
  <PresentationFormat>عرض على الشاشة (3:4)‏</PresentationFormat>
  <Paragraphs>27</Paragraphs>
  <Slides>6</Slides>
  <Notes>0</Notes>
  <HiddenSlides>0</HiddenSlides>
  <MMClips>0</MMClips>
  <ScaleCrop>false</ScaleCrop>
  <HeadingPairs>
    <vt:vector size="4" baseType="variant">
      <vt:variant>
        <vt:lpstr>نسق</vt:lpstr>
      </vt:variant>
      <vt:variant>
        <vt:i4>1</vt:i4>
      </vt:variant>
      <vt:variant>
        <vt:lpstr>عناوين الشرائح</vt:lpstr>
      </vt:variant>
      <vt:variant>
        <vt:i4>6</vt:i4>
      </vt:variant>
    </vt:vector>
  </HeadingPairs>
  <TitlesOfParts>
    <vt:vector size="7" baseType="lpstr">
      <vt:lpstr>أفق</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SACC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Maher</dc:creator>
  <cp:lastModifiedBy>Maher</cp:lastModifiedBy>
  <cp:revision>7</cp:revision>
  <dcterms:created xsi:type="dcterms:W3CDTF">2022-03-04T19:19:23Z</dcterms:created>
  <dcterms:modified xsi:type="dcterms:W3CDTF">2022-04-16T22:36:46Z</dcterms:modified>
</cp:coreProperties>
</file>