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26AAEE6-428C-40E3-BE93-F95CC81A5B45}" type="datetimeFigureOut">
              <a:rPr lang="ar-IQ" smtClean="0"/>
              <a:t>15/09/1443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C9FFC4B-0E93-44EF-859E-E44D105AA5B5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976"/>
            <a:ext cx="9144000" cy="6090047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5364087" y="1556792"/>
            <a:ext cx="2952329" cy="29238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رمي </a:t>
            </a:r>
            <a:r>
              <a:rPr lang="ar-IQ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الرمح</a:t>
            </a:r>
          </a:p>
          <a:p>
            <a:r>
              <a:rPr lang="ar-IQ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اعداد</a:t>
            </a:r>
          </a:p>
          <a:p>
            <a:r>
              <a:rPr lang="ar-IQ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ا.د.اسيل</a:t>
            </a:r>
            <a:r>
              <a:rPr lang="ar-IQ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جليل </a:t>
            </a:r>
            <a:r>
              <a:rPr lang="ar-IQ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كاطع</a:t>
            </a:r>
            <a:endParaRPr lang="ar-IQ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IQ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م.م.رغداء</a:t>
            </a:r>
            <a:r>
              <a:rPr lang="ar-IQ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فؤاد</a:t>
            </a:r>
            <a:r>
              <a:rPr lang="ar-IQ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092280" y="2204864"/>
            <a:ext cx="18473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902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80528" y="0"/>
            <a:ext cx="9324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>
                <a:solidFill>
                  <a:srgbClr val="FFFF00"/>
                </a:solidFill>
              </a:rPr>
              <a:t>الرمي:</a:t>
            </a:r>
            <a:r>
              <a:rPr lang="ar-IQ" sz="2400" b="1" dirty="0"/>
              <a:t> </a:t>
            </a:r>
            <a:r>
              <a:rPr lang="ar-IQ" sz="2400" dirty="0"/>
              <a:t>تتحرك القدم اليسرى بمنتهى السرعة للأمام في خطوة كبيرة على قدر الإمكان</a:t>
            </a:r>
          </a:p>
          <a:p>
            <a:r>
              <a:rPr lang="ar-IQ" sz="2400" dirty="0"/>
              <a:t>حيث تعطي هذه الخطوة أكبر مسافة ممكنة للأمام لتهبط بعد ذلك على الكعب </a:t>
            </a:r>
            <a:r>
              <a:rPr lang="ar-IQ" sz="2400" dirty="0" smtClean="0"/>
              <a:t>دون أي </a:t>
            </a:r>
            <a:r>
              <a:rPr lang="ar-IQ" sz="2400" dirty="0"/>
              <a:t>انثناء في مفصل الركبة لتشيد قاعدة متينة للجسم تمكنه من استغلال أقصى </a:t>
            </a:r>
            <a:r>
              <a:rPr lang="ar-IQ" sz="2400" dirty="0" smtClean="0"/>
              <a:t>قوة لكل </a:t>
            </a:r>
            <a:r>
              <a:rPr lang="ar-IQ" sz="2400" dirty="0"/>
              <a:t>أعضائه زيادة على إتاحة الفرصة للانتفاع بكل قوى </a:t>
            </a:r>
            <a:r>
              <a:rPr lang="ar-IQ" sz="2400" dirty="0" smtClean="0"/>
              <a:t>الذراع  </a:t>
            </a:r>
            <a:r>
              <a:rPr lang="ar-IQ" sz="2400" dirty="0"/>
              <a:t>الميكانيكية </a:t>
            </a:r>
            <a:r>
              <a:rPr lang="ar-IQ" sz="2400" dirty="0" smtClean="0"/>
              <a:t>بالرمح لأقصى </a:t>
            </a:r>
            <a:r>
              <a:rPr lang="ar-IQ" sz="2400" dirty="0"/>
              <a:t>مسافة ممكنة وخلال </a:t>
            </a:r>
            <a:r>
              <a:rPr lang="ar-IQ" sz="2400" dirty="0" smtClean="0"/>
              <a:t>تقدم </a:t>
            </a:r>
            <a:r>
              <a:rPr lang="ar-IQ" sz="2400" dirty="0"/>
              <a:t>الرجل اليسرى للأمام تدفع الرجل اليمنى </a:t>
            </a:r>
            <a:r>
              <a:rPr lang="ar-IQ" sz="2400" dirty="0" smtClean="0"/>
              <a:t>الأرض بقوة </a:t>
            </a:r>
            <a:r>
              <a:rPr lang="ar-IQ" sz="2400" dirty="0"/>
              <a:t>في اتجاه الرمي وبذلك يدفع الحوض ليدور بقوة للأمام ويصل الجذع بذلك </a:t>
            </a:r>
            <a:r>
              <a:rPr lang="ar-IQ" sz="2400" dirty="0" smtClean="0"/>
              <a:t>إلى أقصى </a:t>
            </a:r>
            <a:r>
              <a:rPr lang="ar-IQ" sz="2400" dirty="0"/>
              <a:t>تقوس للخلف ثم اداء الرمي.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140968"/>
            <a:ext cx="8856984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76672"/>
            <a:ext cx="8820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 smtClean="0">
                <a:solidFill>
                  <a:srgbClr val="FFFF00"/>
                </a:solidFill>
              </a:rPr>
              <a:t>التوازن (التبديل):</a:t>
            </a:r>
            <a:r>
              <a:rPr lang="ar-IQ" sz="3200" dirty="0" smtClean="0"/>
              <a:t>وهي </a:t>
            </a:r>
            <a:r>
              <a:rPr lang="ar-IQ" sz="3200" dirty="0"/>
              <a:t>المرحلة التي يتم فيها تبديل الرجلين </a:t>
            </a:r>
            <a:r>
              <a:rPr lang="ar-IQ" sz="3200" dirty="0" smtClean="0"/>
              <a:t>الواحدة</a:t>
            </a:r>
          </a:p>
          <a:p>
            <a:endParaRPr lang="ar-IQ" sz="3200" dirty="0"/>
          </a:p>
          <a:p>
            <a:r>
              <a:rPr lang="ar-IQ" sz="3200" dirty="0" smtClean="0"/>
              <a:t> </a:t>
            </a:r>
            <a:r>
              <a:rPr lang="ar-IQ" sz="3200" dirty="0"/>
              <a:t>مكان </a:t>
            </a:r>
            <a:r>
              <a:rPr lang="ar-IQ" sz="3200" dirty="0" err="1" smtClean="0"/>
              <a:t>الأخربعد</a:t>
            </a:r>
            <a:r>
              <a:rPr lang="ar-IQ" sz="3200" dirty="0" smtClean="0"/>
              <a:t> </a:t>
            </a:r>
            <a:r>
              <a:rPr lang="ar-IQ" sz="3200" dirty="0"/>
              <a:t>عملية الرمي وذلك لعدم الخروج من القوس الذي </a:t>
            </a:r>
            <a:endParaRPr lang="ar-IQ" sz="3200" dirty="0" smtClean="0"/>
          </a:p>
          <a:p>
            <a:endParaRPr lang="ar-IQ" sz="3200"/>
          </a:p>
          <a:p>
            <a:r>
              <a:rPr lang="ar-IQ" sz="3200" smtClean="0"/>
              <a:t>هو </a:t>
            </a:r>
            <a:r>
              <a:rPr lang="ar-IQ" sz="3200" dirty="0" smtClean="0"/>
              <a:t>نهاية </a:t>
            </a:r>
            <a:r>
              <a:rPr lang="ar-IQ" sz="3200" dirty="0"/>
              <a:t>الركضة التقريبية </a:t>
            </a:r>
            <a:r>
              <a:rPr lang="ar-IQ" sz="3200" dirty="0" smtClean="0"/>
              <a:t>من خلال </a:t>
            </a:r>
            <a:r>
              <a:rPr lang="ar-IQ" sz="3200" dirty="0"/>
              <a:t>عملية تحويل السرعة الأفقية إلى سرعة عمودية 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331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6064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/>
              <a:t>يختلف رمي الرمح عن باقي الفروع الأخرى </a:t>
            </a:r>
            <a:r>
              <a:rPr lang="ar-IQ" sz="2800" dirty="0" smtClean="0"/>
              <a:t>للرمي كالثقل والقرص </a:t>
            </a:r>
            <a:r>
              <a:rPr lang="ar-IQ" sz="2800" dirty="0"/>
              <a:t>والمطرقة </a:t>
            </a:r>
          </a:p>
          <a:p>
            <a:endParaRPr lang="ar-IQ" sz="2800" dirty="0"/>
          </a:p>
          <a:p>
            <a:r>
              <a:rPr lang="ar-IQ" sz="2800" dirty="0" smtClean="0"/>
              <a:t> فالرمح يرمى </a:t>
            </a:r>
            <a:r>
              <a:rPr lang="ar-IQ" sz="2800" dirty="0"/>
              <a:t>بعد </a:t>
            </a:r>
            <a:r>
              <a:rPr lang="ar-IQ" sz="2800" dirty="0" smtClean="0"/>
              <a:t>إجراء </a:t>
            </a:r>
            <a:r>
              <a:rPr lang="ar-IQ" sz="2800" dirty="0"/>
              <a:t>عملية الركضة التقريبية بينما فروع الرمي الأخرى </a:t>
            </a:r>
            <a:endParaRPr lang="ar-IQ" sz="2800" dirty="0" smtClean="0"/>
          </a:p>
          <a:p>
            <a:endParaRPr lang="ar-IQ" sz="2800" dirty="0"/>
          </a:p>
          <a:p>
            <a:r>
              <a:rPr lang="ar-IQ" sz="2800" dirty="0" smtClean="0"/>
              <a:t>ترمى </a:t>
            </a:r>
            <a:r>
              <a:rPr lang="ar-IQ" sz="2800" dirty="0"/>
              <a:t>من دائرة</a:t>
            </a:r>
            <a:r>
              <a:rPr lang="ar-IQ" sz="2800" dirty="0" smtClean="0"/>
              <a:t>.</a:t>
            </a:r>
          </a:p>
          <a:p>
            <a:endParaRPr lang="ar-IQ" sz="2800" dirty="0"/>
          </a:p>
          <a:p>
            <a:r>
              <a:rPr lang="ar-IQ" sz="2800" dirty="0"/>
              <a:t>فالرمح يرمى من خلف قوس دائرة نصف قطرها 8م والقوس عبارة عن شريط </a:t>
            </a:r>
            <a:endParaRPr lang="ar-IQ" sz="2800" dirty="0" smtClean="0"/>
          </a:p>
          <a:p>
            <a:endParaRPr lang="ar-IQ" sz="2800" dirty="0" smtClean="0"/>
          </a:p>
          <a:p>
            <a:r>
              <a:rPr lang="ar-IQ" sz="2800" dirty="0" smtClean="0"/>
              <a:t>مصنوع من </a:t>
            </a:r>
            <a:r>
              <a:rPr lang="ar-IQ" sz="2800" dirty="0"/>
              <a:t>الخشب أو من معدن اخر ويدهن باللون الأبيض وموضوع في </a:t>
            </a:r>
            <a:endParaRPr lang="ar-IQ" sz="2800" dirty="0" smtClean="0"/>
          </a:p>
          <a:p>
            <a:endParaRPr lang="ar-IQ" sz="2800" dirty="0"/>
          </a:p>
          <a:p>
            <a:r>
              <a:rPr lang="ar-IQ" sz="2800" dirty="0" smtClean="0"/>
              <a:t>مستوى الأرض ،وفي </a:t>
            </a:r>
            <a:r>
              <a:rPr lang="ar-IQ" sz="2800" dirty="0"/>
              <a:t>نهايتي القوس يرسم خطين عموديين على خط طريق الركض.</a:t>
            </a:r>
          </a:p>
        </p:txBody>
      </p:sp>
    </p:spTree>
    <p:extLst>
      <p:ext uri="{BB962C8B-B14F-4D97-AF65-F5344CB8AC3E}">
        <p14:creationId xmlns:p14="http://schemas.microsoft.com/office/powerpoint/2010/main" val="267682280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444217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dirty="0" smtClean="0">
                <a:solidFill>
                  <a:srgbClr val="FFFF00"/>
                </a:solidFill>
              </a:rPr>
              <a:t>المراحل </a:t>
            </a:r>
            <a:r>
              <a:rPr lang="ar-IQ" sz="3600" b="1" dirty="0">
                <a:solidFill>
                  <a:srgbClr val="FFFF00"/>
                </a:solidFill>
              </a:rPr>
              <a:t>الفنية لرمي الرمح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1- </a:t>
            </a:r>
            <a:r>
              <a:rPr lang="ar-IQ" sz="3600" b="1" dirty="0">
                <a:solidFill>
                  <a:srgbClr val="FFFF00"/>
                </a:solidFill>
              </a:rPr>
              <a:t>مسك الرمح.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2- </a:t>
            </a:r>
            <a:r>
              <a:rPr lang="ar-IQ" sz="3600" b="1" dirty="0">
                <a:solidFill>
                  <a:srgbClr val="FFFF00"/>
                </a:solidFill>
              </a:rPr>
              <a:t>حمل الرمح.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3- </a:t>
            </a:r>
            <a:r>
              <a:rPr lang="ar-IQ" sz="3600" b="1" dirty="0">
                <a:solidFill>
                  <a:srgbClr val="FFFF00"/>
                </a:solidFill>
              </a:rPr>
              <a:t>وقفة الاستعداد.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4- </a:t>
            </a:r>
            <a:r>
              <a:rPr lang="ar-IQ" sz="3600" b="1" dirty="0">
                <a:solidFill>
                  <a:srgbClr val="FFFF00"/>
                </a:solidFill>
              </a:rPr>
              <a:t>الركضة التقريبية.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5- </a:t>
            </a:r>
            <a:r>
              <a:rPr lang="ar-IQ" sz="3600" b="1" dirty="0">
                <a:solidFill>
                  <a:srgbClr val="FFFF00"/>
                </a:solidFill>
              </a:rPr>
              <a:t>خطوات الرمي.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6- </a:t>
            </a:r>
            <a:r>
              <a:rPr lang="ar-IQ" sz="3600" b="1" dirty="0">
                <a:solidFill>
                  <a:srgbClr val="FFFF00"/>
                </a:solidFill>
              </a:rPr>
              <a:t>الرمي.</a:t>
            </a:r>
          </a:p>
          <a:p>
            <a:r>
              <a:rPr lang="ar-IQ" sz="3600" b="1" dirty="0" smtClean="0">
                <a:solidFill>
                  <a:srgbClr val="FFFF00"/>
                </a:solidFill>
              </a:rPr>
              <a:t>7- </a:t>
            </a:r>
            <a:r>
              <a:rPr lang="ar-IQ" sz="3600" b="1" dirty="0">
                <a:solidFill>
                  <a:srgbClr val="FFFF00"/>
                </a:solidFill>
              </a:rPr>
              <a:t>الاحتفاظ </a:t>
            </a:r>
            <a:r>
              <a:rPr lang="ar-IQ" sz="3600" b="1" dirty="0" smtClean="0">
                <a:solidFill>
                  <a:srgbClr val="FFFF00"/>
                </a:solidFill>
              </a:rPr>
              <a:t>بالاتزان (التبديل)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7282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260648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FF00"/>
                </a:solidFill>
              </a:rPr>
              <a:t>مسك الرمح</a:t>
            </a:r>
            <a:r>
              <a:rPr lang="ar-IQ" sz="2800" b="1" dirty="0"/>
              <a:t>: </a:t>
            </a:r>
            <a:r>
              <a:rPr lang="ar-IQ" sz="2800" dirty="0"/>
              <a:t>يمسك الرمح من نهاية أسفل الملف للرمح بحيث </a:t>
            </a:r>
            <a:r>
              <a:rPr lang="ar-IQ" sz="2800" dirty="0" smtClean="0"/>
              <a:t>تلتف </a:t>
            </a:r>
          </a:p>
          <a:p>
            <a:r>
              <a:rPr lang="ar-IQ" sz="2800" dirty="0" smtClean="0"/>
              <a:t>الأصابع </a:t>
            </a:r>
            <a:r>
              <a:rPr lang="ar-IQ" sz="2800" dirty="0" err="1" smtClean="0"/>
              <a:t>الثلاثةالخنصر</a:t>
            </a:r>
            <a:r>
              <a:rPr lang="ar-IQ" sz="2800" dirty="0" smtClean="0"/>
              <a:t> </a:t>
            </a:r>
            <a:r>
              <a:rPr lang="ar-IQ" sz="2800" dirty="0"/>
              <a:t>والبنصر والوسط حول القبضة ويلتف </a:t>
            </a:r>
            <a:r>
              <a:rPr lang="ar-IQ" sz="2800" dirty="0" smtClean="0"/>
              <a:t>الإبهام والسبابة </a:t>
            </a:r>
            <a:r>
              <a:rPr lang="ar-IQ" sz="2800" dirty="0"/>
              <a:t>على الحافة </a:t>
            </a:r>
            <a:r>
              <a:rPr lang="ar-IQ" sz="2800" dirty="0" smtClean="0"/>
              <a:t>العليا للملف</a:t>
            </a:r>
            <a:r>
              <a:rPr lang="ar-IQ" sz="2800" dirty="0"/>
              <a:t>، وفي هذه الطريقة نلاحظ </a:t>
            </a:r>
            <a:r>
              <a:rPr lang="ar-IQ" sz="2800" dirty="0" smtClean="0"/>
              <a:t>استقرار </a:t>
            </a:r>
            <a:r>
              <a:rPr lang="ar-IQ" sz="2800" dirty="0"/>
              <a:t>الرمح في تجويف اليد الطبيعي وهناك </a:t>
            </a:r>
            <a:r>
              <a:rPr lang="ar-IQ" sz="2800" dirty="0" smtClean="0"/>
              <a:t>ثلاث طرق </a:t>
            </a:r>
            <a:r>
              <a:rPr lang="ar-IQ" sz="2800" dirty="0"/>
              <a:t>لمسك الرمح على اللاعب أن يختار من هذه المسكات ما يتناسب مع </a:t>
            </a:r>
            <a:r>
              <a:rPr lang="ar-IQ" sz="2800" dirty="0" smtClean="0"/>
              <a:t>راحته.</a:t>
            </a:r>
          </a:p>
          <a:p>
            <a:endParaRPr lang="ar-IQ" sz="2800" dirty="0"/>
          </a:p>
          <a:p>
            <a:r>
              <a:rPr lang="ar-IQ" sz="2800" b="1" dirty="0">
                <a:solidFill>
                  <a:srgbClr val="FFFF00"/>
                </a:solidFill>
              </a:rPr>
              <a:t>حمل الرمح</a:t>
            </a:r>
            <a:r>
              <a:rPr lang="ar-IQ" sz="2800" dirty="0"/>
              <a:t>: يحمل الرمح تقريبا فوق الكتف والسن لأعلى يحمل الرمح بحيث </a:t>
            </a:r>
            <a:r>
              <a:rPr lang="ar-IQ" sz="2800" dirty="0" smtClean="0"/>
              <a:t>تكون القبضة </a:t>
            </a:r>
            <a:r>
              <a:rPr lang="ar-IQ" sz="2800" dirty="0"/>
              <a:t>أعلى من مستوى الكتف بقليل وعلى جانب الوجه ويكون المرفق متجهاً </a:t>
            </a:r>
            <a:r>
              <a:rPr lang="ar-IQ" sz="2800" dirty="0" smtClean="0"/>
              <a:t>للأمام والعضد </a:t>
            </a:r>
            <a:r>
              <a:rPr lang="ar-IQ" sz="2800" dirty="0"/>
              <a:t>عمودي على الجسم وترتفع مقدم الرمح للأعلى قليلاً.</a:t>
            </a:r>
          </a:p>
        </p:txBody>
      </p:sp>
    </p:spTree>
    <p:extLst>
      <p:ext uri="{BB962C8B-B14F-4D97-AF65-F5344CB8AC3E}">
        <p14:creationId xmlns:p14="http://schemas.microsoft.com/office/powerpoint/2010/main" val="40779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48681"/>
            <a:ext cx="8820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FF00"/>
                </a:solidFill>
              </a:rPr>
              <a:t>وقفة الاستعداد</a:t>
            </a:r>
            <a:r>
              <a:rPr lang="ar-IQ" sz="2800" b="1" dirty="0"/>
              <a:t>: </a:t>
            </a:r>
            <a:r>
              <a:rPr lang="ar-IQ" sz="2800" dirty="0"/>
              <a:t>يقف اللاعب معتدل القامة وهو قابض على الرمح عند أول </a:t>
            </a:r>
            <a:endParaRPr lang="ar-IQ" sz="2800" dirty="0" smtClean="0"/>
          </a:p>
          <a:p>
            <a:endParaRPr lang="ar-IQ" sz="2800" dirty="0"/>
          </a:p>
          <a:p>
            <a:r>
              <a:rPr lang="ar-IQ" sz="2800" dirty="0" smtClean="0"/>
              <a:t>الاقتراب ويكون </a:t>
            </a:r>
            <a:r>
              <a:rPr lang="ar-IQ" sz="2800" dirty="0"/>
              <a:t>مركز الثقل والجسم محمل على القدم اليسرى بينما تكون </a:t>
            </a:r>
            <a:r>
              <a:rPr lang="ar-IQ" sz="2800" dirty="0" smtClean="0"/>
              <a:t>القدم</a:t>
            </a:r>
          </a:p>
          <a:p>
            <a:endParaRPr lang="ar-IQ" sz="2800" dirty="0"/>
          </a:p>
          <a:p>
            <a:r>
              <a:rPr lang="ar-IQ" sz="2800" dirty="0" smtClean="0"/>
              <a:t> </a:t>
            </a:r>
            <a:r>
              <a:rPr lang="ar-IQ" sz="2800" dirty="0"/>
              <a:t>اليمنى </a:t>
            </a:r>
            <a:r>
              <a:rPr lang="ar-IQ" sz="2800" dirty="0" err="1" smtClean="0"/>
              <a:t>مرتكزةعلى</a:t>
            </a:r>
            <a:r>
              <a:rPr lang="ar-IQ" sz="2800" dirty="0" smtClean="0"/>
              <a:t> </a:t>
            </a:r>
            <a:r>
              <a:rPr lang="ar-IQ" sz="2800" dirty="0"/>
              <a:t>المشط والى الخلف قليلاً وتكون قبضة </a:t>
            </a:r>
            <a:r>
              <a:rPr lang="ar-IQ" sz="2800" dirty="0" smtClean="0"/>
              <a:t>الذراع القابضة </a:t>
            </a:r>
          </a:p>
          <a:p>
            <a:endParaRPr lang="ar-IQ" sz="2800" dirty="0"/>
          </a:p>
          <a:p>
            <a:r>
              <a:rPr lang="ar-IQ" sz="2800" dirty="0" smtClean="0"/>
              <a:t>على </a:t>
            </a:r>
            <a:r>
              <a:rPr lang="ar-IQ" sz="2800" dirty="0"/>
              <a:t>الرمح عند </a:t>
            </a:r>
            <a:r>
              <a:rPr lang="ar-IQ" sz="2800" dirty="0" smtClean="0"/>
              <a:t>مستوى الاذن </a:t>
            </a:r>
            <a:r>
              <a:rPr lang="ar-IQ" sz="2800" dirty="0"/>
              <a:t>والمرفق متجه إلى الأمام وتكون </a:t>
            </a:r>
            <a:r>
              <a:rPr lang="ar-IQ" sz="2800" dirty="0" smtClean="0"/>
              <a:t>الذراع </a:t>
            </a:r>
          </a:p>
          <a:p>
            <a:endParaRPr lang="ar-IQ" sz="2800" dirty="0"/>
          </a:p>
          <a:p>
            <a:r>
              <a:rPr lang="ar-IQ" sz="2800" dirty="0" smtClean="0"/>
              <a:t>الأخرى </a:t>
            </a:r>
            <a:r>
              <a:rPr lang="ar-IQ" sz="2800" dirty="0"/>
              <a:t>بجانب الجسم في حالة </a:t>
            </a:r>
            <a:r>
              <a:rPr lang="ar-IQ" sz="2800" dirty="0" err="1" smtClean="0"/>
              <a:t>استرخاءتام</a:t>
            </a:r>
            <a:r>
              <a:rPr lang="ar-IQ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992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8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1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dirty="0" smtClean="0">
                <a:solidFill>
                  <a:srgbClr val="FFFF00"/>
                </a:solidFill>
              </a:rPr>
              <a:t>الاقتراب</a:t>
            </a:r>
            <a:r>
              <a:rPr lang="ar-IQ" sz="2400" dirty="0">
                <a:solidFill>
                  <a:srgbClr val="FFFF00"/>
                </a:solidFill>
              </a:rPr>
              <a:t>: </a:t>
            </a:r>
            <a:endParaRPr lang="ar-IQ" sz="2400" dirty="0" smtClean="0">
              <a:solidFill>
                <a:srgbClr val="FFFF00"/>
              </a:solidFill>
            </a:endParaRPr>
          </a:p>
          <a:p>
            <a:r>
              <a:rPr lang="ar-IQ" sz="2400" dirty="0" smtClean="0"/>
              <a:t>يركض </a:t>
            </a:r>
            <a:r>
              <a:rPr lang="ar-IQ" sz="2400" dirty="0"/>
              <a:t>اللاعب حاملاً الرمح فوق الكتف تقريباً وبجوار الاذن التي </a:t>
            </a:r>
            <a:r>
              <a:rPr lang="ar-IQ" sz="2400" dirty="0" smtClean="0"/>
              <a:t>تحمل الرمح </a:t>
            </a:r>
            <a:r>
              <a:rPr lang="ar-IQ" sz="2400" dirty="0"/>
              <a:t>ولا تتحدد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مسافة الاقتراب </a:t>
            </a:r>
            <a:r>
              <a:rPr lang="ar-IQ" sz="2400" dirty="0"/>
              <a:t>وهي المسافة </a:t>
            </a:r>
            <a:r>
              <a:rPr lang="ar-IQ" sz="2400" dirty="0" smtClean="0"/>
              <a:t>الاقتراب </a:t>
            </a:r>
            <a:r>
              <a:rPr lang="ar-IQ" sz="2400" dirty="0"/>
              <a:t>بطول ثابت للاعبين ولكنها </a:t>
            </a:r>
            <a:r>
              <a:rPr lang="ar-IQ" sz="2400" dirty="0" smtClean="0"/>
              <a:t>في حدود </a:t>
            </a:r>
            <a:r>
              <a:rPr lang="ar-IQ" sz="2400" dirty="0"/>
              <a:t>الثلاثين </a:t>
            </a:r>
            <a:r>
              <a:rPr lang="ar-IQ" sz="2400" dirty="0" smtClean="0"/>
              <a:t>مترا </a:t>
            </a:r>
          </a:p>
          <a:p>
            <a:endParaRPr lang="ar-IQ" sz="2400" dirty="0"/>
          </a:p>
          <a:p>
            <a:r>
              <a:rPr lang="ar-IQ" sz="2400" dirty="0" smtClean="0"/>
              <a:t>تقريباً </a:t>
            </a:r>
            <a:r>
              <a:rPr lang="ar-IQ" sz="2400" dirty="0"/>
              <a:t>وهي المسافة التقريبية التي يمكن للاعب أن يتدرج </a:t>
            </a:r>
            <a:r>
              <a:rPr lang="ar-IQ" sz="2400" dirty="0" smtClean="0"/>
              <a:t>خلالها بسرعة </a:t>
            </a:r>
            <a:r>
              <a:rPr lang="ar-IQ" sz="2400" dirty="0"/>
              <a:t>والاعداد لخطوات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الرمي </a:t>
            </a:r>
            <a:r>
              <a:rPr lang="ar-IQ" sz="2400" dirty="0"/>
              <a:t>التي تختلف ما بين ثلاثة وخمسة خطوات والتي </a:t>
            </a:r>
            <a:r>
              <a:rPr lang="ar-IQ" sz="2400" dirty="0" err="1" smtClean="0"/>
              <a:t>تعتبرخطوات</a:t>
            </a:r>
            <a:r>
              <a:rPr lang="ar-IQ" sz="2400" dirty="0" smtClean="0"/>
              <a:t> </a:t>
            </a:r>
            <a:r>
              <a:rPr lang="ar-IQ" sz="2400" dirty="0"/>
              <a:t>تحفز واعداد الجسم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للوضع </a:t>
            </a:r>
            <a:r>
              <a:rPr lang="ar-IQ" sz="2400" dirty="0" err="1"/>
              <a:t>ماقبل</a:t>
            </a:r>
            <a:r>
              <a:rPr lang="ar-IQ" sz="2400" dirty="0"/>
              <a:t> وضع الرمي الذي يتميز بالميل خلفاً </a:t>
            </a:r>
            <a:r>
              <a:rPr lang="ar-IQ" sz="2400" dirty="0" smtClean="0"/>
              <a:t>مع الامتداد </a:t>
            </a:r>
            <a:r>
              <a:rPr lang="ar-IQ" sz="2400" dirty="0"/>
              <a:t>الكامل </a:t>
            </a:r>
            <a:r>
              <a:rPr lang="ar-IQ" sz="2400" dirty="0" smtClean="0"/>
              <a:t>للذراع الحامل </a:t>
            </a:r>
            <a:r>
              <a:rPr lang="ar-IQ" sz="2400" dirty="0"/>
              <a:t>للرمح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إلى </a:t>
            </a:r>
            <a:r>
              <a:rPr lang="ar-IQ" sz="2400" dirty="0"/>
              <a:t>الخلف أيضاً الذي يتطلب من اللاعب </a:t>
            </a:r>
            <a:r>
              <a:rPr lang="ar-IQ" sz="2400" dirty="0" err="1" smtClean="0"/>
              <a:t>امتدادحزام</a:t>
            </a:r>
            <a:r>
              <a:rPr lang="ar-IQ" sz="2400" dirty="0" smtClean="0"/>
              <a:t>  </a:t>
            </a:r>
            <a:r>
              <a:rPr lang="ar-IQ" sz="2400" dirty="0"/>
              <a:t>الكتفين إلى أبعد ما يستطيع جانباً </a:t>
            </a:r>
            <a:endParaRPr lang="ar-IQ" sz="2400" dirty="0" smtClean="0"/>
          </a:p>
          <a:p>
            <a:endParaRPr lang="ar-IQ" sz="2400" dirty="0"/>
          </a:p>
          <a:p>
            <a:r>
              <a:rPr lang="ar-IQ" sz="2400" dirty="0" smtClean="0"/>
              <a:t>ويعطي </a:t>
            </a:r>
            <a:r>
              <a:rPr lang="ar-IQ" sz="2400" dirty="0"/>
              <a:t>اللاعب الخطوة الأخيرة اعتبا </a:t>
            </a:r>
            <a:r>
              <a:rPr lang="ar-IQ" sz="2400" dirty="0" smtClean="0"/>
              <a:t>را خاصاً في </a:t>
            </a:r>
            <a:r>
              <a:rPr lang="ar-IQ" sz="2400" dirty="0"/>
              <a:t>الشكل والتوقيت الحركي بالارتباط مع الخطوة السابقة لها من حيث الطول والطريقة</a:t>
            </a:r>
          </a:p>
        </p:txBody>
      </p:sp>
    </p:spTree>
    <p:extLst>
      <p:ext uri="{BB962C8B-B14F-4D97-AF65-F5344CB8AC3E}">
        <p14:creationId xmlns:p14="http://schemas.microsoft.com/office/powerpoint/2010/main" val="243076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04664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dirty="0"/>
              <a:t>وأن الجسم أثناء يكون في الوضع المواجهة العادي كما هو </a:t>
            </a:r>
            <a:r>
              <a:rPr lang="ar-IQ" sz="2800" dirty="0" smtClean="0"/>
              <a:t>في الركض </a:t>
            </a:r>
            <a:r>
              <a:rPr lang="ar-IQ" sz="2800" dirty="0"/>
              <a:t>أثناء </a:t>
            </a:r>
            <a:endParaRPr lang="ar-IQ" sz="2800" dirty="0" smtClean="0"/>
          </a:p>
          <a:p>
            <a:endParaRPr lang="ar-IQ" sz="2800" dirty="0"/>
          </a:p>
          <a:p>
            <a:r>
              <a:rPr lang="ar-IQ" sz="2800" dirty="0" smtClean="0"/>
              <a:t>الاقتراب</a:t>
            </a:r>
            <a:r>
              <a:rPr lang="ar-IQ" sz="2800" dirty="0"/>
              <a:t>، يكون الهبوط على القدم اليمنى بسرعة أكثر لتأخذ مكاناً </a:t>
            </a:r>
            <a:r>
              <a:rPr lang="ar-IQ" sz="2800" dirty="0" smtClean="0"/>
              <a:t>بعيداً</a:t>
            </a:r>
          </a:p>
          <a:p>
            <a:endParaRPr lang="ar-IQ" sz="2800" dirty="0"/>
          </a:p>
          <a:p>
            <a:r>
              <a:rPr lang="ar-IQ" sz="2800" dirty="0"/>
              <a:t>إلى الأمام بالنسبة لمركز ثقل الجسم الذي يساعد تأخره خلفاً بميل الجذع إلى </a:t>
            </a:r>
            <a:endParaRPr lang="ar-IQ" sz="2800" dirty="0" smtClean="0"/>
          </a:p>
          <a:p>
            <a:endParaRPr lang="ar-IQ" sz="2800" dirty="0"/>
          </a:p>
          <a:p>
            <a:r>
              <a:rPr lang="ar-IQ" sz="2800" dirty="0" smtClean="0"/>
              <a:t>الخلف مع </a:t>
            </a:r>
            <a:r>
              <a:rPr lang="ar-IQ" sz="2800" dirty="0"/>
              <a:t>ا</a:t>
            </a:r>
            <a:r>
              <a:rPr lang="ar-IQ" sz="2800" dirty="0" smtClean="0"/>
              <a:t>متداد </a:t>
            </a:r>
            <a:r>
              <a:rPr lang="ar-IQ" sz="2800" dirty="0"/>
              <a:t>الذ </a:t>
            </a:r>
            <a:r>
              <a:rPr lang="ar-IQ" sz="2800" dirty="0" smtClean="0"/>
              <a:t>راع </a:t>
            </a:r>
            <a:r>
              <a:rPr lang="ar-IQ" sz="2800" dirty="0"/>
              <a:t>حيث يتطلب هذا انثناء أكبر في الركبة ثم تستكمل </a:t>
            </a:r>
            <a:endParaRPr lang="ar-IQ" sz="2800" dirty="0" smtClean="0"/>
          </a:p>
          <a:p>
            <a:endParaRPr lang="ar-IQ" sz="2800" dirty="0"/>
          </a:p>
          <a:p>
            <a:r>
              <a:rPr lang="ar-IQ" sz="2800" dirty="0" smtClean="0"/>
              <a:t>الخطوة الأخيرة بامتداد </a:t>
            </a:r>
            <a:r>
              <a:rPr lang="ar-IQ" sz="2800" dirty="0"/>
              <a:t>الرجل اليسرى لتأخذ خطوة أكثر اتساعاً </a:t>
            </a:r>
            <a:r>
              <a:rPr lang="ar-IQ" sz="2800" dirty="0" smtClean="0"/>
              <a:t>لاتساع القاعدة.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86570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9209173" cy="3284984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0" y="0"/>
            <a:ext cx="9143999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>
                <a:solidFill>
                  <a:srgbClr val="FFFF00"/>
                </a:solidFill>
              </a:rPr>
              <a:t>خطوات الرمي</a:t>
            </a:r>
            <a:r>
              <a:rPr lang="ar-IQ" sz="2800" b="1" dirty="0"/>
              <a:t>: </a:t>
            </a:r>
            <a:r>
              <a:rPr lang="ar-IQ" sz="2800" dirty="0"/>
              <a:t>وهي عبارة عن الخطوات التي ينتقل فيها اللاعب من الركض</a:t>
            </a:r>
          </a:p>
          <a:p>
            <a:r>
              <a:rPr lang="ar-IQ" sz="2800" dirty="0"/>
              <a:t>المواجه في </a:t>
            </a:r>
            <a:r>
              <a:rPr lang="ar-IQ" sz="2800" dirty="0" smtClean="0"/>
              <a:t>الاقتراب </a:t>
            </a:r>
            <a:r>
              <a:rPr lang="ar-IQ" sz="2800" dirty="0"/>
              <a:t>إلى وضع الرمي الجانبي قبل قوس الرمي</a:t>
            </a:r>
            <a:r>
              <a:rPr lang="ar-IQ" sz="2800" dirty="0" smtClean="0"/>
              <a:t>.</a:t>
            </a:r>
          </a:p>
          <a:p>
            <a:endParaRPr lang="ar-IQ" sz="2800" dirty="0"/>
          </a:p>
          <a:p>
            <a:r>
              <a:rPr lang="ar-IQ" sz="2800" dirty="0"/>
              <a:t>ويحدث هذا الانتقال في ثلاث إلى </a:t>
            </a:r>
            <a:r>
              <a:rPr lang="ar-IQ" sz="2800" dirty="0" smtClean="0"/>
              <a:t>خمس </a:t>
            </a:r>
            <a:r>
              <a:rPr lang="ar-IQ" sz="2800" dirty="0"/>
              <a:t>خطوات وتعتبر الخمسة خطوات التي</a:t>
            </a:r>
          </a:p>
          <a:p>
            <a:r>
              <a:rPr lang="ar-IQ" sz="2800" dirty="0"/>
              <a:t>يقطعها اللاعب في المسافة المحصورة بين العلامة الضابطة وبالقرب من قوس</a:t>
            </a:r>
          </a:p>
          <a:p>
            <a:r>
              <a:rPr lang="ar-IQ" sz="2800" dirty="0" smtClean="0"/>
              <a:t> الرمي ويتراوح  </a:t>
            </a:r>
            <a:r>
              <a:rPr lang="ar-IQ" sz="2800" dirty="0"/>
              <a:t>طولها </a:t>
            </a:r>
            <a:r>
              <a:rPr lang="ar-IQ" sz="2800" dirty="0" err="1" smtClean="0"/>
              <a:t>مابين</a:t>
            </a:r>
            <a:r>
              <a:rPr lang="ar-IQ" sz="2800" dirty="0" smtClean="0"/>
              <a:t> 9-11وتعتبر هذه المسافة هي حلقة الاتصال او عامل الربط </a:t>
            </a:r>
            <a:r>
              <a:rPr lang="ar-IQ" sz="2800" dirty="0"/>
              <a:t>بين القوة الدافعة المستمدة من </a:t>
            </a:r>
            <a:r>
              <a:rPr lang="ar-IQ" sz="2800" dirty="0" smtClean="0"/>
              <a:t>الاقتراب </a:t>
            </a:r>
            <a:r>
              <a:rPr lang="ar-IQ" sz="2800" dirty="0"/>
              <a:t>ورمي الرمح </a:t>
            </a:r>
            <a:r>
              <a:rPr lang="ar-IQ" sz="2800" dirty="0" smtClean="0"/>
              <a:t>واطلاقه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35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119</TotalTime>
  <Words>612</Words>
  <Application>Microsoft Office PowerPoint</Application>
  <PresentationFormat>عرض على الشاشة (3:4)‏</PresentationFormat>
  <Paragraphs>72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أفق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14</cp:revision>
  <dcterms:created xsi:type="dcterms:W3CDTF">2021-12-17T17:51:34Z</dcterms:created>
  <dcterms:modified xsi:type="dcterms:W3CDTF">2022-04-16T12:19:55Z</dcterms:modified>
</cp:coreProperties>
</file>