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7087" autoAdjust="0"/>
  </p:normalViewPr>
  <p:slideViewPr>
    <p:cSldViewPr>
      <p:cViewPr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1C429-D54B-4E89-8B7C-247E0BE2F97B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CB0F8-9A7F-4883-8533-29BE4FDE06DE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732240" y="3645024"/>
            <a:ext cx="2160240" cy="3212976"/>
          </a:xfrm>
        </p:spPr>
        <p:txBody>
          <a:bodyPr/>
          <a:lstStyle/>
          <a:p>
            <a:endParaRPr lang="ar-IQ" dirty="0" smtClean="0"/>
          </a:p>
          <a:p>
            <a:r>
              <a:rPr lang="ar-IQ" dirty="0"/>
              <a:t> </a:t>
            </a:r>
          </a:p>
        </p:txBody>
      </p:sp>
      <p:sp>
        <p:nvSpPr>
          <p:cNvPr id="6" name="عنوان 5"/>
          <p:cNvSpPr>
            <a:spLocks noGrp="1"/>
          </p:cNvSpPr>
          <p:nvPr>
            <p:ph type="ctrTitle"/>
          </p:nvPr>
        </p:nvSpPr>
        <p:spPr>
          <a:xfrm>
            <a:off x="6191672" y="0"/>
            <a:ext cx="2952328" cy="1268760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دفع </a:t>
            </a:r>
            <a:r>
              <a:rPr lang="ar-IQ" dirty="0" smtClean="0">
                <a:solidFill>
                  <a:schemeClr val="bg1"/>
                </a:solidFill>
              </a:rPr>
              <a:t>الثقل</a:t>
            </a:r>
            <a:endParaRPr lang="ar-IQ" dirty="0">
              <a:solidFill>
                <a:schemeClr val="bg1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16632"/>
            <a:ext cx="6300192" cy="68495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6447187" y="2276872"/>
            <a:ext cx="2125968" cy="20621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sz="3200" dirty="0" smtClean="0"/>
              <a:t>اعداد</a:t>
            </a:r>
          </a:p>
          <a:p>
            <a:r>
              <a:rPr lang="ar-IQ" sz="3200" dirty="0" err="1" smtClean="0"/>
              <a:t>ا.د.اسيل</a:t>
            </a:r>
            <a:r>
              <a:rPr lang="ar-IQ" sz="3200" dirty="0" smtClean="0"/>
              <a:t> جليل</a:t>
            </a:r>
          </a:p>
          <a:p>
            <a:endParaRPr lang="ar-IQ" sz="3200" dirty="0"/>
          </a:p>
          <a:p>
            <a:r>
              <a:rPr lang="ar-IQ" sz="3200" dirty="0" err="1" smtClean="0"/>
              <a:t>م.م</a:t>
            </a:r>
            <a:r>
              <a:rPr lang="ar-IQ" sz="3200" dirty="0" smtClean="0"/>
              <a:t>. </a:t>
            </a:r>
            <a:r>
              <a:rPr lang="ar-IQ" sz="3200" smtClean="0"/>
              <a:t>رغداءفؤاد</a:t>
            </a:r>
            <a:endParaRPr lang="ar-IQ" sz="3200"/>
          </a:p>
        </p:txBody>
      </p:sp>
    </p:spTree>
    <p:extLst>
      <p:ext uri="{BB962C8B-B14F-4D97-AF65-F5344CB8AC3E}">
        <p14:creationId xmlns:p14="http://schemas.microsoft.com/office/powerpoint/2010/main" val="32669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644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0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76672"/>
            <a:ext cx="4734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 smtClean="0">
                <a:latin typeface="Simplified Arabic Fixed" pitchFamily="49" charset="-78"/>
                <a:cs typeface="Simplified Arabic Fixed" pitchFamily="49" charset="-78"/>
              </a:rPr>
              <a:t>المراحل الفنية لدفع الثقل</a:t>
            </a:r>
          </a:p>
          <a:p>
            <a:endParaRPr lang="ar-IQ" sz="3200" dirty="0">
              <a:latin typeface="Simplified Arabic Fixed" pitchFamily="49" charset="-78"/>
              <a:cs typeface="Simplified Arabic Fixed" pitchFamily="49" charset="-78"/>
            </a:endParaRPr>
          </a:p>
          <a:p>
            <a:r>
              <a:rPr lang="ar-IQ" sz="3200" dirty="0">
                <a:latin typeface="Simplified Arabic Fixed" pitchFamily="49" charset="-78"/>
                <a:cs typeface="Simplified Arabic Fixed" pitchFamily="49" charset="-78"/>
              </a:rPr>
              <a:t>1. وقفة الاستعداد : يأخذ الطالب مكانه والظهر مواجه مقطع الرمي ويكون الجسم </a:t>
            </a:r>
            <a:r>
              <a:rPr lang="ar-IQ" sz="3200" dirty="0" err="1" smtClean="0">
                <a:latin typeface="Simplified Arabic Fixed" pitchFamily="49" charset="-78"/>
                <a:cs typeface="Simplified Arabic Fixed" pitchFamily="49" charset="-78"/>
              </a:rPr>
              <a:t>مرتكزعلى</a:t>
            </a:r>
            <a:r>
              <a:rPr lang="ar-IQ" sz="3200" dirty="0" smtClean="0">
                <a:latin typeface="Simplified Arabic Fixed" pitchFamily="49" charset="-78"/>
                <a:cs typeface="Simplified Arabic Fixed" pitchFamily="49" charset="-78"/>
              </a:rPr>
              <a:t> الرجل اليمين .</a:t>
            </a:r>
            <a:endParaRPr lang="ar-IQ" sz="3200" dirty="0">
              <a:latin typeface="Simplified Arabic Fixed" pitchFamily="49" charset="-78"/>
              <a:cs typeface="Simplified Arabic Fixed" pitchFamily="49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811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54868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2</a:t>
            </a:r>
            <a:r>
              <a:rPr lang="ar-IQ" sz="3200" dirty="0"/>
              <a:t>. التكور : ينخفض الجذع لأسفل ويرتفع كعب قدم الرجل المرتكزة عن الأرض وترتفع الرجل</a:t>
            </a:r>
          </a:p>
          <a:p>
            <a:r>
              <a:rPr lang="ar-IQ" sz="3200" dirty="0"/>
              <a:t>الخلفية وتثنى قليلا للخلف ولأعلى </a:t>
            </a:r>
            <a:r>
              <a:rPr lang="ar-IQ" sz="3200" dirty="0" smtClean="0"/>
              <a:t>.</a:t>
            </a:r>
          </a:p>
          <a:p>
            <a:endParaRPr lang="ar-IQ" sz="3200" dirty="0"/>
          </a:p>
          <a:p>
            <a:endParaRPr lang="ar-IQ" sz="3200" dirty="0"/>
          </a:p>
          <a:p>
            <a:r>
              <a:rPr lang="ar-IQ" sz="3200" dirty="0"/>
              <a:t>3. الزحف او الزحلقة : تقوم الرجل اليمنى بالامتداد مباشرة وتعطى الدفع من نعل وكعب القدم</a:t>
            </a:r>
          </a:p>
          <a:p>
            <a:r>
              <a:rPr lang="ar-IQ" sz="3200" dirty="0"/>
              <a:t>الخلفية بينما تقوم الرجل اليسرى بالركل للخلف بقوة في اتجاه لوحة الإيقاف ، يميل الجذع للخلف</a:t>
            </a:r>
          </a:p>
          <a:p>
            <a:r>
              <a:rPr lang="ar-IQ" sz="3200" dirty="0"/>
              <a:t>قليلا ويظل وزن الجسم فوق الرجل اليمنى .</a:t>
            </a:r>
          </a:p>
        </p:txBody>
      </p:sp>
    </p:spTree>
    <p:extLst>
      <p:ext uri="{BB962C8B-B14F-4D97-AF65-F5344CB8AC3E}">
        <p14:creationId xmlns:p14="http://schemas.microsoft.com/office/powerpoint/2010/main" val="359108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04665"/>
            <a:ext cx="6858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 smtClean="0"/>
              <a:t>5-الدفع </a:t>
            </a:r>
            <a:r>
              <a:rPr lang="ar-IQ" sz="3200" dirty="0"/>
              <a:t>والرمي: تبدأ القدم اليمنى والركبة </a:t>
            </a:r>
            <a:r>
              <a:rPr lang="ar-IQ" sz="3200" dirty="0" smtClean="0"/>
              <a:t>بالدوران </a:t>
            </a:r>
            <a:r>
              <a:rPr lang="ar-IQ" sz="3200" dirty="0"/>
              <a:t>إلى الأمام وفى نفس الوقت تمتد كلتا الرجلين</a:t>
            </a:r>
          </a:p>
          <a:p>
            <a:r>
              <a:rPr lang="ar-IQ" sz="3200" dirty="0"/>
              <a:t>ويرتفع الجذع الأيمن مع وجود تقوس بسيط يقوم الكتف الأيمن والذ </a:t>
            </a:r>
            <a:r>
              <a:rPr lang="ar-IQ" sz="3200" dirty="0" smtClean="0"/>
              <a:t>راع </a:t>
            </a:r>
            <a:r>
              <a:rPr lang="ar-IQ" sz="3200" dirty="0"/>
              <a:t>بدفع </a:t>
            </a:r>
            <a:r>
              <a:rPr lang="ar-IQ" sz="3200" dirty="0" smtClean="0"/>
              <a:t>الثقل إلى </a:t>
            </a:r>
            <a:r>
              <a:rPr lang="ar-IQ" sz="3200" dirty="0"/>
              <a:t>الأمام ،</a:t>
            </a:r>
          </a:p>
          <a:p>
            <a:r>
              <a:rPr lang="ar-IQ" sz="3200" dirty="0"/>
              <a:t>تستكمل حركة الرمي على الرجل اليسرى والتي تمتد بالكامل عندما ينتهي </a:t>
            </a:r>
            <a:r>
              <a:rPr lang="ar-IQ" sz="3200" dirty="0" smtClean="0"/>
              <a:t>الذراع </a:t>
            </a:r>
            <a:r>
              <a:rPr lang="ar-IQ" sz="3200" dirty="0"/>
              <a:t>الأيمن من</a:t>
            </a:r>
          </a:p>
          <a:p>
            <a:r>
              <a:rPr lang="ar-IQ" sz="3200" dirty="0"/>
              <a:t>الامتداد الكامل ودفع الأداة </a:t>
            </a:r>
            <a:r>
              <a:rPr lang="ar-IQ" sz="3200" dirty="0" smtClean="0"/>
              <a:t>.</a:t>
            </a:r>
          </a:p>
          <a:p>
            <a:endParaRPr lang="ar-IQ" sz="3200" dirty="0"/>
          </a:p>
          <a:p>
            <a:r>
              <a:rPr lang="ar-IQ" sz="3200" dirty="0"/>
              <a:t>5. التوازن : </a:t>
            </a:r>
            <a:r>
              <a:rPr lang="ar-IQ" sz="3200" dirty="0" err="1"/>
              <a:t>تاتي</a:t>
            </a:r>
            <a:r>
              <a:rPr lang="ar-IQ" sz="3200" dirty="0"/>
              <a:t> في اخر مرحلة حيث يعمل </a:t>
            </a:r>
            <a:r>
              <a:rPr lang="ar-IQ" sz="3200" dirty="0" smtClean="0"/>
              <a:t>الرامي </a:t>
            </a:r>
            <a:r>
              <a:rPr lang="ar-IQ" sz="3200" dirty="0"/>
              <a:t>بتبديل </a:t>
            </a:r>
            <a:r>
              <a:rPr lang="ar-IQ" sz="3200" dirty="0" smtClean="0"/>
              <a:t>قدميه حيث </a:t>
            </a:r>
            <a:r>
              <a:rPr lang="ar-IQ" sz="3200" dirty="0"/>
              <a:t>الرجل الخلفية تصبح</a:t>
            </a:r>
          </a:p>
          <a:p>
            <a:r>
              <a:rPr lang="ar-IQ" sz="3200" dirty="0" err="1"/>
              <a:t>للامام</a:t>
            </a:r>
            <a:r>
              <a:rPr lang="ar-IQ" sz="3200" dirty="0"/>
              <a:t> ورجل الارتكاز يرجعها بسرعة للخلف لكي </a:t>
            </a:r>
            <a:r>
              <a:rPr lang="ar-IQ" sz="3200" dirty="0" smtClean="0"/>
              <a:t>يحافظ على </a:t>
            </a:r>
            <a:r>
              <a:rPr lang="ar-IQ" sz="3200" dirty="0"/>
              <a:t>توازنه لكي </a:t>
            </a:r>
            <a:r>
              <a:rPr lang="ar-IQ" sz="3200" dirty="0" err="1"/>
              <a:t>لايخرج</a:t>
            </a:r>
            <a:r>
              <a:rPr lang="ar-IQ" sz="3200" dirty="0"/>
              <a:t> عن دائرة الرمي</a:t>
            </a:r>
          </a:p>
          <a:p>
            <a:r>
              <a:rPr lang="ar-IQ" sz="3200" dirty="0"/>
              <a:t>وتصبح محاولته فاشلة .</a:t>
            </a:r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18400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04664"/>
            <a:ext cx="8748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ar-IQ" sz="3200" dirty="0" smtClean="0"/>
              <a:t>أو </a:t>
            </a:r>
            <a:r>
              <a:rPr lang="ar-IQ" sz="3200" dirty="0"/>
              <a:t>ا زن الأدوات و مقاسات القطاع في الجلة </a:t>
            </a:r>
            <a:r>
              <a:rPr lang="ar-IQ" sz="3200" dirty="0" smtClean="0"/>
              <a:t>:</a:t>
            </a:r>
          </a:p>
          <a:p>
            <a:pPr marL="457200" indent="-457200" algn="ctr">
              <a:buFontTx/>
              <a:buChar char="-"/>
            </a:pPr>
            <a:endParaRPr lang="ar-IQ" sz="3200" dirty="0" smtClean="0"/>
          </a:p>
          <a:p>
            <a:r>
              <a:rPr lang="ar-IQ" sz="3200" dirty="0"/>
              <a:t>- أو ا زن الأدوات و مقاسات القطاع في الجلة :</a:t>
            </a:r>
          </a:p>
          <a:p>
            <a:endParaRPr lang="ar-IQ" sz="3200" dirty="0" smtClean="0"/>
          </a:p>
          <a:p>
            <a:r>
              <a:rPr lang="ar-IQ" sz="3200" dirty="0" smtClean="0"/>
              <a:t>وزن الثقل للرجال 7.260كغم وللشباب 6كغم وللناشئين 5 كغم .......اما للنساء يبلغ وزن الثقل 4كغم </a:t>
            </a:r>
          </a:p>
          <a:p>
            <a:r>
              <a:rPr lang="ar-IQ" sz="3200" dirty="0" smtClean="0"/>
              <a:t>- دائرة </a:t>
            </a:r>
            <a:r>
              <a:rPr lang="ar-IQ" sz="3200" dirty="0"/>
              <a:t>الرمي طول قطرها من الداخل </a:t>
            </a:r>
            <a:r>
              <a:rPr lang="ar-IQ" sz="3200" dirty="0" smtClean="0"/>
              <a:t>2.135م</a:t>
            </a:r>
            <a:endParaRPr lang="ar-IQ" sz="3200" dirty="0"/>
          </a:p>
          <a:p>
            <a:r>
              <a:rPr lang="ar-IQ" sz="3200" dirty="0"/>
              <a:t>3. لوحة الإيقاف يبلغ عرضها 11،2 سم في المنتصف و 30 سم على الجانبيين أما ارتفاعها</a:t>
            </a:r>
          </a:p>
          <a:p>
            <a:r>
              <a:rPr lang="ar-IQ" sz="3200" dirty="0"/>
              <a:t>عن مستوى أ رضية الدائرة من الداخل ) 10 سم ( وطولها من 114 سم إلى 116 سم</a:t>
            </a:r>
          </a:p>
        </p:txBody>
      </p:sp>
    </p:spTree>
    <p:extLst>
      <p:ext uri="{BB962C8B-B14F-4D97-AF65-F5344CB8AC3E}">
        <p14:creationId xmlns:p14="http://schemas.microsoft.com/office/powerpoint/2010/main" val="180605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3265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/>
              <a:t>قواعد عامة في </a:t>
            </a:r>
            <a:r>
              <a:rPr lang="ar-IQ" sz="2800" dirty="0" smtClean="0"/>
              <a:t>دفع </a:t>
            </a:r>
            <a:r>
              <a:rPr lang="ar-IQ" sz="2800" dirty="0"/>
              <a:t>الثقل </a:t>
            </a:r>
            <a:r>
              <a:rPr lang="ar-IQ" sz="2800" dirty="0" smtClean="0"/>
              <a:t>:</a:t>
            </a:r>
            <a:endParaRPr lang="ar-IQ" sz="2800" dirty="0"/>
          </a:p>
          <a:p>
            <a:r>
              <a:rPr lang="ar-IQ" sz="2800" dirty="0"/>
              <a:t>- يتم ترتيب المتنافسين لأداء محاولاتهم بالقرعة .</a:t>
            </a:r>
          </a:p>
          <a:p>
            <a:r>
              <a:rPr lang="ar-IQ" sz="2800" dirty="0"/>
              <a:t>- إذا وجد أكثر من ثمانية متنافسين يسمح لكل متنافس بثلاث محاولات ، كما يسمح للثمانية</a:t>
            </a:r>
          </a:p>
          <a:p>
            <a:r>
              <a:rPr lang="ar-IQ" sz="2800" dirty="0"/>
              <a:t>الأوائل اللذين حصلوا على أفضل وثبات قانونيه بثلاث محاولات إضافية . عند حدوث عقده</a:t>
            </a:r>
          </a:p>
          <a:p>
            <a:r>
              <a:rPr lang="ar-IQ" sz="2800" dirty="0"/>
              <a:t>على المركز الثامن يسمح للمتنافسين على العقدة بالمحاولات الثلاث الإضافية ، واذا كان عدد</a:t>
            </a:r>
          </a:p>
          <a:p>
            <a:r>
              <a:rPr lang="ar-IQ" sz="2800" dirty="0"/>
              <a:t>المتنافسين ثمانية أو اقل يسمح لكل متنافس بست محاولات. اما في الالعاب المركبة فيسمح</a:t>
            </a:r>
          </a:p>
          <a:p>
            <a:r>
              <a:rPr lang="ar-IQ" sz="2800" dirty="0"/>
              <a:t>بثلاث رميات فقط.</a:t>
            </a:r>
          </a:p>
          <a:p>
            <a:r>
              <a:rPr lang="ar-IQ" sz="2800" dirty="0"/>
              <a:t>- يسمح للمتنافس بلمس كل من الإطار الحديدي ولوحة الإيقاف من الداخل .</a:t>
            </a:r>
          </a:p>
          <a:p>
            <a:r>
              <a:rPr lang="ar-IQ" sz="2800" dirty="0"/>
              <a:t>- ينبغي أن تلامس الكرة الحديدية الذقن أو تكون قريبة منه بحيث لا تهبط اليد أسفل هذا</a:t>
            </a:r>
          </a:p>
          <a:p>
            <a:r>
              <a:rPr lang="ar-IQ" sz="2800" dirty="0"/>
              <a:t>الوضع أثناء حركة الدفع كما يجب عدم إرجاع </a:t>
            </a:r>
            <a:r>
              <a:rPr lang="ar-IQ" sz="2800" dirty="0" err="1"/>
              <a:t>ألجله</a:t>
            </a:r>
            <a:r>
              <a:rPr lang="ar-IQ" sz="2800" dirty="0"/>
              <a:t> خلف خط الكتفين .</a:t>
            </a:r>
          </a:p>
        </p:txBody>
      </p:sp>
    </p:spTree>
    <p:extLst>
      <p:ext uri="{BB962C8B-B14F-4D97-AF65-F5344CB8AC3E}">
        <p14:creationId xmlns:p14="http://schemas.microsoft.com/office/powerpoint/2010/main" val="217493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16633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3200" dirty="0" smtClean="0"/>
          </a:p>
          <a:p>
            <a:r>
              <a:rPr lang="ar-IQ" sz="3200" dirty="0" smtClean="0"/>
              <a:t>- </a:t>
            </a:r>
            <a:r>
              <a:rPr lang="ar-IQ" sz="3200" dirty="0"/>
              <a:t>لا يسمح باستخدام </a:t>
            </a:r>
            <a:r>
              <a:rPr lang="ar-IQ" sz="3200" dirty="0" smtClean="0"/>
              <a:t>القفازات </a:t>
            </a:r>
            <a:r>
              <a:rPr lang="ar-IQ" sz="3200" dirty="0"/>
              <a:t>.</a:t>
            </a:r>
          </a:p>
          <a:p>
            <a:r>
              <a:rPr lang="ar-IQ" sz="3200" dirty="0"/>
              <a:t>- تعتبر المحاولة فاشلة إذا دخل المتنافس الدائرة وشرع في أداء الرمية ثم لمس أي </a:t>
            </a:r>
            <a:r>
              <a:rPr lang="ar-IQ" sz="3200" dirty="0" err="1" smtClean="0"/>
              <a:t>جزءمن</a:t>
            </a:r>
            <a:r>
              <a:rPr lang="ar-IQ" sz="3200" dirty="0" smtClean="0"/>
              <a:t>  جسمه خارج </a:t>
            </a:r>
            <a:r>
              <a:rPr lang="ar-IQ" sz="3200" dirty="0"/>
              <a:t>الدائرة أو السطح العلوي لإطار الدائرة الحديدي أو لوحة الإيقاف .</a:t>
            </a:r>
          </a:p>
          <a:p>
            <a:r>
              <a:rPr lang="ar-IQ" sz="3200" dirty="0"/>
              <a:t>- إذا دخل اللاعب الدائرة لأداء المحاولة ولكنه أوقف محاولته ففي هذه الحالة يعود </a:t>
            </a:r>
            <a:r>
              <a:rPr lang="ar-IQ" sz="3200" dirty="0" smtClean="0"/>
              <a:t>لأداء المحاولة </a:t>
            </a:r>
            <a:r>
              <a:rPr lang="ar-IQ" sz="3200" dirty="0"/>
              <a:t>في زمن أقصاه دقيقه واحده إذ كان عدد المتسابقين 2 أو 3 أو أكثر من 3 وعليه </a:t>
            </a:r>
            <a:r>
              <a:rPr lang="ar-IQ" sz="3200" dirty="0" smtClean="0"/>
              <a:t>أن يخرج من </a:t>
            </a:r>
            <a:r>
              <a:rPr lang="ar-IQ" sz="3200" dirty="0"/>
              <a:t>الدائرة ومن المكان الصحيح للخروج . أما إذا خرج من غير المكان الصحيح </a:t>
            </a:r>
            <a:r>
              <a:rPr lang="ar-IQ" sz="3200" dirty="0" smtClean="0"/>
              <a:t>للخروج فتعتبر </a:t>
            </a:r>
            <a:r>
              <a:rPr lang="ar-IQ" sz="3200" dirty="0"/>
              <a:t>المحاولة فاشلة </a:t>
            </a:r>
          </a:p>
        </p:txBody>
      </p:sp>
    </p:spTree>
    <p:extLst>
      <p:ext uri="{BB962C8B-B14F-4D97-AF65-F5344CB8AC3E}">
        <p14:creationId xmlns:p14="http://schemas.microsoft.com/office/powerpoint/2010/main" val="215686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-1"/>
            <a:ext cx="6447656" cy="689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99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470</Words>
  <Application>Microsoft Office PowerPoint</Application>
  <PresentationFormat>عرض على الشاشة (3:4)‏</PresentationFormat>
  <Paragraphs>47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دفع الثقل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12</cp:revision>
  <dcterms:created xsi:type="dcterms:W3CDTF">2021-11-19T16:35:48Z</dcterms:created>
  <dcterms:modified xsi:type="dcterms:W3CDTF">2022-04-16T11:33:23Z</dcterms:modified>
</cp:coreProperties>
</file>