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C8487-8BAC-416A-80F4-360A698F5F32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2FAE58-F301-418C-9C59-EDAFF89A82D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38782" y="908720"/>
            <a:ext cx="227818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sz="3600" dirty="0" smtClean="0"/>
              <a:t>الوثب الطويل </a:t>
            </a:r>
            <a:endParaRPr lang="ar-IQ" sz="36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4509842" y="1231885"/>
            <a:ext cx="2767169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sz="3200" dirty="0" smtClean="0"/>
              <a:t>اعداد</a:t>
            </a:r>
          </a:p>
          <a:p>
            <a:r>
              <a:rPr lang="ar-IQ" sz="3200" dirty="0" err="1" smtClean="0"/>
              <a:t>ا.د.اسيل</a:t>
            </a:r>
            <a:r>
              <a:rPr lang="ar-IQ" sz="3200" dirty="0" smtClean="0"/>
              <a:t> جليل </a:t>
            </a:r>
            <a:r>
              <a:rPr lang="ar-IQ" sz="3200" dirty="0" err="1" smtClean="0"/>
              <a:t>كاطع</a:t>
            </a:r>
            <a:endParaRPr lang="ar-IQ" sz="3200" dirty="0" smtClean="0"/>
          </a:p>
          <a:p>
            <a:r>
              <a:rPr lang="ar-IQ" sz="3200" dirty="0" err="1" smtClean="0"/>
              <a:t>م.م.رغداء</a:t>
            </a:r>
            <a:r>
              <a:rPr lang="ar-IQ" sz="3200" dirty="0" smtClean="0"/>
              <a:t> فؤاد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0066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980728"/>
            <a:ext cx="6750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/>
              <a:t>هي إحدى فعاليات ألعاب القوى وفيها يقفز اللاعب لأبعد مسافة ممكنة. الرقم القياسي</a:t>
            </a:r>
          </a:p>
          <a:p>
            <a:r>
              <a:rPr lang="ar-IQ" sz="3200" dirty="0"/>
              <a:t>للرجال هو 8.95 م. سجله الأمريكي مايك </a:t>
            </a:r>
            <a:r>
              <a:rPr lang="ar-IQ" sz="3200" dirty="0" err="1"/>
              <a:t>باويل</a:t>
            </a:r>
            <a:r>
              <a:rPr lang="ar-IQ" sz="3200" dirty="0"/>
              <a:t> في طوكيو اليابان تاريخ </a:t>
            </a:r>
            <a:r>
              <a:rPr lang="ar-IQ" sz="3200" dirty="0" smtClean="0"/>
              <a:t>30أغسطس </a:t>
            </a:r>
            <a:r>
              <a:rPr lang="ar-IQ" sz="3200" dirty="0"/>
              <a:t>1991 بينما الرقم القياسي المسجل للسيدات هو 7.52 م سجلته </a:t>
            </a:r>
            <a:r>
              <a:rPr lang="ar-IQ" sz="3200" dirty="0" smtClean="0"/>
              <a:t>الروسية غالينا </a:t>
            </a:r>
            <a:r>
              <a:rPr lang="ar-IQ" sz="3200" dirty="0" err="1"/>
              <a:t>تشيستياكوفا</a:t>
            </a:r>
            <a:r>
              <a:rPr lang="ar-IQ" sz="3200" dirty="0"/>
              <a:t> في سانت بطرسبرغ )</a:t>
            </a:r>
            <a:r>
              <a:rPr lang="ar-IQ" sz="3200" dirty="0" err="1"/>
              <a:t>ليننغراد</a:t>
            </a:r>
            <a:r>
              <a:rPr lang="ar-IQ" sz="3200" dirty="0"/>
              <a:t>( روسيا في تاريخ 11 </a:t>
            </a:r>
            <a:r>
              <a:rPr lang="ar-IQ" sz="3200" dirty="0" smtClean="0"/>
              <a:t>يوليو1988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18061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836713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smtClean="0"/>
              <a:t>الاداء الفني  للوثب </a:t>
            </a:r>
            <a:r>
              <a:rPr lang="ar-IQ" sz="2800" dirty="0"/>
              <a:t>الطويل </a:t>
            </a:r>
            <a:r>
              <a:rPr lang="ar-IQ" sz="2800" dirty="0" smtClean="0"/>
              <a:t>مبني </a:t>
            </a:r>
            <a:r>
              <a:rPr lang="ar-IQ" sz="2800" dirty="0"/>
              <a:t>على قانون </a:t>
            </a:r>
            <a:r>
              <a:rPr lang="ar-IQ" sz="2800" dirty="0" smtClean="0"/>
              <a:t>المقذوفات </a:t>
            </a:r>
            <a:r>
              <a:rPr lang="ar-IQ" sz="2800" dirty="0"/>
              <a:t>الذي </a:t>
            </a:r>
            <a:r>
              <a:rPr lang="ar-IQ" sz="2800" dirty="0" smtClean="0"/>
              <a:t> يؤكد على ان  </a:t>
            </a:r>
            <a:r>
              <a:rPr lang="ar-IQ" sz="2800" dirty="0"/>
              <a:t>طول </a:t>
            </a:r>
            <a:r>
              <a:rPr lang="ar-IQ" sz="2800" dirty="0" err="1" smtClean="0"/>
              <a:t>مسافةالوثبة</a:t>
            </a:r>
            <a:r>
              <a:rPr lang="ar-IQ" sz="2800" dirty="0" smtClean="0"/>
              <a:t> </a:t>
            </a:r>
            <a:r>
              <a:rPr lang="ar-IQ" sz="2800" dirty="0"/>
              <a:t>تعتمد على:</a:t>
            </a:r>
          </a:p>
          <a:p>
            <a:r>
              <a:rPr lang="ar-IQ" sz="2800" dirty="0"/>
              <a:t>سرعة الانطلاق.</a:t>
            </a:r>
          </a:p>
          <a:p>
            <a:r>
              <a:rPr lang="ar-IQ" sz="2800" dirty="0"/>
              <a:t>زاوية الانطلاق لحظة الارتقاء.</a:t>
            </a:r>
          </a:p>
          <a:p>
            <a:r>
              <a:rPr lang="ar-IQ" sz="2800" dirty="0"/>
              <a:t>ارتفاع مركز الثقل الجسم عند أعلى نقطة في قوس الطيران.</a:t>
            </a:r>
          </a:p>
          <a:p>
            <a:r>
              <a:rPr lang="ar-IQ" sz="2800" dirty="0"/>
              <a:t>مقاومة عجلة الجاذبية الأرضية للجسم وهو في الهواء</a:t>
            </a:r>
          </a:p>
          <a:p>
            <a:r>
              <a:rPr lang="ar-IQ" sz="2800" dirty="0"/>
              <a:t>أما اللاعب فيجب أن تتوفر فيه سرعة عداء 100 متر وارتقاء قافز عالي </a:t>
            </a:r>
            <a:r>
              <a:rPr lang="ar-IQ" sz="2800" dirty="0" smtClean="0"/>
              <a:t>وتوافق لاعب </a:t>
            </a:r>
            <a:r>
              <a:rPr lang="ar-IQ" sz="2800" dirty="0"/>
              <a:t>الحواجز</a:t>
            </a:r>
            <a:r>
              <a:rPr lang="ar-IQ" sz="2800" dirty="0" smtClean="0"/>
              <a:t>.</a:t>
            </a:r>
          </a:p>
          <a:p>
            <a:r>
              <a:rPr lang="ar-IQ" sz="2800" dirty="0" smtClean="0"/>
              <a:t>إن </a:t>
            </a:r>
            <a:r>
              <a:rPr lang="ar-IQ" sz="2800" dirty="0"/>
              <a:t>تكنيك الوثب الطويل يتكون من حلقات متسلسلة الواحدة </a:t>
            </a:r>
            <a:r>
              <a:rPr lang="ar-IQ" sz="2800" dirty="0" err="1" smtClean="0"/>
              <a:t>بعدالأخرى</a:t>
            </a:r>
            <a:r>
              <a:rPr lang="ar-IQ" sz="2800" dirty="0" smtClean="0"/>
              <a:t> </a:t>
            </a:r>
            <a:r>
              <a:rPr lang="ar-IQ" sz="2800" dirty="0"/>
              <a:t>كما إن ترابط مراحله وتبادل أقسام حركاته تكون مشتركة</a:t>
            </a:r>
          </a:p>
        </p:txBody>
      </p:sp>
    </p:spTree>
    <p:extLst>
      <p:ext uri="{BB962C8B-B14F-4D97-AF65-F5344CB8AC3E}">
        <p14:creationId xmlns:p14="http://schemas.microsoft.com/office/powerpoint/2010/main" val="251555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692696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/>
              <a:t>المراحل الفنية </a:t>
            </a:r>
            <a:r>
              <a:rPr lang="ar-IQ" sz="2800" b="1" dirty="0" smtClean="0"/>
              <a:t> </a:t>
            </a:r>
            <a:r>
              <a:rPr lang="ar-IQ" sz="2800" b="1" dirty="0"/>
              <a:t>لفعالية الوثب الطويل</a:t>
            </a:r>
          </a:p>
          <a:p>
            <a:r>
              <a:rPr lang="ar-IQ" sz="2800" dirty="0"/>
              <a:t>الاقتراب.</a:t>
            </a:r>
          </a:p>
          <a:p>
            <a:r>
              <a:rPr lang="ar-IQ" sz="2800" dirty="0"/>
              <a:t>الارتقاء.</a:t>
            </a:r>
          </a:p>
          <a:p>
            <a:r>
              <a:rPr lang="ar-IQ" sz="2800" dirty="0"/>
              <a:t>الطيران.</a:t>
            </a:r>
          </a:p>
          <a:p>
            <a:r>
              <a:rPr lang="ar-IQ" sz="2800" dirty="0"/>
              <a:t>الهبوط</a:t>
            </a:r>
            <a:r>
              <a:rPr lang="ar-IQ" sz="2800" dirty="0" smtClean="0"/>
              <a:t>.</a:t>
            </a:r>
          </a:p>
          <a:p>
            <a:endParaRPr lang="ar-IQ" sz="28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055"/>
            <a:ext cx="9144000" cy="254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1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73247"/>
            <a:ext cx="6858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1</a:t>
            </a:r>
            <a:r>
              <a:rPr lang="ar-IQ" sz="2000" b="1" dirty="0"/>
              <a:t> الاقتراب </a:t>
            </a:r>
            <a:r>
              <a:rPr lang="ar-IQ" sz="2000" dirty="0"/>
              <a:t> </a:t>
            </a:r>
            <a:r>
              <a:rPr lang="ar-IQ" sz="2000" dirty="0" smtClean="0"/>
              <a:t>     </a:t>
            </a:r>
          </a:p>
          <a:p>
            <a:r>
              <a:rPr lang="ar-IQ" sz="2000" dirty="0"/>
              <a:t> </a:t>
            </a:r>
            <a:r>
              <a:rPr lang="ar-IQ" sz="2000" dirty="0" smtClean="0"/>
              <a:t>  </a:t>
            </a:r>
            <a:r>
              <a:rPr lang="ar-IQ" sz="2000" dirty="0"/>
              <a:t>إن الهدف الرئيسي لهذا المرحلة هو الوصول الواثب </a:t>
            </a:r>
            <a:r>
              <a:rPr lang="ar-IQ" sz="2000" dirty="0" err="1" smtClean="0"/>
              <a:t>إلىالوضع</a:t>
            </a:r>
            <a:r>
              <a:rPr lang="ar-IQ" sz="2000" dirty="0" smtClean="0"/>
              <a:t> </a:t>
            </a:r>
            <a:r>
              <a:rPr lang="ar-IQ" sz="2000" dirty="0"/>
              <a:t>الجيد بأكبر سرعة ممكنة تبدء هذه المرحلة من أول خطوة في </a:t>
            </a:r>
            <a:r>
              <a:rPr lang="ar-IQ" sz="2000" dirty="0" err="1" smtClean="0"/>
              <a:t>الاقترابوتنتهي</a:t>
            </a:r>
            <a:r>
              <a:rPr lang="ar-IQ" sz="2000" dirty="0" smtClean="0"/>
              <a:t> </a:t>
            </a:r>
            <a:r>
              <a:rPr lang="ar-IQ" sz="2000" dirty="0"/>
              <a:t>بارتطام القدم </a:t>
            </a:r>
            <a:r>
              <a:rPr lang="ar-IQ" sz="2000" dirty="0" err="1" smtClean="0"/>
              <a:t>بلوحةالارتقاء</a:t>
            </a:r>
            <a:r>
              <a:rPr lang="ar-IQ" sz="2000" dirty="0"/>
              <a:t>.</a:t>
            </a:r>
          </a:p>
          <a:p>
            <a:r>
              <a:rPr lang="ar-IQ" sz="2000" dirty="0"/>
              <a:t>الغرض من المرحلة:</a:t>
            </a:r>
          </a:p>
          <a:p>
            <a:r>
              <a:rPr lang="ar-IQ" sz="2000" dirty="0"/>
              <a:t>الوصول إلى السرعة الملائمة للارتقاء جيد .</a:t>
            </a:r>
          </a:p>
          <a:p>
            <a:r>
              <a:rPr lang="ar-IQ" sz="2000" dirty="0"/>
              <a:t>الاعداد الجيد للارتقاء</a:t>
            </a:r>
            <a:r>
              <a:rPr lang="ar-IQ" sz="2000" dirty="0" smtClean="0"/>
              <a:t>.</a:t>
            </a:r>
          </a:p>
          <a:p>
            <a:endParaRPr lang="ar-IQ" sz="2000" dirty="0"/>
          </a:p>
          <a:p>
            <a:r>
              <a:rPr lang="ar-IQ" sz="2000" dirty="0"/>
              <a:t>الاعتبارات الواجب إتباعها في هذه المرحلة.</a:t>
            </a:r>
          </a:p>
          <a:p>
            <a:r>
              <a:rPr lang="ar-IQ" sz="2000" dirty="0"/>
              <a:t>الوصول للسرعة المناسبة بإيقاع دون تشنج.</a:t>
            </a:r>
          </a:p>
          <a:p>
            <a:r>
              <a:rPr lang="ar-IQ" sz="2000" dirty="0"/>
              <a:t>إيقاع النسبي للخطوات الثلاث الأخيرة.</a:t>
            </a:r>
          </a:p>
          <a:p>
            <a:r>
              <a:rPr lang="ar-IQ" sz="2000" dirty="0"/>
              <a:t>الخطوة الأخيرة قصيرة قبل الأخيرة أطول نسبيا، الثالثة قبل الأخيرة قصيرة )تقارب</a:t>
            </a:r>
          </a:p>
          <a:p>
            <a:r>
              <a:rPr lang="ar-IQ" sz="2000" dirty="0"/>
              <a:t>ما بين الخطوات(.</a:t>
            </a:r>
          </a:p>
          <a:p>
            <a:r>
              <a:rPr lang="ar-IQ" sz="2000" dirty="0"/>
              <a:t>هبوط نسبي في مركز الثقل الجسم في الخطوات الثلاث الأخيرة مع عدم فقد نسبة</a:t>
            </a:r>
          </a:p>
          <a:p>
            <a:r>
              <a:rPr lang="ar-IQ" sz="2000" dirty="0"/>
              <a:t>السرعة المكتسبة.</a:t>
            </a:r>
          </a:p>
          <a:p>
            <a:r>
              <a:rPr lang="ar-IQ" sz="2000" dirty="0"/>
              <a:t>انسب إمكانية بلوغ اللاعب أقصى سرعة ممكنه حددها قانون ألعاب القوى بالا </a:t>
            </a:r>
            <a:r>
              <a:rPr lang="ar-IQ" sz="2000" dirty="0" smtClean="0"/>
              <a:t>يقل عن 40-45 </a:t>
            </a:r>
            <a:r>
              <a:rPr lang="ar-IQ" sz="2000" dirty="0"/>
              <a:t>مترا.</a:t>
            </a:r>
          </a:p>
        </p:txBody>
      </p:sp>
    </p:spTree>
    <p:extLst>
      <p:ext uri="{BB962C8B-B14F-4D97-AF65-F5344CB8AC3E}">
        <p14:creationId xmlns:p14="http://schemas.microsoft.com/office/powerpoint/2010/main" val="229398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620689"/>
            <a:ext cx="6858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2 -الارتقاء</a:t>
            </a:r>
            <a:endParaRPr lang="ar-IQ" sz="2800" b="1" dirty="0"/>
          </a:p>
          <a:p>
            <a:r>
              <a:rPr lang="ar-IQ" sz="2800" dirty="0"/>
              <a:t>يعد الهدف الأساسي من الارتقاء الحصول على </a:t>
            </a:r>
            <a:r>
              <a:rPr lang="ar-IQ" sz="2800" dirty="0" smtClean="0"/>
              <a:t>قوة الدفع </a:t>
            </a:r>
            <a:r>
              <a:rPr lang="ar-IQ" sz="2800" dirty="0"/>
              <a:t>اللازمة لدفع الجسم </a:t>
            </a:r>
            <a:r>
              <a:rPr lang="ar-IQ" sz="2800" dirty="0" smtClean="0"/>
              <a:t>للإمام وللأعلى </a:t>
            </a:r>
            <a:r>
              <a:rPr lang="ar-IQ" sz="2800" dirty="0"/>
              <a:t>والتي تبدأ هذه المرحلة ببداية ارتطام قدم الارتقاء </a:t>
            </a:r>
            <a:r>
              <a:rPr lang="ar-IQ" sz="2800" dirty="0" err="1" smtClean="0"/>
              <a:t>للوحةالارتقاء</a:t>
            </a:r>
            <a:r>
              <a:rPr lang="ar-IQ" sz="2800" dirty="0" smtClean="0"/>
              <a:t> وتنتهي بتركها </a:t>
            </a:r>
            <a:r>
              <a:rPr lang="ar-IQ" sz="2800" dirty="0"/>
              <a:t>للوحة بامتداد مفاصل القدم والركبة والحوض.</a:t>
            </a:r>
          </a:p>
          <a:p>
            <a:r>
              <a:rPr lang="ar-IQ" sz="2800" dirty="0"/>
              <a:t>الغرض من هذه المرحلة:</a:t>
            </a:r>
          </a:p>
          <a:p>
            <a:r>
              <a:rPr lang="ar-IQ" sz="2800" dirty="0"/>
              <a:t>الوصول إلى انسب لحركة مسار مركز الثقل الجسم</a:t>
            </a:r>
          </a:p>
          <a:p>
            <a:r>
              <a:rPr lang="ar-IQ" sz="2800" dirty="0"/>
              <a:t>أعلى سرعة انطلاق </a:t>
            </a:r>
            <a:r>
              <a:rPr lang="ar-IQ" sz="2800" dirty="0" err="1" smtClean="0"/>
              <a:t>ممكنهتحقيق</a:t>
            </a:r>
            <a:r>
              <a:rPr lang="ar-IQ" sz="2800" dirty="0" smtClean="0"/>
              <a:t> أعلى نقطة طيران مناسبة</a:t>
            </a:r>
          </a:p>
          <a:p>
            <a:r>
              <a:rPr lang="ar-IQ" sz="2800" dirty="0" smtClean="0"/>
              <a:t>الاعتبارات الواجب إتباعها في هذه المرحلة:</a:t>
            </a:r>
          </a:p>
          <a:p>
            <a:r>
              <a:rPr lang="ar-IQ" sz="2800" dirty="0" smtClean="0"/>
              <a:t>ارتطام لحظي بأعلى قوة وباقل زمن.</a:t>
            </a:r>
          </a:p>
          <a:p>
            <a:r>
              <a:rPr lang="ar-IQ" sz="2800" dirty="0" smtClean="0"/>
              <a:t> (وصول زاوية خلف الركبة رجل الارتقاء من 170الى (145-150)في المرحلة الثانية في الارتقاء</a:t>
            </a:r>
          </a:p>
          <a:p>
            <a:endParaRPr lang="ar-IQ" sz="2800" dirty="0" smtClean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6627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620688"/>
            <a:ext cx="6750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/>
              <a:t>دفع قوي ونشيط بامتداد كامل لمفاصل القدم والركبة والحوض لرجل الارتقاء.</a:t>
            </a:r>
          </a:p>
          <a:p>
            <a:r>
              <a:rPr lang="ar-IQ" sz="2400" dirty="0"/>
              <a:t>مرجحة قوية ونشطة بفخذ الرجل الحرة حتى تصل إلى الوضع الأفقي.</a:t>
            </a:r>
          </a:p>
          <a:p>
            <a:r>
              <a:rPr lang="ar-IQ" sz="2400" dirty="0"/>
              <a:t>ميلان الجذع قليلا </a:t>
            </a:r>
            <a:r>
              <a:rPr lang="ar-IQ" sz="2400" dirty="0" err="1"/>
              <a:t>للامام</a:t>
            </a:r>
            <a:r>
              <a:rPr lang="ar-IQ" sz="2400" dirty="0"/>
              <a:t>.</a:t>
            </a:r>
          </a:p>
          <a:p>
            <a:r>
              <a:rPr lang="ar-IQ" sz="2400" dirty="0"/>
              <a:t>مرجحة متبادلة لكلا الذراعين وبتوافق مع الرجلين.</a:t>
            </a:r>
          </a:p>
          <a:p>
            <a:r>
              <a:rPr lang="ar-IQ" sz="2400" dirty="0"/>
              <a:t>ولا تنفصل مرحلة الارتقاء عن مرحلة الاقتراب بأي صورة، فهي مرحلة ممتدة لها.</a:t>
            </a:r>
          </a:p>
          <a:p>
            <a:r>
              <a:rPr lang="ar-IQ" sz="2400" dirty="0"/>
              <a:t>وبالرغم من قصر الزمن الذي يستغرقه الواثب في هذه المرحلة إلا انه يمر بثلاث</a:t>
            </a:r>
          </a:p>
          <a:p>
            <a:r>
              <a:rPr lang="ar-IQ" sz="2400" dirty="0"/>
              <a:t>مراحل متصلة، وذلك من الناحية النظرية وكما يلي</a:t>
            </a:r>
          </a:p>
          <a:p>
            <a:r>
              <a:rPr lang="ar-IQ" sz="2400" dirty="0"/>
              <a:t>مرحلة بدء وضع القدم الارتقاء على لوحة الارتقاء </a:t>
            </a:r>
            <a:r>
              <a:rPr lang="ar-IQ" sz="2400" dirty="0" smtClean="0"/>
              <a:t>(الاستناد)</a:t>
            </a:r>
          </a:p>
          <a:p>
            <a:r>
              <a:rPr lang="ar-IQ" sz="2400" dirty="0" smtClean="0"/>
              <a:t>مرحلة </a:t>
            </a:r>
            <a:r>
              <a:rPr lang="ar-IQ" sz="2400" dirty="0"/>
              <a:t>بقاء القدم الارتقاء على لوحة الارتقاء. </a:t>
            </a:r>
            <a:r>
              <a:rPr lang="ar-IQ" sz="2400" dirty="0" smtClean="0"/>
              <a:t>(الوضع العمودي)</a:t>
            </a:r>
          </a:p>
          <a:p>
            <a:r>
              <a:rPr lang="ar-IQ" sz="2400" dirty="0" smtClean="0"/>
              <a:t>مرحلة </a:t>
            </a:r>
            <a:r>
              <a:rPr lang="ar-IQ" sz="2400" dirty="0"/>
              <a:t>الدفع القوي بقدم الارتقاء من لوحة الارتقاء. </a:t>
            </a:r>
            <a:r>
              <a:rPr lang="ar-IQ" sz="2400" dirty="0" smtClean="0"/>
              <a:t>(الدفع)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0095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88640"/>
            <a:ext cx="6858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/>
              <a:t>الطيران</a:t>
            </a:r>
          </a:p>
          <a:p>
            <a:r>
              <a:rPr lang="ar-IQ" sz="2000" dirty="0"/>
              <a:t>تعد هذه المرحلة الفاصلة بين الارتقاء والهبوط وتخضع إلى نظرية المقذوفات من</a:t>
            </a:r>
          </a:p>
          <a:p>
            <a:r>
              <a:rPr lang="ar-IQ" sz="2000" dirty="0"/>
              <a:t>حيث المدى والارتفاع مع المحافظة على وضع المتوازن للجسم في الهواء. وتبدأ هذه</a:t>
            </a:r>
          </a:p>
          <a:p>
            <a:r>
              <a:rPr lang="ar-IQ" sz="2000" dirty="0"/>
              <a:t>المرحلة بترك قدم الارتقاء للوحة الارتقاء وتنتهي بهبوط القدمين لحفرة الرمل.</a:t>
            </a:r>
          </a:p>
          <a:p>
            <a:r>
              <a:rPr lang="ar-IQ" sz="2000" b="1" dirty="0"/>
              <a:t>الغرض من هذه المرحلة</a:t>
            </a:r>
          </a:p>
          <a:p>
            <a:r>
              <a:rPr lang="ar-IQ" sz="2000" dirty="0"/>
              <a:t>الاحتفاظ بالتوازن الجسم واخذ مركز الثقل مسار الحركي الصحيح.</a:t>
            </a:r>
          </a:p>
          <a:p>
            <a:r>
              <a:rPr lang="ar-IQ" sz="2000" dirty="0"/>
              <a:t>الاحتفاظ بالسرعة النهائية التي تتحقق عند الانطلاق.</a:t>
            </a:r>
          </a:p>
          <a:p>
            <a:r>
              <a:rPr lang="ar-IQ" sz="2000" dirty="0"/>
              <a:t>الإعداد لهبوط اقتصادي جيد.</a:t>
            </a:r>
          </a:p>
          <a:p>
            <a:r>
              <a:rPr lang="ar-IQ" sz="2000" dirty="0"/>
              <a:t>الاعتبارات الواجب إتباعها في هذه المرحلة:</a:t>
            </a:r>
          </a:p>
          <a:p>
            <a:r>
              <a:rPr lang="ar-IQ" sz="2000" dirty="0"/>
              <a:t>5 خطوة مشي في الهواء للمتقدمين. ، إنجاز 2</a:t>
            </a:r>
          </a:p>
          <a:p>
            <a:r>
              <a:rPr lang="ar-IQ" sz="2000" dirty="0"/>
              <a:t>إنجاز خطوة واحدة للمبتدئين.</a:t>
            </a:r>
          </a:p>
          <a:p>
            <a:r>
              <a:rPr lang="ar-IQ" sz="2000" dirty="0"/>
              <a:t>مرجحة الذراعين على شكل دوائر تبادليا من </a:t>
            </a:r>
            <a:r>
              <a:rPr lang="ar-IQ" sz="2000" dirty="0" err="1" smtClean="0"/>
              <a:t>الإما</a:t>
            </a:r>
            <a:endParaRPr lang="ar-IQ" sz="2000" dirty="0"/>
          </a:p>
          <a:p>
            <a:r>
              <a:rPr lang="ar-IQ" sz="2000" b="1" dirty="0"/>
              <a:t>-4 الهبوط</a:t>
            </a:r>
          </a:p>
          <a:p>
            <a:r>
              <a:rPr lang="ar-IQ" sz="2000" dirty="0"/>
              <a:t>وهي المرحلة الأخيرة للطيران باتخاذ الواثب الوضع الأفضل لأجل الحصول على</a:t>
            </a:r>
          </a:p>
          <a:p>
            <a:r>
              <a:rPr lang="ar-IQ" sz="2000" dirty="0"/>
              <a:t>أطول مسافة أفقية ممكنه وتبدأ هذه المرحلة عندما يستعد الجسم للهبوط في الحفرة</a:t>
            </a:r>
          </a:p>
          <a:p>
            <a:r>
              <a:rPr lang="ar-IQ" sz="2000" dirty="0"/>
              <a:t>الرمل وتنتهي بتجمع أجزاء الجسم وهبوطها في حفرة فوق مكان القدمين في الرمل.</a:t>
            </a:r>
          </a:p>
          <a:p>
            <a:r>
              <a:rPr lang="ar-IQ" sz="2000" dirty="0"/>
              <a:t>الغرض من هذه المرحلة:</a:t>
            </a:r>
          </a:p>
          <a:p>
            <a:r>
              <a:rPr lang="ar-IQ" sz="2000" dirty="0"/>
              <a:t>عدم فقد مسافة من منحى الطيران بالهبوط الجيد.</a:t>
            </a:r>
          </a:p>
          <a:p>
            <a:r>
              <a:rPr lang="ar-IQ" sz="2000" dirty="0"/>
              <a:t>الاعتبارات الواجب إتباعها في هذه المرحلة:</a:t>
            </a:r>
          </a:p>
          <a:p>
            <a:r>
              <a:rPr lang="ar-IQ" sz="2000" dirty="0"/>
              <a:t>امتداد الرجلين للإمام مع رفعها عن </a:t>
            </a:r>
            <a:r>
              <a:rPr lang="ar-IQ" sz="2000" smtClean="0"/>
              <a:t>الأرض.ميل</a:t>
            </a:r>
            <a:r>
              <a:rPr lang="ar-IQ" sz="2000" dirty="0" smtClean="0"/>
              <a:t> </a:t>
            </a:r>
            <a:r>
              <a:rPr lang="ar-IQ" sz="2000" dirty="0"/>
              <a:t>الجذع للإمام.</a:t>
            </a:r>
          </a:p>
        </p:txBody>
      </p:sp>
    </p:spTree>
    <p:extLst>
      <p:ext uri="{BB962C8B-B14F-4D97-AF65-F5344CB8AC3E}">
        <p14:creationId xmlns:p14="http://schemas.microsoft.com/office/powerpoint/2010/main" val="73368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0"/>
            <a:ext cx="685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تحقيق أعلى نقطة طيران مناسبة</a:t>
            </a:r>
          </a:p>
          <a:p>
            <a:r>
              <a:rPr lang="ar-IQ" dirty="0"/>
              <a:t>الاعتبارات الواجب إتباعها في هذه المرحلة:</a:t>
            </a:r>
          </a:p>
          <a:p>
            <a:r>
              <a:rPr lang="ar-IQ" dirty="0"/>
              <a:t>ارتطام لحظي بأعلى قوة وباقل زمن.</a:t>
            </a:r>
          </a:p>
          <a:p>
            <a:r>
              <a:rPr lang="ar-IQ" dirty="0"/>
              <a:t>145 ( في المرحلة - وصول زاوية خلف الركبة رجل الارتقاء من ) 170 ( إلى ) 150</a:t>
            </a:r>
          </a:p>
          <a:p>
            <a:r>
              <a:rPr lang="ar-IQ" dirty="0"/>
              <a:t>الثانية من مراحل الارتقاء</a:t>
            </a:r>
          </a:p>
          <a:p>
            <a:r>
              <a:rPr lang="ar-IQ" dirty="0"/>
              <a:t>دفع قوي ونشيط بامتداد كامل لمفاصل القدم والركبة والحوض لرجل الارتقاء.</a:t>
            </a:r>
          </a:p>
          <a:p>
            <a:r>
              <a:rPr lang="ar-IQ" dirty="0"/>
              <a:t>مرجحة قوية ونشطة بفخذ الرجل الحرة حتى تصل إلى الوضع الأفقي.</a:t>
            </a:r>
          </a:p>
          <a:p>
            <a:r>
              <a:rPr lang="ar-IQ" dirty="0"/>
              <a:t>ميلان الجذع قليلا </a:t>
            </a:r>
            <a:r>
              <a:rPr lang="ar-IQ" dirty="0" err="1"/>
              <a:t>للامام</a:t>
            </a:r>
            <a:r>
              <a:rPr lang="ar-IQ" dirty="0"/>
              <a:t>.</a:t>
            </a:r>
          </a:p>
          <a:p>
            <a:r>
              <a:rPr lang="ar-IQ" dirty="0"/>
              <a:t>مرجحة متبادلة لكلا الذراعين وبتوافق مع الرجلين.</a:t>
            </a:r>
          </a:p>
          <a:p>
            <a:r>
              <a:rPr lang="ar-IQ" dirty="0"/>
              <a:t>ولا تنفصل مرحلة الارتقاء عن مرحلة الاقتراب بأي صورة، فهي مرحلة ممتدة لها.</a:t>
            </a:r>
          </a:p>
          <a:p>
            <a:r>
              <a:rPr lang="ar-IQ" dirty="0"/>
              <a:t>وبالرغم من قصر الزمن الذي يستغرقه الواثب في هذه المرحلة إلا انه يمر بثلاث</a:t>
            </a:r>
          </a:p>
          <a:p>
            <a:r>
              <a:rPr lang="ar-IQ" dirty="0"/>
              <a:t>مراحل متصلة، وذلك من الناحية النظرية وكما يلي</a:t>
            </a:r>
          </a:p>
          <a:p>
            <a:r>
              <a:rPr lang="ar-IQ" dirty="0"/>
              <a:t>مرحلة بدء وضع القدم الارتقاء على لوحة الارتقاء )الاستناد(</a:t>
            </a:r>
          </a:p>
          <a:p>
            <a:r>
              <a:rPr lang="ar-IQ" dirty="0"/>
              <a:t>مرحلة بقاء القدم الارتقاء على لوحة الارتقاء. )الوضع العمودي(</a:t>
            </a:r>
          </a:p>
          <a:p>
            <a:r>
              <a:rPr lang="ar-IQ" dirty="0"/>
              <a:t>مرحلة الدفع القوي بقدم الارتقاء من لوحة الارتقاء. )الدفع(</a:t>
            </a:r>
          </a:p>
        </p:txBody>
      </p:sp>
    </p:spTree>
    <p:extLst>
      <p:ext uri="{BB962C8B-B14F-4D97-AF65-F5344CB8AC3E}">
        <p14:creationId xmlns:p14="http://schemas.microsoft.com/office/powerpoint/2010/main" val="251157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783</Words>
  <Application>Microsoft Office PowerPoint</Application>
  <PresentationFormat>عرض على الشاشة (3:4)‏</PresentationFormat>
  <Paragraphs>88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8</cp:revision>
  <dcterms:created xsi:type="dcterms:W3CDTF">2021-11-25T21:20:29Z</dcterms:created>
  <dcterms:modified xsi:type="dcterms:W3CDTF">2022-04-16T11:40:34Z</dcterms:modified>
</cp:coreProperties>
</file>