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
  </p:notesMasterIdLst>
  <p:sldIdLst>
    <p:sldId id="256" r:id="rId2"/>
    <p:sldId id="257" r:id="rId3"/>
    <p:sldId id="258" r:id="rId4"/>
    <p:sldId id="259" r:id="rId5"/>
    <p:sldId id="260" r:id="rId6"/>
    <p:sldId id="262" r:id="rId7"/>
    <p:sldId id="261" r:id="rId8"/>
    <p:sldId id="263"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26034B8-F6A5-46D2-A73E-4F06781F062E}" type="datetimeFigureOut">
              <a:rPr lang="ar-IQ" smtClean="0"/>
              <a:t>15/09/1443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F7E88A-C57C-41DF-AFA3-9FB7278F96BB}" type="slidenum">
              <a:rPr lang="ar-IQ" smtClean="0"/>
              <a:t>‹#›</a:t>
            </a:fld>
            <a:endParaRPr lang="ar-IQ"/>
          </a:p>
        </p:txBody>
      </p:sp>
    </p:spTree>
    <p:extLst>
      <p:ext uri="{BB962C8B-B14F-4D97-AF65-F5344CB8AC3E}">
        <p14:creationId xmlns:p14="http://schemas.microsoft.com/office/powerpoint/2010/main" val="41227315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EF7E88A-C57C-41DF-AFA3-9FB7278F96BB}" type="slidenum">
              <a:rPr lang="ar-IQ" smtClean="0"/>
              <a:t>7</a:t>
            </a:fld>
            <a:endParaRPr lang="ar-IQ"/>
          </a:p>
        </p:txBody>
      </p:sp>
    </p:spTree>
    <p:extLst>
      <p:ext uri="{BB962C8B-B14F-4D97-AF65-F5344CB8AC3E}">
        <p14:creationId xmlns:p14="http://schemas.microsoft.com/office/powerpoint/2010/main" val="4263810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48D5284-225C-4483-BDD1-E93CB4E5980B}"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3E828-B3B7-4B8F-9864-CE8ABAB4B44D}"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48D5284-225C-4483-BDD1-E93CB4E5980B}"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48D5284-225C-4483-BDD1-E93CB4E5980B}"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248D5284-225C-4483-BDD1-E93CB4E5980B}"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3E828-B3B7-4B8F-9864-CE8ABAB4B44D}"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48D5284-225C-4483-BDD1-E93CB4E5980B}"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248D5284-225C-4483-BDD1-E93CB4E5980B}" type="datetimeFigureOut">
              <a:rPr lang="ar-IQ" smtClean="0"/>
              <a:t>15/09/1443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248D5284-225C-4483-BDD1-E93CB4E5980B}" type="datetimeFigureOut">
              <a:rPr lang="ar-IQ" smtClean="0"/>
              <a:t>15/09/1443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248D5284-225C-4483-BDD1-E93CB4E5980B}" type="datetimeFigureOut">
              <a:rPr lang="ar-IQ" smtClean="0"/>
              <a:t>15/09/1443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D5284-225C-4483-BDD1-E93CB4E5980B}" type="datetimeFigureOut">
              <a:rPr lang="ar-IQ" smtClean="0"/>
              <a:t>15/09/1443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48D5284-225C-4483-BDD1-E93CB4E5980B}" type="datetimeFigureOut">
              <a:rPr lang="ar-IQ" smtClean="0"/>
              <a:t>15/09/1443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48D5284-225C-4483-BDD1-E93CB4E5980B}" type="datetimeFigureOut">
              <a:rPr lang="ar-IQ" smtClean="0"/>
              <a:t>15/09/1443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B3E828-B3B7-4B8F-9864-CE8ABAB4B44D}"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48D5284-225C-4483-BDD1-E93CB4E5980B}" type="datetimeFigureOut">
              <a:rPr lang="ar-IQ" smtClean="0"/>
              <a:t>15/09/1443</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6B3E828-B3B7-4B8F-9864-CE8ABAB4B44D}"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12"/>
            <a:ext cx="9144000" cy="674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289035" y="476672"/>
            <a:ext cx="4483920" cy="1323439"/>
          </a:xfrm>
          <a:prstGeom prst="rect">
            <a:avLst/>
          </a:prstGeom>
          <a:noFill/>
        </p:spPr>
        <p:txBody>
          <a:bodyPr wrap="none" rtlCol="1">
            <a:spAutoFit/>
          </a:bodyPr>
          <a:lstStyle/>
          <a:p>
            <a:r>
              <a:rPr lang="ar-IQ" sz="8000" dirty="0" smtClean="0"/>
              <a:t>فعالية 800م </a:t>
            </a:r>
            <a:endParaRPr lang="ar-IQ" sz="8000" dirty="0"/>
          </a:p>
        </p:txBody>
      </p:sp>
      <p:sp>
        <p:nvSpPr>
          <p:cNvPr id="2" name="مربع نص 1"/>
          <p:cNvSpPr txBox="1"/>
          <p:nvPr/>
        </p:nvSpPr>
        <p:spPr>
          <a:xfrm>
            <a:off x="4572001" y="3645024"/>
            <a:ext cx="2438553" cy="1815882"/>
          </a:xfrm>
          <a:prstGeom prst="rect">
            <a:avLst/>
          </a:prstGeom>
          <a:noFill/>
        </p:spPr>
        <p:txBody>
          <a:bodyPr wrap="none" rtlCol="1">
            <a:spAutoFit/>
          </a:bodyPr>
          <a:lstStyle/>
          <a:p>
            <a:r>
              <a:rPr lang="ar-IQ" sz="2800" dirty="0" smtClean="0"/>
              <a:t>اعداد</a:t>
            </a:r>
            <a:endParaRPr lang="ar-IQ" sz="2800" dirty="0" smtClean="0">
              <a:solidFill>
                <a:srgbClr val="FF0000"/>
              </a:solidFill>
            </a:endParaRPr>
          </a:p>
          <a:p>
            <a:r>
              <a:rPr lang="ar-IQ" sz="2800" dirty="0" err="1" smtClean="0">
                <a:solidFill>
                  <a:schemeClr val="tx1">
                    <a:lumMod val="85000"/>
                  </a:schemeClr>
                </a:solidFill>
              </a:rPr>
              <a:t>ا.د.اسيل</a:t>
            </a:r>
            <a:r>
              <a:rPr lang="ar-IQ" sz="2800" dirty="0" smtClean="0">
                <a:solidFill>
                  <a:schemeClr val="tx1">
                    <a:lumMod val="85000"/>
                  </a:schemeClr>
                </a:solidFill>
              </a:rPr>
              <a:t> جليل </a:t>
            </a:r>
            <a:r>
              <a:rPr lang="ar-IQ" sz="2800" dirty="0" err="1" smtClean="0">
                <a:solidFill>
                  <a:schemeClr val="tx1">
                    <a:lumMod val="85000"/>
                  </a:schemeClr>
                </a:solidFill>
              </a:rPr>
              <a:t>كاطع</a:t>
            </a:r>
            <a:endParaRPr lang="ar-IQ" sz="2800" dirty="0" smtClean="0">
              <a:solidFill>
                <a:schemeClr val="tx1">
                  <a:lumMod val="85000"/>
                </a:schemeClr>
              </a:solidFill>
            </a:endParaRPr>
          </a:p>
          <a:p>
            <a:r>
              <a:rPr lang="ar-IQ" sz="2800" dirty="0" smtClean="0">
                <a:solidFill>
                  <a:schemeClr val="tx1">
                    <a:lumMod val="85000"/>
                  </a:schemeClr>
                </a:solidFill>
              </a:rPr>
              <a:t>   </a:t>
            </a:r>
            <a:r>
              <a:rPr lang="ar-IQ" sz="2800" dirty="0" err="1" smtClean="0">
                <a:solidFill>
                  <a:schemeClr val="tx1">
                    <a:lumMod val="85000"/>
                  </a:schemeClr>
                </a:solidFill>
              </a:rPr>
              <a:t>م.م.رغداء</a:t>
            </a:r>
            <a:r>
              <a:rPr lang="ar-IQ" sz="2800" dirty="0" smtClean="0">
                <a:solidFill>
                  <a:schemeClr val="tx1">
                    <a:lumMod val="85000"/>
                  </a:schemeClr>
                </a:solidFill>
              </a:rPr>
              <a:t> فؤاد</a:t>
            </a:r>
          </a:p>
          <a:p>
            <a:endParaRPr lang="ar-IQ" sz="2800" dirty="0">
              <a:solidFill>
                <a:srgbClr val="C00000"/>
              </a:solidFill>
            </a:endParaRPr>
          </a:p>
        </p:txBody>
      </p:sp>
    </p:spTree>
    <p:extLst>
      <p:ext uri="{BB962C8B-B14F-4D97-AF65-F5344CB8AC3E}">
        <p14:creationId xmlns:p14="http://schemas.microsoft.com/office/powerpoint/2010/main" val="113027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
            <a:ext cx="9144000" cy="5509200"/>
          </a:xfrm>
          <a:prstGeom prst="rect">
            <a:avLst/>
          </a:prstGeom>
        </p:spPr>
        <p:txBody>
          <a:bodyPr wrap="square">
            <a:spAutoFit/>
          </a:bodyPr>
          <a:lstStyle/>
          <a:p>
            <a:r>
              <a:rPr lang="ar-SA" sz="3200" dirty="0"/>
              <a:t>تعد فعالية 800 متر من الفعاليات التي تتميز بصعوبة وإتقان فنه والتوافق العصبي العضلي ، إذ تتطلب ضرورة المحافظة على خطوات الركض السريع والمناورة بالتحكم بهذه الخطوات وفقا للمرحلة والمسافة التي يقطعها </a:t>
            </a:r>
            <a:r>
              <a:rPr lang="ar-SA" sz="3200" dirty="0" err="1"/>
              <a:t>المتسابق،مع</a:t>
            </a:r>
            <a:r>
              <a:rPr lang="ar-SA" sz="3200" dirty="0"/>
              <a:t> الاحتفاظ بالسرعة العالية قدر الإمكان اذ تعد هذه الفعالية من فعاليات السرعة الشبه </a:t>
            </a:r>
            <a:r>
              <a:rPr lang="ar-SA" sz="3200" dirty="0" err="1"/>
              <a:t>القصوية</a:t>
            </a:r>
            <a:r>
              <a:rPr lang="ar-SA" sz="3200" dirty="0"/>
              <a:t> طويلة الأمد نسبياً. و سباق 800 متر من المسابقات التي تؤدي السرعة فيها دورا فاعلا ، فضلاً عن أنها تعد من الحركات ذات الإيقاع المتكرر والتي تتطلب الأداء الحركي السريع والمناسب ، وكل هذه النواحي تتطلب من المدربين أن يراعوا النواحي والشروط (البدنية والفنية ) التي يجب أن تتم بها هذه الحركات وبالسرعة المطلوبة والمناسبة لتحقيق الهدف من الأداء وهو قطع مسافة السباق بأقل زمن ممكن </a:t>
            </a:r>
            <a:endParaRPr lang="ar-IQ" sz="3200" dirty="0"/>
          </a:p>
        </p:txBody>
      </p:sp>
    </p:spTree>
    <p:extLst>
      <p:ext uri="{BB962C8B-B14F-4D97-AF65-F5344CB8AC3E}">
        <p14:creationId xmlns:p14="http://schemas.microsoft.com/office/powerpoint/2010/main" val="96642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0648"/>
            <a:ext cx="9036496" cy="4154984"/>
          </a:xfrm>
          <a:prstGeom prst="rect">
            <a:avLst/>
          </a:prstGeom>
        </p:spPr>
        <p:txBody>
          <a:bodyPr wrap="square">
            <a:spAutoFit/>
          </a:bodyPr>
          <a:lstStyle/>
          <a:p>
            <a:r>
              <a:rPr lang="ar-SA" sz="4400" dirty="0"/>
              <a:t>هناك مميزات خاصة </a:t>
            </a:r>
            <a:r>
              <a:rPr lang="ar-SA" sz="4400" dirty="0" err="1"/>
              <a:t>تتطلبها</a:t>
            </a:r>
            <a:r>
              <a:rPr lang="ar-SA" sz="4400" dirty="0"/>
              <a:t> هذه المسابقة يجب أن يتسم بها المتسابق ، سواء كانت قدرات بدنية أو قدرات فنية للسيطرة على فن الأداء الحركي والتي لها الدور في تقدم الإنجاز لهذه الفعالية </a:t>
            </a:r>
            <a:r>
              <a:rPr lang="ar-SA" sz="4400" dirty="0" smtClean="0"/>
              <a:t>. </a:t>
            </a:r>
            <a:r>
              <a:rPr lang="ar-SA" sz="4400" dirty="0"/>
              <a:t>لذا لابد من دراسة الناحية الحركية وما يصاحبها من متغيرات فنية عند أداء هذه الفعالية </a:t>
            </a:r>
            <a:endParaRPr lang="ar-IQ" sz="4400" dirty="0"/>
          </a:p>
        </p:txBody>
      </p:sp>
    </p:spTree>
    <p:extLst>
      <p:ext uri="{BB962C8B-B14F-4D97-AF65-F5344CB8AC3E}">
        <p14:creationId xmlns:p14="http://schemas.microsoft.com/office/powerpoint/2010/main" val="261860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5262979"/>
          </a:xfrm>
          <a:prstGeom prst="rect">
            <a:avLst/>
          </a:prstGeom>
        </p:spPr>
        <p:txBody>
          <a:bodyPr wrap="square">
            <a:spAutoFit/>
          </a:bodyPr>
          <a:lstStyle/>
          <a:p>
            <a:r>
              <a:rPr lang="ar-SA" sz="2800" dirty="0"/>
              <a:t>هناك علاقة قوية بين العناصر البدنية ومستوى التقدم في تطبيق الشروط (الفنية )بالنسبة لركض 800متر، وعملية ترجمة التحسن الحادث للعناصر البدنية لتحسين مستوى الأداء الفني .أن التطبيق الصحيح لميكانيكية هذا الأداء لا يأتي بشكل آلي وإنما بالتوافق والأداء الفني الذي يجب أن يكتسبه اللاعب وينميه في الوقت نفسه الذي ينمي العناصر البدنية.</a:t>
            </a:r>
            <a:br>
              <a:rPr lang="ar-SA" sz="2800" dirty="0"/>
            </a:br>
            <a:r>
              <a:rPr lang="ar-SA" sz="2800" dirty="0"/>
              <a:t>أن أهم النواحي الفنية والتي ترتبط بركض 800 متر تكون من خلال اتجاهين :-</a:t>
            </a:r>
            <a:br>
              <a:rPr lang="ar-SA" sz="2800" dirty="0"/>
            </a:br>
            <a:r>
              <a:rPr lang="ar-SA" sz="2800" dirty="0"/>
              <a:t>الأول- الاتجاه الخاص بتطوير عمل المفاصل والعضلات </a:t>
            </a:r>
            <a:r>
              <a:rPr lang="ar-SA" sz="2800" dirty="0" err="1"/>
              <a:t>المسؤوله</a:t>
            </a:r>
            <a:r>
              <a:rPr lang="ar-SA" sz="2800" dirty="0"/>
              <a:t> عنها من خلال تدريبات القوة السريعة وفقا لزوايا العمل العضلي بهذه المفاصل وأجزاء الجسم المختلفة أثناء الركض ، والذي له أهمية بارزه في تطبيق الأداء الفني الصحيح اذ إن تطبيق الزوايا الصحيحة يساعد اللاعب في تقليل القوى المقاومة لحركة الجسم خصوصا عند لحظة الدفع وزيادة السرع لأجزاء الجسم الأخرى ، عند الركض .</a:t>
            </a:r>
            <a:endParaRPr lang="ar-IQ" sz="2800" dirty="0"/>
          </a:p>
        </p:txBody>
      </p:sp>
    </p:spTree>
    <p:extLst>
      <p:ext uri="{BB962C8B-B14F-4D97-AF65-F5344CB8AC3E}">
        <p14:creationId xmlns:p14="http://schemas.microsoft.com/office/powerpoint/2010/main" val="263765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620688"/>
            <a:ext cx="8964488" cy="4401205"/>
          </a:xfrm>
          <a:prstGeom prst="rect">
            <a:avLst/>
          </a:prstGeom>
        </p:spPr>
        <p:txBody>
          <a:bodyPr wrap="square">
            <a:spAutoFit/>
          </a:bodyPr>
          <a:lstStyle/>
          <a:p>
            <a:r>
              <a:rPr lang="ar-SA" sz="4000" dirty="0"/>
              <a:t>يبدا سباق 800م من البدء العالي خذ مكانك وانطلق</a:t>
            </a:r>
            <a:endParaRPr lang="en-US" sz="4000" dirty="0"/>
          </a:p>
          <a:p>
            <a:r>
              <a:rPr lang="ar-SA" sz="4000" dirty="0" err="1"/>
              <a:t>عندسماع</a:t>
            </a:r>
            <a:r>
              <a:rPr lang="ar-SA" sz="4000" dirty="0"/>
              <a:t> الامر خذ مكانك  تقف المتسابقة متخذة الوضع اماما والقدم القوية خلف خط البداية مباشرة والاخرى خلفها بمقدار قدم ونصف </a:t>
            </a:r>
            <a:endParaRPr lang="en-US" sz="4000" dirty="0"/>
          </a:p>
          <a:p>
            <a:pPr lvl="0"/>
            <a:r>
              <a:rPr lang="ar-SA" sz="4000" dirty="0"/>
              <a:t>انطق تثنى الركبتين قليلا مع ميل الجذع اماما مع وضع الذراع الامامية والاخرى اماما</a:t>
            </a:r>
            <a:endParaRPr lang="en-US" sz="4000" dirty="0"/>
          </a:p>
          <a:p>
            <a:r>
              <a:rPr lang="ar-SA" sz="4000" dirty="0"/>
              <a:t> </a:t>
            </a:r>
            <a:endParaRPr lang="en-US" sz="4000" dirty="0"/>
          </a:p>
        </p:txBody>
      </p:sp>
    </p:spTree>
    <p:extLst>
      <p:ext uri="{BB962C8B-B14F-4D97-AF65-F5344CB8AC3E}">
        <p14:creationId xmlns:p14="http://schemas.microsoft.com/office/powerpoint/2010/main" val="347332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4"/>
            <a:ext cx="9143999" cy="68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57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12776"/>
            <a:ext cx="9144000" cy="3970318"/>
          </a:xfrm>
          <a:prstGeom prst="rect">
            <a:avLst/>
          </a:prstGeom>
        </p:spPr>
        <p:txBody>
          <a:bodyPr wrap="square">
            <a:spAutoFit/>
          </a:bodyPr>
          <a:lstStyle/>
          <a:p>
            <a:r>
              <a:rPr lang="ar-SA" sz="3600" dirty="0"/>
              <a:t>المراحل الفنية لسباق 800م </a:t>
            </a:r>
            <a:endParaRPr lang="en-US" sz="3600" dirty="0"/>
          </a:p>
          <a:p>
            <a:pPr lvl="0"/>
            <a:r>
              <a:rPr lang="ar-IQ" sz="3600" dirty="0" smtClean="0"/>
              <a:t>1-</a:t>
            </a:r>
            <a:r>
              <a:rPr lang="ar-SA" sz="3600" dirty="0" smtClean="0"/>
              <a:t>مرحلة </a:t>
            </a:r>
            <a:r>
              <a:rPr lang="ar-SA" sz="3600" dirty="0"/>
              <a:t>البدء وفيها </a:t>
            </a:r>
            <a:r>
              <a:rPr lang="ar-SA" sz="3600" dirty="0" err="1"/>
              <a:t>ياخذ</a:t>
            </a:r>
            <a:r>
              <a:rPr lang="ar-SA" sz="3600" dirty="0"/>
              <a:t> الجسم وضع البدء</a:t>
            </a:r>
            <a:endParaRPr lang="en-US" sz="3600" dirty="0"/>
          </a:p>
          <a:p>
            <a:r>
              <a:rPr lang="ar-IQ" sz="3600" dirty="0" smtClean="0"/>
              <a:t>2- </a:t>
            </a:r>
            <a:r>
              <a:rPr lang="ar-SA" sz="3600" dirty="0" smtClean="0"/>
              <a:t>مرحلة </a:t>
            </a:r>
            <a:r>
              <a:rPr lang="ar-SA" sz="3600" dirty="0"/>
              <a:t>ركض المسافة / في هذه المرحلة تركض المتسابقة في المجال الخاص بها وتزداد سرعتها تدريجيا حتى تصل الى الحدد الذي يكون فيه طول الخطوة وسرعتها ثابت ويكون ذلك خلال المائة متر الاولى فقط (حول المنحني الاول )وعند خط الدخول </a:t>
            </a:r>
            <a:endParaRPr lang="ar-IQ" sz="3600" dirty="0"/>
          </a:p>
        </p:txBody>
      </p:sp>
    </p:spTree>
    <p:extLst>
      <p:ext uri="{BB962C8B-B14F-4D97-AF65-F5344CB8AC3E}">
        <p14:creationId xmlns:p14="http://schemas.microsoft.com/office/powerpoint/2010/main" val="220437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908720"/>
            <a:ext cx="9144000" cy="5016758"/>
          </a:xfrm>
          <a:prstGeom prst="rect">
            <a:avLst/>
          </a:prstGeom>
        </p:spPr>
        <p:txBody>
          <a:bodyPr wrap="square">
            <a:spAutoFit/>
          </a:bodyPr>
          <a:lstStyle/>
          <a:p>
            <a:pPr lvl="0"/>
            <a:r>
              <a:rPr lang="ar-SA" sz="3200" dirty="0"/>
              <a:t>تتنافس كل متسابقة على ان تجد لها مكان بجانب الحافة الداخلية للمضمار(المجال الاول)لان المتسابقة التي تجري للخارج لقطع مسافة اطول ويجب هنا تنظيم التنفس وخطوة الركض وعدم رفع الركبة عاليا كما هو في الركض السريع </a:t>
            </a:r>
            <a:r>
              <a:rPr lang="ar-SA" sz="3200" dirty="0" err="1"/>
              <a:t>لانه</a:t>
            </a:r>
            <a:r>
              <a:rPr lang="ar-SA" sz="3200" dirty="0"/>
              <a:t> يجهد المتسابقة .</a:t>
            </a:r>
            <a:endParaRPr lang="en-US" sz="3200" dirty="0"/>
          </a:p>
          <a:p>
            <a:r>
              <a:rPr lang="ar-SA" sz="3200" dirty="0"/>
              <a:t>كما يجب ان يكون الجسم مائلا قليلا </a:t>
            </a:r>
            <a:r>
              <a:rPr lang="ar-SA" sz="3200" dirty="0" err="1"/>
              <a:t>للامام</a:t>
            </a:r>
            <a:r>
              <a:rPr lang="ar-SA" sz="3200" dirty="0"/>
              <a:t> وفي حالة ارتخاء ويبقى الراس معتدلا طول السباق</a:t>
            </a:r>
            <a:endParaRPr lang="en-US" sz="3200" dirty="0"/>
          </a:p>
          <a:p>
            <a:pPr lvl="0"/>
            <a:r>
              <a:rPr lang="ar-IQ" sz="3200" smtClean="0"/>
              <a:t>3- </a:t>
            </a:r>
            <a:r>
              <a:rPr lang="ar-SA" sz="3200" smtClean="0"/>
              <a:t>مرحلة </a:t>
            </a:r>
            <a:r>
              <a:rPr lang="ar-SA" sz="3200" dirty="0"/>
              <a:t>النهاية /تندفع المتسابقة تدريجيا </a:t>
            </a:r>
            <a:r>
              <a:rPr lang="ar-SA" sz="3200" dirty="0" err="1"/>
              <a:t>باقصى</a:t>
            </a:r>
            <a:r>
              <a:rPr lang="ar-SA" sz="3200" dirty="0"/>
              <a:t> سرعة لها في الوقت المناسب وذلك في المائة متر الاخيرة حيث تعمل الذراعان بقوة وسرعة في مدى ضيق كما هو في الركض السريع </a:t>
            </a:r>
            <a:endParaRPr lang="en-US" sz="3200" dirty="0"/>
          </a:p>
          <a:p>
            <a:r>
              <a:rPr lang="en-US" sz="3200" dirty="0"/>
              <a:t> </a:t>
            </a:r>
          </a:p>
        </p:txBody>
      </p:sp>
    </p:spTree>
    <p:extLst>
      <p:ext uri="{BB962C8B-B14F-4D97-AF65-F5344CB8AC3E}">
        <p14:creationId xmlns:p14="http://schemas.microsoft.com/office/powerpoint/2010/main" val="3017916770"/>
      </p:ext>
    </p:extLst>
  </p:cSld>
  <p:clrMapOvr>
    <a:masterClrMapping/>
  </p:clrMapOvr>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38</TotalTime>
  <Words>414</Words>
  <Application>Microsoft Office PowerPoint</Application>
  <PresentationFormat>عرض على الشاشة (3:4)‏</PresentationFormat>
  <Paragraphs>19</Paragraphs>
  <Slides>8</Slides>
  <Notes>1</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أفق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5</cp:revision>
  <dcterms:created xsi:type="dcterms:W3CDTF">2022-01-14T22:04:49Z</dcterms:created>
  <dcterms:modified xsi:type="dcterms:W3CDTF">2022-04-16T11:37:33Z</dcterms:modified>
</cp:coreProperties>
</file>