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FFFF00"/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29/04/1443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ar-IQ" dirty="0" smtClean="0"/>
              <a:t>قانون الكرة الطائرة 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355977" y="2859475"/>
            <a:ext cx="3888431" cy="3312725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اعداد </a:t>
            </a:r>
          </a:p>
          <a:p>
            <a:pPr algn="ctr"/>
            <a:r>
              <a:rPr lang="ar-IQ" sz="3200" dirty="0" smtClean="0"/>
              <a:t>الاستاذ الدكتور </a:t>
            </a:r>
          </a:p>
          <a:p>
            <a:pPr algn="ctr"/>
            <a:r>
              <a:rPr lang="ar-IQ" sz="3200" dirty="0" err="1" smtClean="0"/>
              <a:t>سهاد</a:t>
            </a:r>
            <a:r>
              <a:rPr lang="ar-IQ" sz="3200" dirty="0" smtClean="0"/>
              <a:t> قاسم سعيد</a:t>
            </a:r>
            <a:endParaRPr lang="ar-IQ" sz="32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347865" y="1556792"/>
            <a:ext cx="5338936" cy="936104"/>
          </a:xfrm>
        </p:spPr>
        <p:txBody>
          <a:bodyPr>
            <a:normAutofit fontScale="92500" lnSpcReduction="20000"/>
          </a:bodyPr>
          <a:lstStyle/>
          <a:p>
            <a:r>
              <a:rPr lang="ar-IQ" sz="3600" dirty="0" smtClean="0">
                <a:solidFill>
                  <a:schemeClr val="bg1"/>
                </a:solidFill>
              </a:rPr>
              <a:t>الفصل الرابع </a:t>
            </a:r>
          </a:p>
          <a:p>
            <a:r>
              <a:rPr lang="ar-IQ" sz="3600" dirty="0" smtClean="0">
                <a:solidFill>
                  <a:schemeClr val="bg1"/>
                </a:solidFill>
              </a:rPr>
              <a:t>حركات اللعب </a:t>
            </a:r>
            <a:r>
              <a:rPr lang="ar-IQ" sz="3600" dirty="0" smtClean="0">
                <a:solidFill>
                  <a:schemeClr val="bg1"/>
                </a:solidFill>
              </a:rPr>
              <a:t> / الجزء الأول </a:t>
            </a:r>
            <a:endParaRPr lang="ar-IQ" sz="3600" dirty="0">
              <a:solidFill>
                <a:schemeClr val="bg1"/>
              </a:solidFill>
            </a:endParaRPr>
          </a:p>
        </p:txBody>
      </p:sp>
      <p:pic>
        <p:nvPicPr>
          <p:cNvPr id="9" name="عنصر نائب للمحتوى 8" descr="2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1" y="2859474"/>
            <a:ext cx="3898776" cy="331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الفصل </a:t>
            </a:r>
            <a:r>
              <a:rPr lang="ar-IQ" dirty="0" err="1" smtClean="0">
                <a:solidFill>
                  <a:schemeClr val="bg1"/>
                </a:solidFill>
              </a:rPr>
              <a:t>الرأبع</a:t>
            </a:r>
            <a:r>
              <a:rPr lang="ar-IQ" dirty="0" smtClean="0">
                <a:solidFill>
                  <a:schemeClr val="bg1"/>
                </a:solidFill>
              </a:rPr>
              <a:t> / حركات اللعب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48872" cy="496855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IQ" dirty="0">
                <a:solidFill>
                  <a:schemeClr val="bg1"/>
                </a:solidFill>
              </a:rPr>
              <a:t>الكــرة في اللعــب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الكرة في اللعب منذ لحظة ضربة الإرسال المصرح </a:t>
            </a:r>
            <a:r>
              <a:rPr lang="ar-IQ" dirty="0" err="1">
                <a:solidFill>
                  <a:schemeClr val="bg1"/>
                </a:solidFill>
              </a:rPr>
              <a:t>بها</a:t>
            </a:r>
            <a:r>
              <a:rPr lang="ar-IQ" dirty="0">
                <a:solidFill>
                  <a:schemeClr val="bg1"/>
                </a:solidFill>
              </a:rPr>
              <a:t> بواسطة الحكم الأول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الكرة خارج اللعــب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الكرة خارج اللعب عند لحظة الخطأ الذي أطلقت عليه </a:t>
            </a:r>
            <a:r>
              <a:rPr lang="ar-IQ" dirty="0" err="1">
                <a:solidFill>
                  <a:schemeClr val="bg1"/>
                </a:solidFill>
              </a:rPr>
              <a:t>الصافرة</a:t>
            </a:r>
            <a:r>
              <a:rPr lang="ar-IQ" dirty="0">
                <a:solidFill>
                  <a:schemeClr val="bg1"/>
                </a:solidFill>
              </a:rPr>
              <a:t> بواسطة أحد </a:t>
            </a:r>
            <a:r>
              <a:rPr lang="ar-IQ" dirty="0" err="1">
                <a:solidFill>
                  <a:schemeClr val="bg1"/>
                </a:solidFill>
              </a:rPr>
              <a:t>الحكمين </a:t>
            </a:r>
            <a:r>
              <a:rPr lang="ar-IQ" dirty="0">
                <a:solidFill>
                  <a:schemeClr val="bg1"/>
                </a:solidFill>
              </a:rPr>
              <a:t>، وفي حالة عدم وجود </a:t>
            </a:r>
            <a:r>
              <a:rPr lang="ar-IQ" dirty="0" err="1">
                <a:solidFill>
                  <a:schemeClr val="bg1"/>
                </a:solidFill>
              </a:rPr>
              <a:t>الخطأ </a:t>
            </a:r>
            <a:r>
              <a:rPr lang="ar-IQ" dirty="0">
                <a:solidFill>
                  <a:schemeClr val="bg1"/>
                </a:solidFill>
              </a:rPr>
              <a:t>، عند لحظة </a:t>
            </a:r>
            <a:r>
              <a:rPr lang="ar-IQ" dirty="0" err="1">
                <a:solidFill>
                  <a:schemeClr val="bg1"/>
                </a:solidFill>
              </a:rPr>
              <a:t>الصافرة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err="1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 err="1">
                <a:solidFill>
                  <a:schemeClr val="bg1"/>
                </a:solidFill>
              </a:rPr>
              <a:t>الكــرة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داخل "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</a:t>
            </a:r>
            <a:r>
              <a:rPr lang="ar-IQ" dirty="0" err="1">
                <a:solidFill>
                  <a:schemeClr val="bg1"/>
                </a:solidFill>
              </a:rPr>
              <a:t>الكرة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داخل </a:t>
            </a:r>
            <a:r>
              <a:rPr lang="ar-IQ" dirty="0">
                <a:solidFill>
                  <a:schemeClr val="bg1"/>
                </a:solidFill>
              </a:rPr>
              <a:t>" عندما تلمس أرض الملعب في ذلك الخطوط الحدودية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الكــرة خــارج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</a:t>
            </a:r>
            <a:r>
              <a:rPr lang="ar-IQ" dirty="0" err="1">
                <a:solidFill>
                  <a:schemeClr val="bg1"/>
                </a:solidFill>
              </a:rPr>
              <a:t>الكرة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خارج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عندما :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يكون جزء الكرة الذي يلمس الأرض خارج الخطوط الحدودية بالكامل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تلمس جسماً خارج الملعب أو السقف أو شخصاً خارج اللعب.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تلمس </a:t>
            </a:r>
            <a:r>
              <a:rPr lang="ar-IQ" dirty="0" err="1">
                <a:solidFill>
                  <a:schemeClr val="bg1"/>
                </a:solidFill>
              </a:rPr>
              <a:t>العصاتين</a:t>
            </a:r>
            <a:r>
              <a:rPr lang="ar-IQ" dirty="0">
                <a:solidFill>
                  <a:schemeClr val="bg1"/>
                </a:solidFill>
              </a:rPr>
              <a:t> الهوائيتين أو الحبال أو القائمين أو الشبكة نفسها خارج الأشرطة </a:t>
            </a:r>
            <a:r>
              <a:rPr lang="ar-IQ" dirty="0" err="1">
                <a:solidFill>
                  <a:schemeClr val="bg1"/>
                </a:solidFill>
              </a:rPr>
              <a:t>الجانبية 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تعبر المستوى العمودي للشبكة كلياً أو حتى جزئياً خارج مجال العبور باستثناء الحالة في القاعدة </a:t>
            </a:r>
            <a:r>
              <a:rPr lang="en-US" dirty="0">
                <a:solidFill>
                  <a:schemeClr val="bg1"/>
                </a:solidFill>
              </a:rPr>
              <a:t>10 . 1 . 2</a:t>
            </a: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تعبر بالكامل المجال السفلي تحت الشبكة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692696"/>
            <a:ext cx="8820472" cy="5904954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يجب أن يلعب كل فرق في منطقة ومجال </a:t>
            </a:r>
            <a:r>
              <a:rPr lang="ar-IQ" dirty="0" err="1" smtClean="0">
                <a:solidFill>
                  <a:schemeClr val="bg1"/>
                </a:solidFill>
              </a:rPr>
              <a:t>لعبه </a:t>
            </a:r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بأستثناء</a:t>
            </a:r>
            <a:r>
              <a:rPr lang="ar-IQ" dirty="0" smtClean="0">
                <a:solidFill>
                  <a:schemeClr val="bg1"/>
                </a:solidFill>
              </a:rPr>
              <a:t> القاعدة </a:t>
            </a:r>
            <a:r>
              <a:rPr lang="en-US" dirty="0" smtClean="0">
                <a:solidFill>
                  <a:schemeClr val="bg1"/>
                </a:solidFill>
              </a:rPr>
              <a:t>10.1.2</a:t>
            </a:r>
            <a:r>
              <a:rPr lang="ar-IQ" dirty="0" smtClean="0">
                <a:solidFill>
                  <a:schemeClr val="bg1"/>
                </a:solidFill>
              </a:rPr>
              <a:t>) ويجوز على كل حال </a:t>
            </a:r>
            <a:r>
              <a:rPr lang="ar-IQ" dirty="0" err="1" smtClean="0">
                <a:solidFill>
                  <a:schemeClr val="bg1"/>
                </a:solidFill>
              </a:rPr>
              <a:t>إستعادة</a:t>
            </a:r>
            <a:r>
              <a:rPr lang="ar-IQ" dirty="0" smtClean="0">
                <a:solidFill>
                  <a:schemeClr val="bg1"/>
                </a:solidFill>
              </a:rPr>
              <a:t> الكرة من خلف المنطقة الحرة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ضربات الفريق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الضربة هي أي تلامس مع الكرة بواسطة لاعب في الملعب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للفريق بثلاث ضربات كحد </a:t>
            </a:r>
            <a:r>
              <a:rPr lang="ar-IQ" dirty="0" err="1" smtClean="0">
                <a:solidFill>
                  <a:schemeClr val="bg1"/>
                </a:solidFill>
              </a:rPr>
              <a:t>أقصى </a:t>
            </a:r>
            <a:r>
              <a:rPr lang="ar-IQ" dirty="0" smtClean="0">
                <a:solidFill>
                  <a:schemeClr val="bg1"/>
                </a:solidFill>
              </a:rPr>
              <a:t>(بالإضافة إلى </a:t>
            </a:r>
            <a:r>
              <a:rPr lang="ar-IQ" dirty="0" err="1" smtClean="0">
                <a:solidFill>
                  <a:schemeClr val="bg1"/>
                </a:solidFill>
              </a:rPr>
              <a:t>الصد </a:t>
            </a:r>
            <a:r>
              <a:rPr lang="ar-IQ" dirty="0" smtClean="0">
                <a:solidFill>
                  <a:schemeClr val="bg1"/>
                </a:solidFill>
              </a:rPr>
              <a:t>(القاعدة </a:t>
            </a:r>
            <a:r>
              <a:rPr lang="en-US" dirty="0" smtClean="0">
                <a:solidFill>
                  <a:schemeClr val="bg1"/>
                </a:solidFill>
              </a:rPr>
              <a:t>14.4.1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) </a:t>
            </a:r>
            <a:r>
              <a:rPr lang="ar-IQ" dirty="0" smtClean="0">
                <a:solidFill>
                  <a:schemeClr val="bg1"/>
                </a:solidFill>
              </a:rPr>
              <a:t>، لإعادة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، وإذا أستخدم أكثر من ذلك يرتكب الفريق </a:t>
            </a:r>
            <a:r>
              <a:rPr lang="ar-IQ" dirty="0" err="1" smtClean="0">
                <a:solidFill>
                  <a:schemeClr val="bg1"/>
                </a:solidFill>
              </a:rPr>
              <a:t>خطأ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b="1" dirty="0" smtClean="0">
                <a:solidFill>
                  <a:schemeClr val="bg1"/>
                </a:solidFill>
              </a:rPr>
              <a:t>أربع </a:t>
            </a:r>
            <a:r>
              <a:rPr lang="ar-IQ" b="1" dirty="0" err="1" smtClean="0">
                <a:solidFill>
                  <a:schemeClr val="bg1"/>
                </a:solidFill>
              </a:rPr>
              <a:t>ضربات</a:t>
            </a:r>
            <a:r>
              <a:rPr lang="ar-IQ" dirty="0" err="1" smtClean="0">
                <a:solidFill>
                  <a:schemeClr val="bg1"/>
                </a:solidFill>
              </a:rPr>
              <a:t> "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اللمسات المتتالية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لا يجوز للاعب أن يضرب الكرة مرتين متتاليتين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بأستثناء</a:t>
            </a:r>
            <a:r>
              <a:rPr lang="ar-IQ" dirty="0" smtClean="0">
                <a:solidFill>
                  <a:schemeClr val="bg1"/>
                </a:solidFill>
              </a:rPr>
              <a:t> القواعد </a:t>
            </a:r>
            <a:r>
              <a:rPr lang="en-US" dirty="0" smtClean="0">
                <a:solidFill>
                  <a:schemeClr val="bg1"/>
                </a:solidFill>
              </a:rPr>
              <a:t>14.4.2</a:t>
            </a:r>
            <a:r>
              <a:rPr lang="ar-IQ" dirty="0" smtClean="0">
                <a:solidFill>
                  <a:schemeClr val="bg1"/>
                </a:solidFill>
              </a:rPr>
              <a:t> و </a:t>
            </a:r>
            <a:r>
              <a:rPr lang="en-US" dirty="0" smtClean="0">
                <a:solidFill>
                  <a:schemeClr val="bg1"/>
                </a:solidFill>
              </a:rPr>
              <a:t>9.2.3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b="1" dirty="0" smtClean="0">
                <a:solidFill>
                  <a:schemeClr val="bg1"/>
                </a:solidFill>
              </a:rPr>
              <a:t>اللمسات المتزامنة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يحق أن يلمس لاعبان أو ثلاثة الكرة في نفس اللحظة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عندما يلمس </a:t>
            </a:r>
            <a:r>
              <a:rPr lang="ar-IQ" dirty="0" err="1" smtClean="0">
                <a:solidFill>
                  <a:schemeClr val="bg1"/>
                </a:solidFill>
              </a:rPr>
              <a:t>زميلان </a:t>
            </a:r>
            <a:r>
              <a:rPr lang="ar-IQ" dirty="0" smtClean="0">
                <a:solidFill>
                  <a:schemeClr val="bg1"/>
                </a:solidFill>
              </a:rPr>
              <a:t>(ثلاثة) الكرة في نفس </a:t>
            </a:r>
            <a:r>
              <a:rPr lang="ar-IQ" dirty="0" err="1" smtClean="0">
                <a:solidFill>
                  <a:schemeClr val="bg1"/>
                </a:solidFill>
              </a:rPr>
              <a:t>الوقت </a:t>
            </a:r>
            <a:r>
              <a:rPr lang="ar-IQ" dirty="0" smtClean="0">
                <a:solidFill>
                  <a:schemeClr val="bg1"/>
                </a:solidFill>
              </a:rPr>
              <a:t>، يحتسب ذلك </a:t>
            </a:r>
            <a:r>
              <a:rPr lang="ar-IQ" dirty="0" err="1" smtClean="0">
                <a:solidFill>
                  <a:schemeClr val="bg1"/>
                </a:solidFill>
              </a:rPr>
              <a:t>ضربتين </a:t>
            </a:r>
            <a:r>
              <a:rPr lang="ar-IQ" dirty="0" smtClean="0">
                <a:solidFill>
                  <a:schemeClr val="bg1"/>
                </a:solidFill>
              </a:rPr>
              <a:t>(ثلاثة</a:t>
            </a:r>
            <a:r>
              <a:rPr lang="ar-IQ" dirty="0" err="1" smtClean="0">
                <a:solidFill>
                  <a:schemeClr val="bg1"/>
                </a:solidFill>
              </a:rPr>
              <a:t>) </a:t>
            </a:r>
            <a:r>
              <a:rPr lang="ar-IQ" dirty="0" smtClean="0">
                <a:solidFill>
                  <a:schemeClr val="bg1"/>
                </a:solidFill>
              </a:rPr>
              <a:t>(باستثناء الصد)، وعندما يحاولون الوصول إلى الكرة ولكن يلمسها </a:t>
            </a:r>
            <a:r>
              <a:rPr lang="ar-IQ" dirty="0" err="1" smtClean="0">
                <a:solidFill>
                  <a:schemeClr val="bg1"/>
                </a:solidFill>
              </a:rPr>
              <a:t>أحدهم </a:t>
            </a:r>
            <a:r>
              <a:rPr lang="ar-IQ" dirty="0" smtClean="0">
                <a:solidFill>
                  <a:schemeClr val="bg1"/>
                </a:solidFill>
              </a:rPr>
              <a:t>، تحتسب ضربة </a:t>
            </a:r>
            <a:r>
              <a:rPr lang="ar-IQ" dirty="0" err="1" smtClean="0">
                <a:solidFill>
                  <a:schemeClr val="bg1"/>
                </a:solidFill>
              </a:rPr>
              <a:t>واحدة </a:t>
            </a:r>
            <a:r>
              <a:rPr lang="ar-IQ" dirty="0" smtClean="0">
                <a:solidFill>
                  <a:schemeClr val="bg1"/>
                </a:solidFill>
              </a:rPr>
              <a:t>، </a:t>
            </a:r>
            <a:r>
              <a:rPr lang="ar-IQ" dirty="0" err="1" smtClean="0">
                <a:solidFill>
                  <a:schemeClr val="bg1"/>
                </a:solidFill>
              </a:rPr>
              <a:t>ولايشكل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إصطدام</a:t>
            </a:r>
            <a:r>
              <a:rPr lang="ar-IQ" dirty="0" smtClean="0">
                <a:solidFill>
                  <a:schemeClr val="bg1"/>
                </a:solidFill>
              </a:rPr>
              <a:t> اللاعبين </a:t>
            </a:r>
            <a:r>
              <a:rPr lang="ar-IQ" dirty="0" err="1" smtClean="0">
                <a:solidFill>
                  <a:schemeClr val="bg1"/>
                </a:solidFill>
              </a:rPr>
              <a:t>خطأ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عندما يلمس متنافسان الكرة في نفس الوقت فوق </a:t>
            </a:r>
            <a:r>
              <a:rPr lang="ar-IQ" dirty="0" err="1" smtClean="0">
                <a:solidFill>
                  <a:schemeClr val="bg1"/>
                </a:solidFill>
              </a:rPr>
              <a:t>الشبكة </a:t>
            </a:r>
            <a:r>
              <a:rPr lang="ar-IQ" dirty="0" smtClean="0">
                <a:solidFill>
                  <a:schemeClr val="bg1"/>
                </a:solidFill>
              </a:rPr>
              <a:t>، وتظل الكرة في </a:t>
            </a:r>
            <a:r>
              <a:rPr lang="ar-IQ" dirty="0" err="1" smtClean="0">
                <a:solidFill>
                  <a:schemeClr val="bg1"/>
                </a:solidFill>
              </a:rPr>
              <a:t>اللعب </a:t>
            </a:r>
            <a:r>
              <a:rPr lang="ar-IQ" dirty="0" smtClean="0">
                <a:solidFill>
                  <a:schemeClr val="bg1"/>
                </a:solidFill>
              </a:rPr>
              <a:t>، يكون للفريق المستقبل للكرة الأحقية في ثلاث ضربات </a:t>
            </a:r>
            <a:r>
              <a:rPr lang="ar-IQ" dirty="0" err="1" smtClean="0">
                <a:solidFill>
                  <a:schemeClr val="bg1"/>
                </a:solidFill>
              </a:rPr>
              <a:t>أخرى </a:t>
            </a:r>
            <a:r>
              <a:rPr lang="ar-IQ" dirty="0" smtClean="0">
                <a:solidFill>
                  <a:schemeClr val="bg1"/>
                </a:solidFill>
              </a:rPr>
              <a:t>، وعندما تذهب مثل تلك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</a:t>
            </a:r>
            <a:r>
              <a:rPr lang="ar-IQ" dirty="0" smtClean="0">
                <a:solidFill>
                  <a:schemeClr val="bg1"/>
                </a:solidFill>
              </a:rPr>
              <a:t>" فإنه خطأ الفريق الذي في الجهة </a:t>
            </a:r>
            <a:r>
              <a:rPr lang="ar-IQ" dirty="0" err="1" smtClean="0">
                <a:solidFill>
                  <a:schemeClr val="bg1"/>
                </a:solidFill>
              </a:rPr>
              <a:t>العكسية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إذا ادت اللمسات المتزامنة بواسطة متنافسين فوق الشبكة إلى إطالة اللمسة مع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، فاللعب يستمر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1751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لعب الكرة 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54868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chemeClr val="bg1"/>
                </a:solidFill>
              </a:rPr>
              <a:t>الأخطاء في لعب الكرة</a:t>
            </a:r>
            <a:endParaRPr lang="en-US" sz="2400" u="sng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الأربع </a:t>
            </a:r>
            <a:r>
              <a:rPr lang="ar-IQ" b="1" dirty="0" err="1" smtClean="0">
                <a:solidFill>
                  <a:schemeClr val="bg1"/>
                </a:solidFill>
              </a:rPr>
              <a:t>لمسات </a:t>
            </a:r>
            <a:r>
              <a:rPr lang="ar-IQ" b="1" dirty="0" smtClean="0">
                <a:solidFill>
                  <a:schemeClr val="bg1"/>
                </a:solidFill>
              </a:rPr>
              <a:t>: يضرب الفريق الكرة أربع مرات قبل إرجاعها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الضربة </a:t>
            </a:r>
            <a:r>
              <a:rPr lang="ar-IQ" b="1" dirty="0" err="1" smtClean="0">
                <a:solidFill>
                  <a:schemeClr val="bg1"/>
                </a:solidFill>
              </a:rPr>
              <a:t>المساعدة </a:t>
            </a:r>
            <a:r>
              <a:rPr lang="ar-IQ" b="1" dirty="0" smtClean="0">
                <a:solidFill>
                  <a:schemeClr val="bg1"/>
                </a:solidFill>
              </a:rPr>
              <a:t>: يأخذ اللاعب مساعدة من زميله أو أي </a:t>
            </a:r>
            <a:r>
              <a:rPr lang="ar-IQ" b="1" dirty="0" err="1" smtClean="0">
                <a:solidFill>
                  <a:schemeClr val="bg1"/>
                </a:solidFill>
              </a:rPr>
              <a:t>عائق </a:t>
            </a:r>
            <a:r>
              <a:rPr lang="ar-IQ" b="1" dirty="0" smtClean="0">
                <a:solidFill>
                  <a:schemeClr val="bg1"/>
                </a:solidFill>
              </a:rPr>
              <a:t>/ جسم داخل منطقة </a:t>
            </a:r>
            <a:r>
              <a:rPr lang="ar-IQ" b="1" dirty="0" err="1" smtClean="0">
                <a:solidFill>
                  <a:schemeClr val="bg1"/>
                </a:solidFill>
              </a:rPr>
              <a:t>اللعب </a:t>
            </a:r>
            <a:r>
              <a:rPr lang="ar-IQ" b="1" dirty="0" smtClean="0">
                <a:solidFill>
                  <a:schemeClr val="bg1"/>
                </a:solidFill>
              </a:rPr>
              <a:t>، بغرض ضرب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المسك </a:t>
            </a:r>
            <a:r>
              <a:rPr lang="ar-IQ" b="1" dirty="0" smtClean="0">
                <a:solidFill>
                  <a:schemeClr val="bg1"/>
                </a:solidFill>
              </a:rPr>
              <a:t>: تمسك أو ترمى </a:t>
            </a:r>
            <a:r>
              <a:rPr lang="ar-IQ" b="1" dirty="0" err="1" smtClean="0">
                <a:solidFill>
                  <a:schemeClr val="bg1"/>
                </a:solidFill>
              </a:rPr>
              <a:t>الكرة </a:t>
            </a:r>
            <a:r>
              <a:rPr lang="ar-IQ" b="1" dirty="0" smtClean="0">
                <a:solidFill>
                  <a:schemeClr val="bg1"/>
                </a:solidFill>
              </a:rPr>
              <a:t>، ولا ترتد من الضربة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b="1" dirty="0" smtClean="0">
                <a:solidFill>
                  <a:schemeClr val="bg1"/>
                </a:solidFill>
              </a:rPr>
              <a:t>اللمسة </a:t>
            </a:r>
            <a:r>
              <a:rPr lang="ar-IQ" b="1" dirty="0" err="1" smtClean="0">
                <a:solidFill>
                  <a:schemeClr val="bg1"/>
                </a:solidFill>
              </a:rPr>
              <a:t>المزدوجة </a:t>
            </a:r>
            <a:r>
              <a:rPr lang="ar-IQ" b="1" dirty="0" smtClean="0">
                <a:solidFill>
                  <a:schemeClr val="bg1"/>
                </a:solidFill>
              </a:rPr>
              <a:t>: يضرب اللاعب الكرة مرتين </a:t>
            </a:r>
            <a:r>
              <a:rPr lang="ar-IQ" b="1" dirty="0" err="1" smtClean="0">
                <a:solidFill>
                  <a:schemeClr val="bg1"/>
                </a:solidFill>
              </a:rPr>
              <a:t>متتاليتين </a:t>
            </a:r>
            <a:r>
              <a:rPr lang="ar-IQ" b="1" dirty="0" smtClean="0">
                <a:solidFill>
                  <a:schemeClr val="bg1"/>
                </a:solidFill>
              </a:rPr>
              <a:t>، أو تلمس الكرة أجزاء مختلفة من جسمه على </a:t>
            </a:r>
            <a:r>
              <a:rPr lang="ar-IQ" b="1" dirty="0" err="1" smtClean="0">
                <a:solidFill>
                  <a:schemeClr val="bg1"/>
                </a:solidFill>
              </a:rPr>
              <a:t>التوالي .</a:t>
            </a:r>
            <a:endParaRPr lang="ar-IQ" b="1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971600" y="2575560"/>
          <a:ext cx="7632848" cy="3714005"/>
        </p:xfrm>
        <a:graphic>
          <a:graphicData uri="http://schemas.openxmlformats.org/drawingml/2006/table">
            <a:tbl>
              <a:tblPr rtl="1"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IQ" sz="1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IQ" sz="1600" b="1" u="sng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عبور </a:t>
                      </a:r>
                      <a:r>
                        <a:rPr lang="ar-IQ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الكرة للشبكة</a:t>
                      </a:r>
                      <a:endParaRPr lang="en-US" sz="20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43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يجب أن تعبر الكرة المرسلة إلى ملعب المنافس فوق الشبكة من خلال مجال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العبور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مجال العبور هو الجزء من المستوى العمودي للشبكة والمحدد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كالتالي :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الأسفل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الحافة العليا للشبكة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الجانبين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العصاتين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الهوائيتين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وإمتدادهما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الوهمي 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الأعلى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السقف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43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يحق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إستعادة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الكرة التي عبرت مستوى الشبكة إلى المنطقة الحرة للمنافس كلياً أو جزئياً من خلال المجال الخارجي ضمن الفريق بشرط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r>
              <a:rPr lang="ar-IQ" sz="1900" b="1" dirty="0" smtClean="0">
                <a:solidFill>
                  <a:schemeClr val="bg1"/>
                </a:solidFill>
              </a:rPr>
              <a:t>عدم لمس اللاعب ملعب المنافس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تعبر الكرة عند </a:t>
            </a:r>
            <a:r>
              <a:rPr lang="ar-IQ" sz="1900" b="1" dirty="0" err="1" smtClean="0">
                <a:solidFill>
                  <a:schemeClr val="bg1"/>
                </a:solidFill>
              </a:rPr>
              <a:t>إستعادتها</a:t>
            </a:r>
            <a:r>
              <a:rPr lang="ar-IQ" sz="1900" b="1" dirty="0" smtClean="0">
                <a:solidFill>
                  <a:schemeClr val="bg1"/>
                </a:solidFill>
              </a:rPr>
              <a:t> مستوى الشبكة كلياً أو جزئياً مرة آخرى من خلال المجال الخارجي على نفس الجانب من </a:t>
            </a:r>
            <a:r>
              <a:rPr lang="ar-IQ" sz="1900" b="1" dirty="0" err="1" smtClean="0">
                <a:solidFill>
                  <a:schemeClr val="bg1"/>
                </a:solidFill>
              </a:rPr>
              <a:t>الملعب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لا يحق للفريق المنافس منع هذا </a:t>
            </a:r>
            <a:r>
              <a:rPr lang="ar-IQ" sz="1900" b="1" dirty="0" err="1" smtClean="0">
                <a:solidFill>
                  <a:schemeClr val="bg1"/>
                </a:solidFill>
              </a:rPr>
              <a:t>الآداء</a:t>
            </a:r>
            <a:r>
              <a:rPr lang="ar-IQ" sz="1900" b="1" dirty="0" smtClean="0">
                <a:solidFill>
                  <a:schemeClr val="bg1"/>
                </a:solidFill>
              </a:rPr>
              <a:t> </a:t>
            </a:r>
            <a:r>
              <a:rPr lang="ar-IQ" sz="1900" b="1" dirty="0" err="1" smtClean="0">
                <a:solidFill>
                  <a:schemeClr val="bg1"/>
                </a:solidFill>
              </a:rPr>
              <a:t>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الكرة التي تتجه لملعب المنافس من خلال المجال السفلي تكون في اللعب حتى لحظة عبورها 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u="sng" dirty="0" smtClean="0">
                <a:solidFill>
                  <a:schemeClr val="bg1"/>
                </a:solidFill>
              </a:rPr>
              <a:t>لمس الكـرة للشبكـة</a:t>
            </a:r>
            <a:endParaRPr lang="en-US" sz="1900" b="1" u="sng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ايجوز أن تلمس الكرة الشبكة عند </a:t>
            </a:r>
            <a:r>
              <a:rPr lang="ar-IQ" sz="1900" b="1" dirty="0" err="1" smtClean="0">
                <a:solidFill>
                  <a:schemeClr val="bg1"/>
                </a:solidFill>
              </a:rPr>
              <a:t>عبورها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لكرة في الشبكة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يجوز </a:t>
            </a:r>
            <a:r>
              <a:rPr lang="ar-IQ" sz="1900" b="1" dirty="0" err="1" smtClean="0">
                <a:solidFill>
                  <a:schemeClr val="bg1"/>
                </a:solidFill>
              </a:rPr>
              <a:t>إستعادة</a:t>
            </a:r>
            <a:r>
              <a:rPr lang="ar-IQ" sz="1900" b="1" dirty="0" smtClean="0">
                <a:solidFill>
                  <a:schemeClr val="bg1"/>
                </a:solidFill>
              </a:rPr>
              <a:t> الكرة التي تصطدم بالشبكة في حدود الضربات الثلاث </a:t>
            </a:r>
            <a:r>
              <a:rPr lang="ar-IQ" sz="1900" b="1" dirty="0" err="1" smtClean="0">
                <a:solidFill>
                  <a:schemeClr val="bg1"/>
                </a:solidFill>
              </a:rPr>
              <a:t>للفريق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إذا مزقت الكرة عيون الشبكة أو </a:t>
            </a:r>
            <a:r>
              <a:rPr lang="ar-IQ" sz="1900" b="1" dirty="0" err="1" smtClean="0">
                <a:solidFill>
                  <a:schemeClr val="bg1"/>
                </a:solidFill>
              </a:rPr>
              <a:t>أسقطتها </a:t>
            </a:r>
            <a:r>
              <a:rPr lang="ar-IQ" sz="1900" b="1" dirty="0" smtClean="0">
                <a:solidFill>
                  <a:schemeClr val="bg1"/>
                </a:solidFill>
              </a:rPr>
              <a:t>، يلغي التداول ويعاد.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en-US" sz="1900" b="1" u="sng" dirty="0" smtClean="0">
                <a:solidFill>
                  <a:schemeClr val="bg1"/>
                </a:solidFill>
              </a:rPr>
              <a:t> </a:t>
            </a:r>
            <a:r>
              <a:rPr lang="ar-IQ" sz="2000" b="1" u="sng" dirty="0" smtClean="0">
                <a:solidFill>
                  <a:schemeClr val="bg1"/>
                </a:solidFill>
              </a:rPr>
              <a:t>الوصول خلف الشبكة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في عملية </a:t>
            </a:r>
            <a:r>
              <a:rPr lang="ar-IQ" sz="2000" dirty="0" err="1" smtClean="0">
                <a:solidFill>
                  <a:schemeClr val="bg1"/>
                </a:solidFill>
              </a:rPr>
              <a:t>الصد </a:t>
            </a:r>
            <a:r>
              <a:rPr lang="ar-IQ" sz="2000" dirty="0" smtClean="0">
                <a:solidFill>
                  <a:schemeClr val="bg1"/>
                </a:solidFill>
              </a:rPr>
              <a:t>، يحق للقائم بالصد لمس الكرة خلف الشبكة بشرط ألا يتداخل مع لعب المنافس قبل أو أثناء الضربة الهجومية </a:t>
            </a:r>
            <a:r>
              <a:rPr lang="ar-IQ" sz="2000" dirty="0" err="1" smtClean="0">
                <a:solidFill>
                  <a:schemeClr val="bg1"/>
                </a:solidFill>
              </a:rPr>
              <a:t>للأخير .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يسمح للاعب بتمرير يده خلف الشبكة بعد الضربة الهجومية بشرط أن تكون اللمسة قد تمت داخل مجال </a:t>
            </a:r>
            <a:r>
              <a:rPr lang="ar-IQ" sz="2000" dirty="0" err="1" smtClean="0">
                <a:solidFill>
                  <a:schemeClr val="bg1"/>
                </a:solidFill>
              </a:rPr>
              <a:t>لعبه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ar-IQ" sz="2800" dirty="0" smtClean="0">
                <a:solidFill>
                  <a:schemeClr val="bg1"/>
                </a:solidFill>
              </a:rPr>
              <a:t>عبور الكرة </a:t>
            </a:r>
            <a:r>
              <a:rPr lang="ar-IQ" sz="2800" dirty="0" err="1" smtClean="0">
                <a:solidFill>
                  <a:schemeClr val="bg1"/>
                </a:solidFill>
              </a:rPr>
              <a:t>للشبكه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827584" y="404664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err="1" smtClean="0">
                <a:solidFill>
                  <a:schemeClr val="bg1"/>
                </a:solidFill>
              </a:rPr>
              <a:t>أجتياز</a:t>
            </a:r>
            <a:r>
              <a:rPr lang="ar-IQ" sz="2400" b="1" u="sng" dirty="0" smtClean="0">
                <a:solidFill>
                  <a:schemeClr val="bg1"/>
                </a:solidFill>
              </a:rPr>
              <a:t> أسفل الشبكة</a:t>
            </a: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</a:t>
            </a:r>
            <a:r>
              <a:rPr lang="ar-IQ" b="1" dirty="0" err="1" smtClean="0">
                <a:solidFill>
                  <a:schemeClr val="bg1"/>
                </a:solidFill>
              </a:rPr>
              <a:t>بالأجتياز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مجال المنافس تحت </a:t>
            </a:r>
            <a:r>
              <a:rPr lang="ar-IQ" b="1" dirty="0" err="1" smtClean="0">
                <a:solidFill>
                  <a:schemeClr val="bg1"/>
                </a:solidFill>
              </a:rPr>
              <a:t>الشبكة </a:t>
            </a:r>
            <a:r>
              <a:rPr lang="ar-IQ" b="1" dirty="0" smtClean="0">
                <a:solidFill>
                  <a:schemeClr val="bg1"/>
                </a:solidFill>
              </a:rPr>
              <a:t>، بشرط ألا يتدخل ذلك مع لعب المنافس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 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الاجتياز إلى داخل ملعب المنافس وراء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</a:t>
            </a:r>
            <a:r>
              <a:rPr lang="ar-IQ" b="1" dirty="0" err="1" smtClean="0">
                <a:solidFill>
                  <a:schemeClr val="bg1"/>
                </a:solidFill>
              </a:rPr>
              <a:t>بالقدم </a:t>
            </a:r>
            <a:r>
              <a:rPr lang="ar-IQ" b="1" dirty="0" smtClean="0">
                <a:solidFill>
                  <a:schemeClr val="bg1"/>
                </a:solidFill>
              </a:rPr>
              <a:t>(بالأقدام) بشرط  أن يبقى جزء من </a:t>
            </a:r>
            <a:r>
              <a:rPr lang="ar-IQ" b="1" dirty="0" err="1" smtClean="0">
                <a:solidFill>
                  <a:schemeClr val="bg1"/>
                </a:solidFill>
              </a:rPr>
              <a:t>القدم </a:t>
            </a:r>
            <a:r>
              <a:rPr lang="ar-IQ" b="1" dirty="0" smtClean="0">
                <a:solidFill>
                  <a:schemeClr val="bg1"/>
                </a:solidFill>
              </a:rPr>
              <a:t>(الأقدام) إما ملامساً أو مباشرة فوق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بأي جزء من الجسم فوق الأقدام بشرط أن لا يتدخل هذا مع لعب </a:t>
            </a:r>
            <a:r>
              <a:rPr lang="ar-IQ" b="1" dirty="0" err="1" smtClean="0">
                <a:solidFill>
                  <a:schemeClr val="bg1"/>
                </a:solidFill>
              </a:rPr>
              <a:t>المنافس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 أن يدخل ملعب المنافس بعد أن تكون الكرة خارج اللعب.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للاعبين </a:t>
            </a:r>
            <a:r>
              <a:rPr lang="ar-IQ" b="1" dirty="0" err="1" smtClean="0">
                <a:solidFill>
                  <a:schemeClr val="bg1"/>
                </a:solidFill>
              </a:rPr>
              <a:t>الإجتياز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المنطقة الحرة للمنافس بشرط أن لا يتدخلوا مع لعب المنافس </a:t>
            </a:r>
          </a:p>
          <a:p>
            <a:r>
              <a:rPr lang="ar-IQ" b="1" dirty="0" err="1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sz="2400" b="1" u="sng" dirty="0" smtClean="0">
                <a:solidFill>
                  <a:schemeClr val="bg1"/>
                </a:solidFill>
              </a:rPr>
              <a:t>لمـــس الشبكـة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لا يعتبر لمس الشبكة بواسطة اللاعب </a:t>
            </a:r>
            <a:r>
              <a:rPr lang="ar-IQ" b="1" dirty="0" err="1" smtClean="0">
                <a:solidFill>
                  <a:schemeClr val="bg1"/>
                </a:solidFill>
              </a:rPr>
              <a:t>خطأ </a:t>
            </a:r>
            <a:r>
              <a:rPr lang="ar-IQ" b="1" dirty="0" smtClean="0">
                <a:solidFill>
                  <a:schemeClr val="bg1"/>
                </a:solidFill>
              </a:rPr>
              <a:t>، إلا إذا كان متداخلاً مع اللعب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يجوز للاعبين لمس القائم، الحبال، أو أي جسم آخر خارج العصي الهوائية بما فيه الشبكة نفسها، بشرط أن هذا لا يتداخل مع </a:t>
            </a:r>
            <a:r>
              <a:rPr lang="ar-IQ" b="1" dirty="0" err="1" smtClean="0">
                <a:solidFill>
                  <a:schemeClr val="bg1"/>
                </a:solidFill>
              </a:rPr>
              <a:t>اللعب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عندما تدفع الكرة الشبكة وينتج عن ذلك لمسها </a:t>
            </a:r>
            <a:r>
              <a:rPr lang="ar-IQ" b="1" dirty="0" err="1" smtClean="0">
                <a:solidFill>
                  <a:schemeClr val="bg1"/>
                </a:solidFill>
              </a:rPr>
              <a:t>للمنافس </a:t>
            </a:r>
            <a:r>
              <a:rPr lang="ar-IQ" b="1" dirty="0" smtClean="0">
                <a:solidFill>
                  <a:schemeClr val="bg1"/>
                </a:solidFill>
              </a:rPr>
              <a:t>، لا يوجد خطأ قد أرتكب.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u="sng" dirty="0" smtClean="0">
                <a:solidFill>
                  <a:schemeClr val="bg1"/>
                </a:solidFill>
              </a:rPr>
              <a:t>أخطاء اللاعب عند الشبكة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يلمس اللاعب الكرة أو المنافس في مجال المنافس قبل أو أثناء الضربة الهجومية </a:t>
            </a:r>
            <a:r>
              <a:rPr lang="ar-IQ" b="1" dirty="0" err="1" smtClean="0">
                <a:solidFill>
                  <a:schemeClr val="bg1"/>
                </a:solidFill>
              </a:rPr>
              <a:t>للمنافس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يتداخل اللاعب مع لعب المنافس بينما يجتاز إلى مجال المنافس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endParaRPr lang="ar-IQ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ar-IQ" sz="6400" b="1" dirty="0" smtClean="0">
                <a:solidFill>
                  <a:schemeClr val="bg1"/>
                </a:solidFill>
              </a:rPr>
              <a:t>تجتاز </a:t>
            </a:r>
            <a:r>
              <a:rPr lang="ar-IQ" sz="6400" b="1" dirty="0" err="1" smtClean="0">
                <a:solidFill>
                  <a:schemeClr val="bg1"/>
                </a:solidFill>
              </a:rPr>
              <a:t>قدم </a:t>
            </a:r>
            <a:r>
              <a:rPr lang="ar-IQ" sz="6400" b="1" dirty="0" smtClean="0">
                <a:solidFill>
                  <a:schemeClr val="bg1"/>
                </a:solidFill>
              </a:rPr>
              <a:t>(أقدام) اللاعب بالكامل لملعب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المنافس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يتداخل اللاعب مع لعب المنافس </a:t>
            </a:r>
            <a:r>
              <a:rPr lang="ar-IQ" sz="6400" b="1" dirty="0" err="1" smtClean="0">
                <a:solidFill>
                  <a:schemeClr val="bg1"/>
                </a:solidFill>
              </a:rPr>
              <a:t>بواسطة </a:t>
            </a:r>
            <a:r>
              <a:rPr lang="ar-IQ" sz="6400" b="1" dirty="0" smtClean="0">
                <a:solidFill>
                  <a:schemeClr val="bg1"/>
                </a:solidFill>
              </a:rPr>
              <a:t>(فيما بين</a:t>
            </a:r>
            <a:r>
              <a:rPr lang="ar-IQ" sz="6400" b="1" dirty="0" err="1" smtClean="0">
                <a:solidFill>
                  <a:schemeClr val="bg1"/>
                </a:solidFill>
              </a:rPr>
              <a:t>) :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الشريط العلوي للشبكة أو </a:t>
            </a:r>
            <a:r>
              <a:rPr lang="ar-IQ" sz="6400" b="1" dirty="0" err="1" smtClean="0">
                <a:solidFill>
                  <a:schemeClr val="bg1"/>
                </a:solidFill>
              </a:rPr>
              <a:t>الـ </a:t>
            </a:r>
            <a:r>
              <a:rPr lang="ar-IQ" sz="6400" b="1" dirty="0" smtClean="0">
                <a:solidFill>
                  <a:schemeClr val="bg1"/>
                </a:solidFill>
              </a:rPr>
              <a:t>(80) سم من العصا الهوائية أثناء حركته للعب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الكرة.</a:t>
            </a:r>
            <a:r>
              <a:rPr lang="ar-IQ" sz="6400" b="1" dirty="0" smtClean="0">
                <a:solidFill>
                  <a:schemeClr val="bg1"/>
                </a:solidFill>
              </a:rPr>
              <a:t>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الشبكة في وقت واحد مع 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أيجاد ميزة مخادعة ضد المنافس.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عمل حركات تعيق المحاولة الصحيحة للمنافس للعب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err="1" smtClean="0">
                <a:solidFill>
                  <a:schemeClr val="bg1"/>
                </a:solidFill>
              </a:rPr>
              <a:t>ملاحظة </a:t>
            </a:r>
            <a:r>
              <a:rPr lang="ar-IQ" sz="6400" b="1" u="sng" dirty="0" smtClean="0">
                <a:solidFill>
                  <a:schemeClr val="bg1"/>
                </a:solidFill>
              </a:rPr>
              <a:t>: </a:t>
            </a:r>
            <a:r>
              <a:rPr lang="ar-IQ" sz="6400" b="1" dirty="0" smtClean="0">
                <a:solidFill>
                  <a:schemeClr val="bg1"/>
                </a:solidFill>
              </a:rPr>
              <a:t>بعض حركات لعب الكرة يمكن أن تشمل الحركات التي لا يلمس اللاعبون الكرة </a:t>
            </a:r>
            <a:r>
              <a:rPr lang="ar-IQ" sz="6400" b="1" dirty="0" err="1" smtClean="0">
                <a:solidFill>
                  <a:schemeClr val="bg1"/>
                </a:solidFill>
              </a:rPr>
              <a:t>فعلياً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الإرســال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هو حركة وضع الكرة في اللعب بواسطة اللاعب الخلفي الأيمن المتواجد في منطقة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الأول في الشوط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يؤدي الإرسال الأول في الشوط الأول وكذلك الذي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الفاصل </a:t>
            </a:r>
            <a:r>
              <a:rPr lang="ar-IQ" sz="6400" b="1" dirty="0" smtClean="0">
                <a:solidFill>
                  <a:schemeClr val="bg1"/>
                </a:solidFill>
              </a:rPr>
              <a:t>(الخامس</a:t>
            </a:r>
            <a:r>
              <a:rPr lang="ar-IQ" sz="6400" b="1" dirty="0" err="1" smtClean="0">
                <a:solidFill>
                  <a:schemeClr val="bg1"/>
                </a:solidFill>
              </a:rPr>
              <a:t>) </a:t>
            </a:r>
            <a:r>
              <a:rPr lang="ar-IQ" sz="6400" b="1" dirty="0" smtClean="0">
                <a:solidFill>
                  <a:schemeClr val="bg1"/>
                </a:solidFill>
              </a:rPr>
              <a:t>، بواسطة الفريق المحدد بواسطة </a:t>
            </a:r>
            <a:r>
              <a:rPr lang="ar-IQ" sz="6400" b="1" dirty="0" err="1" smtClean="0">
                <a:solidFill>
                  <a:schemeClr val="bg1"/>
                </a:solidFill>
              </a:rPr>
              <a:t>القرعة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تبدأ الأشواط الأخرى بإرسال الفريق الذي لم يقم بالإرسال أولاً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السابق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en-US" sz="6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8000" b="1" u="sng" dirty="0" smtClean="0">
                <a:solidFill>
                  <a:schemeClr val="bg1"/>
                </a:solidFill>
              </a:rPr>
              <a:t>ترتيـب الإرسـال</a:t>
            </a:r>
            <a:endParaRPr lang="en-US" sz="80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يتبع اللاعبون ترتيب الإرسال المسجل في ورقة ترتيب </a:t>
            </a:r>
            <a:r>
              <a:rPr lang="ar-IQ" sz="6400" b="1" dirty="0" err="1" smtClean="0">
                <a:solidFill>
                  <a:schemeClr val="bg1"/>
                </a:solidFill>
              </a:rPr>
              <a:t>الدوران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بعد الإرسال الأول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الشوط </a:t>
            </a:r>
            <a:r>
              <a:rPr lang="ar-IQ" sz="6400" b="1" dirty="0" smtClean="0">
                <a:solidFill>
                  <a:schemeClr val="bg1"/>
                </a:solidFill>
              </a:rPr>
              <a:t>، يحدد اللاعب الذي يقوم بالإرسال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أنظر القواعد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err="1" smtClean="0">
                <a:solidFill>
                  <a:schemeClr val="bg1"/>
                </a:solidFill>
              </a:rPr>
              <a:t>كالتالي :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المرسل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يؤدي اللاعب الذي أرسل من </a:t>
            </a:r>
            <a:r>
              <a:rPr lang="ar-IQ" sz="6400" b="1" dirty="0" err="1" smtClean="0">
                <a:solidFill>
                  <a:schemeClr val="bg1"/>
                </a:solidFill>
              </a:rPr>
              <a:t>قبل </a:t>
            </a:r>
            <a:r>
              <a:rPr lang="ar-IQ" sz="6400" b="1" dirty="0" smtClean="0">
                <a:solidFill>
                  <a:schemeClr val="bg1"/>
                </a:solidFill>
              </a:rPr>
              <a:t>(أو بديله) الإرسال مرة </a:t>
            </a:r>
            <a:r>
              <a:rPr lang="ar-IQ" sz="6400" b="1" dirty="0" err="1" smtClean="0">
                <a:solidFill>
                  <a:schemeClr val="bg1"/>
                </a:solidFill>
              </a:rPr>
              <a:t>أخرى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المستقبل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فإنه يكسب الحق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ويدور قبل تأدية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ويقوم بالإرسال اللاعب الذي يتحرك من المركز الأمامي الأيمن إلى المركز الخلفي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الأيمن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smtClean="0">
                <a:solidFill>
                  <a:schemeClr val="bg1"/>
                </a:solidFill>
              </a:rPr>
              <a:t>السماح بالإرسال</a:t>
            </a:r>
            <a:endParaRPr lang="en-US" sz="64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sz="6400" b="1" dirty="0" err="1" smtClean="0">
                <a:solidFill>
                  <a:schemeClr val="bg1"/>
                </a:solidFill>
              </a:rPr>
              <a:t>اليد </a:t>
            </a:r>
            <a:r>
              <a:rPr lang="ar-IQ" sz="6400" b="1" dirty="0" smtClean="0">
                <a:solidFill>
                  <a:schemeClr val="bg1"/>
                </a:solidFill>
              </a:rPr>
              <a:t>(اليدين</a:t>
            </a:r>
            <a:r>
              <a:rPr lang="ar-IQ" sz="4300" dirty="0" err="1" smtClean="0">
                <a:solidFill>
                  <a:schemeClr val="bg1"/>
                </a:solidFill>
              </a:rPr>
              <a:t>) .</a:t>
            </a:r>
            <a:endParaRPr lang="en-US" sz="4300" dirty="0" smtClean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solidFill>
                  <a:schemeClr val="bg1"/>
                </a:solidFill>
              </a:rPr>
              <a:t>اجتياز الشبكة </a:t>
            </a:r>
            <a:endParaRPr lang="ar-IQ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قابل للاقتباس</Template>
  <TotalTime>441</TotalTime>
  <Words>590</Words>
  <Application>Microsoft Office PowerPoint</Application>
  <PresentationFormat>عرض على الشاشة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Simplified Arabic</vt:lpstr>
      <vt:lpstr>Times New Roman</vt:lpstr>
      <vt:lpstr>Verdana</vt:lpstr>
      <vt:lpstr>Wingdings 2</vt:lpstr>
      <vt:lpstr>Wingdings 3</vt:lpstr>
      <vt:lpstr>ملتقى</vt:lpstr>
      <vt:lpstr>قانون الكرة الطائرة </vt:lpstr>
      <vt:lpstr>الفصل الرأبع / حركات اللعب</vt:lpstr>
      <vt:lpstr>لعب الكرة </vt:lpstr>
      <vt:lpstr>عرض تقديمي في PowerPoint</vt:lpstr>
      <vt:lpstr>عبور الكرة للشبكه</vt:lpstr>
      <vt:lpstr>عرض تقديمي في PowerPoint</vt:lpstr>
      <vt:lpstr>اجتياز الشبكة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حركات اللعب</dc:title>
  <dc:creator>Lenovo</dc:creator>
  <cp:lastModifiedBy>Windows 8.1</cp:lastModifiedBy>
  <cp:revision>35</cp:revision>
  <dcterms:created xsi:type="dcterms:W3CDTF">2020-03-22T19:39:44Z</dcterms:created>
  <dcterms:modified xsi:type="dcterms:W3CDTF">2021-12-04T19:44:26Z</dcterms:modified>
</cp:coreProperties>
</file>