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84" r:id="rId5"/>
    <p:sldId id="285" r:id="rId6"/>
    <p:sldId id="260" r:id="rId7"/>
    <p:sldId id="286" r:id="rId8"/>
    <p:sldId id="287" r:id="rId9"/>
    <p:sldId id="288" r:id="rId10"/>
    <p:sldId id="265" r:id="rId11"/>
    <p:sldId id="289" r:id="rId12"/>
    <p:sldId id="290" r:id="rId13"/>
    <p:sldId id="291" r:id="rId14"/>
    <p:sldId id="278" r:id="rId15"/>
    <p:sldId id="292" r:id="rId16"/>
    <p:sldId id="293" r:id="rId17"/>
    <p:sldId id="294" r:id="rId18"/>
    <p:sldId id="295" r:id="rId19"/>
    <p:sldId id="266" r:id="rId20"/>
    <p:sldId id="296" r:id="rId21"/>
    <p:sldId id="297" r:id="rId22"/>
    <p:sldId id="298" r:id="rId23"/>
    <p:sldId id="299" r:id="rId24"/>
    <p:sldId id="279" r:id="rId25"/>
    <p:sldId id="300" r:id="rId26"/>
    <p:sldId id="301" r:id="rId27"/>
    <p:sldId id="302" r:id="rId28"/>
    <p:sldId id="303" r:id="rId29"/>
    <p:sldId id="276"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84A1E8"/>
    <a:srgbClr val="F3C4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autoAdjust="0"/>
  </p:normalViewPr>
  <p:slideViewPr>
    <p:cSldViewPr>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oleObject" Target="../embeddings/oleObject3.bin"/><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9" name="Rectangle 17"/>
          <p:cNvSpPr>
            <a:spLocks noChangeArrowheads="1"/>
          </p:cNvSpPr>
          <p:nvPr/>
        </p:nvSpPr>
        <p:spPr bwMode="ltGray">
          <a:xfrm>
            <a:off x="-1588" y="5157788"/>
            <a:ext cx="9145588" cy="1708150"/>
          </a:xfrm>
          <a:prstGeom prst="rect">
            <a:avLst/>
          </a:prstGeom>
          <a:solidFill>
            <a:schemeClr val="bg2"/>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0" name="Rectangle 18"/>
          <p:cNvSpPr>
            <a:spLocks noChangeArrowheads="1"/>
          </p:cNvSpPr>
          <p:nvPr/>
        </p:nvSpPr>
        <p:spPr bwMode="white">
          <a:xfrm>
            <a:off x="0" y="0"/>
            <a:ext cx="9144000" cy="4935538"/>
          </a:xfrm>
          <a:prstGeom prst="rect">
            <a:avLst/>
          </a:prstGeom>
          <a:solidFill>
            <a:schemeClr val="tx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1" name="Rectangle 19"/>
          <p:cNvSpPr>
            <a:spLocks noChangeArrowheads="1"/>
          </p:cNvSpPr>
          <p:nvPr/>
        </p:nvSpPr>
        <p:spPr bwMode="ltGray">
          <a:xfrm>
            <a:off x="1270000" y="4933950"/>
            <a:ext cx="7874000" cy="223838"/>
          </a:xfrm>
          <a:prstGeom prst="rect">
            <a:avLst/>
          </a:prstGeom>
          <a:solidFill>
            <a:schemeClr val="hlink"/>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5" name="Rectangle 3"/>
          <p:cNvSpPr>
            <a:spLocks noGrp="1" noChangeArrowheads="1"/>
          </p:cNvSpPr>
          <p:nvPr>
            <p:ph type="subTitle" idx="1"/>
          </p:nvPr>
        </p:nvSpPr>
        <p:spPr bwMode="black">
          <a:xfrm>
            <a:off x="1752600" y="3733800"/>
            <a:ext cx="6019800" cy="381000"/>
          </a:xfrm>
        </p:spPr>
        <p:txBody>
          <a:bodyPr/>
          <a:lstStyle>
            <a:lvl1pPr marL="0" indent="0" algn="ctr">
              <a:buFont typeface="Wingdings" panose="05000000000000000000" pitchFamily="2" charset="2"/>
              <a:buNone/>
              <a:defRPr sz="2000">
                <a:solidFill>
                  <a:srgbClr val="84A1E8"/>
                </a:solidFill>
              </a:defRPr>
            </a:lvl1pPr>
          </a:lstStyle>
          <a:p>
            <a:pPr lvl="0"/>
            <a:r>
              <a:rPr lang="en-US" altLang="en-US" noProof="0" smtClean="0"/>
              <a:t>Click to edit Master subtitle style</a:t>
            </a:r>
          </a:p>
        </p:txBody>
      </p:sp>
      <p:grpSp>
        <p:nvGrpSpPr>
          <p:cNvPr id="3088" name="Group 16"/>
          <p:cNvGrpSpPr>
            <a:grpSpLocks/>
          </p:cNvGrpSpPr>
          <p:nvPr/>
        </p:nvGrpSpPr>
        <p:grpSpPr bwMode="auto">
          <a:xfrm>
            <a:off x="4254500" y="5638800"/>
            <a:ext cx="1079500" cy="603250"/>
            <a:chOff x="2680" y="3678"/>
            <a:chExt cx="680" cy="380"/>
          </a:xfrm>
        </p:grpSpPr>
        <p:sp>
          <p:nvSpPr>
            <p:cNvPr id="3086" name="Text Box 14"/>
            <p:cNvSpPr txBox="1">
              <a:spLocks noChangeArrowheads="1"/>
            </p:cNvSpPr>
            <p:nvPr/>
          </p:nvSpPr>
          <p:spPr bwMode="gray">
            <a:xfrm>
              <a:off x="2680" y="3789"/>
              <a:ext cx="680"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b="1">
                  <a:solidFill>
                    <a:schemeClr val="tx2"/>
                  </a:solidFill>
                  <a:latin typeface="Verdana" panose="020B0604030504040204" pitchFamily="34" charset="0"/>
                </a:rPr>
                <a:t>LOGO</a:t>
              </a:r>
            </a:p>
          </p:txBody>
        </p:sp>
        <p:sp>
          <p:nvSpPr>
            <p:cNvPr id="3087" name="AutoShape 15"/>
            <p:cNvSpPr>
              <a:spLocks noChangeArrowheads="1"/>
            </p:cNvSpPr>
            <p:nvPr/>
          </p:nvSpPr>
          <p:spPr bwMode="gray">
            <a:xfrm rot="5400000">
              <a:off x="2928" y="3493"/>
              <a:ext cx="172" cy="542"/>
            </a:xfrm>
            <a:prstGeom prst="moon">
              <a:avLst>
                <a:gd name="adj" fmla="val 21208"/>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92" name="Rectangle 20"/>
          <p:cNvSpPr>
            <a:spLocks noChangeArrowheads="1"/>
          </p:cNvSpPr>
          <p:nvPr/>
        </p:nvSpPr>
        <p:spPr bwMode="gray">
          <a:xfrm>
            <a:off x="-9525" y="4935538"/>
            <a:ext cx="1282700" cy="222250"/>
          </a:xfrm>
          <a:prstGeom prst="rect">
            <a:avLst/>
          </a:prstGeom>
          <a:solidFill>
            <a:schemeClr val="accent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3093" name="Object 21"/>
          <p:cNvGraphicFramePr>
            <a:graphicFrameLocks noChangeAspect="1"/>
          </p:cNvGraphicFramePr>
          <p:nvPr/>
        </p:nvGraphicFramePr>
        <p:xfrm>
          <a:off x="1279525" y="5054600"/>
          <a:ext cx="2351088" cy="609600"/>
        </p:xfrm>
        <a:graphic>
          <a:graphicData uri="http://schemas.openxmlformats.org/presentationml/2006/ole">
            <mc:AlternateContent xmlns:mc="http://schemas.openxmlformats.org/markup-compatibility/2006">
              <mc:Choice xmlns:v="urn:schemas-microsoft-com:vml" Requires="v">
                <p:oleObj spid="_x0000_s3104" name="Image" r:id="rId3" imgW="2539683" imgH="609524" progId="Photoshop.Image.6">
                  <p:embed/>
                </p:oleObj>
              </mc:Choice>
              <mc:Fallback>
                <p:oleObj name="Image" r:id="rId3" imgW="2539683" imgH="609524" progId="Photoshop.Image.6">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9525" y="5054600"/>
                        <a:ext cx="2351088" cy="609600"/>
                      </a:xfrm>
                      <a:prstGeom prst="rect">
                        <a:avLst/>
                      </a:prstGeom>
                      <a:noFill/>
                      <a:ln>
                        <a:noFill/>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94" name="Object 22"/>
          <p:cNvGraphicFramePr>
            <a:graphicFrameLocks noChangeAspect="1"/>
          </p:cNvGraphicFramePr>
          <p:nvPr/>
        </p:nvGraphicFramePr>
        <p:xfrm>
          <a:off x="0" y="3500438"/>
          <a:ext cx="1266825" cy="1430337"/>
        </p:xfrm>
        <a:graphic>
          <a:graphicData uri="http://schemas.openxmlformats.org/presentationml/2006/ole">
            <mc:AlternateContent xmlns:mc="http://schemas.openxmlformats.org/markup-compatibility/2006">
              <mc:Choice xmlns:v="urn:schemas-microsoft-com:vml" Requires="v">
                <p:oleObj spid="_x0000_s3105" name="Image" r:id="rId5" imgW="2539683" imgH="2539683" progId="Photoshop.Image.6">
                  <p:embed/>
                </p:oleObj>
              </mc:Choice>
              <mc:Fallback>
                <p:oleObj name="Image" r:id="rId5" imgW="2539683" imgH="2539683" progId="Photoshop.Image.6">
                  <p:embed/>
                  <p:pic>
                    <p:nvPicPr>
                      <p:cNvPr id="0"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500438"/>
                        <a:ext cx="1266825" cy="1430337"/>
                      </a:xfrm>
                      <a:prstGeom prst="rect">
                        <a:avLst/>
                      </a:prstGeom>
                      <a:noFill/>
                      <a:ln>
                        <a:noFill/>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95" name="Rectangle 23"/>
          <p:cNvSpPr>
            <a:spLocks noChangeArrowheads="1"/>
          </p:cNvSpPr>
          <p:nvPr/>
        </p:nvSpPr>
        <p:spPr bwMode="invGray">
          <a:xfrm>
            <a:off x="1266825" y="1125538"/>
            <a:ext cx="2368550" cy="4535487"/>
          </a:xfrm>
          <a:prstGeom prst="rect">
            <a:avLst/>
          </a:prstGeom>
          <a:noFill/>
          <a:ln w="0" algn="ctr">
            <a:solidFill>
              <a:schemeClr val="accent1"/>
            </a:solidFill>
            <a:miter lim="800000"/>
            <a:headEnd/>
            <a:tailEnd/>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6" name="Rectangle 24"/>
          <p:cNvSpPr>
            <a:spLocks noChangeArrowheads="1"/>
          </p:cNvSpPr>
          <p:nvPr/>
        </p:nvSpPr>
        <p:spPr bwMode="invGray">
          <a:xfrm flipH="1">
            <a:off x="8221663" y="0"/>
            <a:ext cx="95250" cy="2060575"/>
          </a:xfrm>
          <a:prstGeom prst="rect">
            <a:avLst/>
          </a:prstGeom>
          <a:solidFill>
            <a:schemeClr val="accent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7" name="Rectangle 25"/>
          <p:cNvSpPr>
            <a:spLocks noChangeArrowheads="1"/>
          </p:cNvSpPr>
          <p:nvPr/>
        </p:nvSpPr>
        <p:spPr bwMode="invGray">
          <a:xfrm>
            <a:off x="250825" y="260350"/>
            <a:ext cx="8569325" cy="4392613"/>
          </a:xfrm>
          <a:prstGeom prst="rect">
            <a:avLst/>
          </a:prstGeom>
          <a:noFill/>
          <a:ln w="0" algn="ctr">
            <a:solidFill>
              <a:schemeClr val="tx2"/>
            </a:solidFill>
            <a:miter lim="800000"/>
            <a:headEnd/>
            <a:tailEnd/>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8" name="Rectangle 26"/>
          <p:cNvSpPr>
            <a:spLocks noChangeArrowheads="1"/>
          </p:cNvSpPr>
          <p:nvPr/>
        </p:nvSpPr>
        <p:spPr bwMode="invGray">
          <a:xfrm>
            <a:off x="7775575" y="908050"/>
            <a:ext cx="1368425" cy="1439863"/>
          </a:xfrm>
          <a:prstGeom prst="rect">
            <a:avLst/>
          </a:prstGeom>
          <a:noFill/>
          <a:ln w="0" algn="ctr">
            <a:solidFill>
              <a:schemeClr val="tx2"/>
            </a:solidFill>
            <a:miter lim="800000"/>
            <a:headEnd/>
            <a:tailEnd/>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9" name="Rectangle 27"/>
          <p:cNvSpPr>
            <a:spLocks noChangeArrowheads="1"/>
          </p:cNvSpPr>
          <p:nvPr/>
        </p:nvSpPr>
        <p:spPr bwMode="invGray">
          <a:xfrm>
            <a:off x="611188" y="1916113"/>
            <a:ext cx="7921625" cy="1584325"/>
          </a:xfrm>
          <a:prstGeom prst="rect">
            <a:avLst/>
          </a:prstGeom>
          <a:noFill/>
          <a:ln w="0" algn="ctr">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4" name="Rectangle 2"/>
          <p:cNvSpPr>
            <a:spLocks noGrp="1" noChangeArrowheads="1"/>
          </p:cNvSpPr>
          <p:nvPr>
            <p:ph type="ctrTitle"/>
          </p:nvPr>
        </p:nvSpPr>
        <p:spPr>
          <a:xfrm>
            <a:off x="990600" y="1981200"/>
            <a:ext cx="7239000" cy="1524000"/>
          </a:xfrm>
        </p:spPr>
        <p:txBody>
          <a:bodyPr/>
          <a:lstStyle>
            <a:lvl1pPr>
              <a:defRPr sz="4000" b="1"/>
            </a:lvl1pPr>
          </a:lstStyle>
          <a:p>
            <a:pPr lvl="0"/>
            <a:r>
              <a:rPr lang="en-US" altLang="en-US"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www.themegallery.com</a:t>
            </a:r>
          </a:p>
        </p:txBody>
      </p:sp>
      <p:sp>
        <p:nvSpPr>
          <p:cNvPr id="5" name="Footer Placeholder 4"/>
          <p:cNvSpPr>
            <a:spLocks noGrp="1"/>
          </p:cNvSpPr>
          <p:nvPr>
            <p:ph type="ftr" sz="quarter" idx="11"/>
          </p:nvPr>
        </p:nvSpPr>
        <p:spPr/>
        <p:txBody>
          <a:bodyPr/>
          <a:lstStyle>
            <a:lvl1pPr>
              <a:defRPr/>
            </a:lvl1pPr>
          </a:lstStyle>
          <a:p>
            <a:r>
              <a:rPr lang="en-US" altLang="en-US"/>
              <a:t>Company Name</a:t>
            </a:r>
          </a:p>
        </p:txBody>
      </p:sp>
      <p:sp>
        <p:nvSpPr>
          <p:cNvPr id="6" name="Slide Number Placeholder 5"/>
          <p:cNvSpPr>
            <a:spLocks noGrp="1"/>
          </p:cNvSpPr>
          <p:nvPr>
            <p:ph type="sldNum" sz="quarter" idx="12"/>
          </p:nvPr>
        </p:nvSpPr>
        <p:spPr/>
        <p:txBody>
          <a:bodyPr/>
          <a:lstStyle>
            <a:lvl1pPr>
              <a:defRPr/>
            </a:lvl1pPr>
          </a:lstStyle>
          <a:p>
            <a:fld id="{F81CBC41-CF86-4206-8CFC-F08CCB73DE69}" type="slidenum">
              <a:rPr lang="en-US" altLang="en-US"/>
              <a:pPr/>
              <a:t>‹#›</a:t>
            </a:fld>
            <a:endParaRPr lang="en-US" altLang="en-US"/>
          </a:p>
        </p:txBody>
      </p:sp>
    </p:spTree>
    <p:extLst>
      <p:ext uri="{BB962C8B-B14F-4D97-AF65-F5344CB8AC3E}">
        <p14:creationId xmlns:p14="http://schemas.microsoft.com/office/powerpoint/2010/main" val="1155637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3363"/>
            <a:ext cx="2057400" cy="6276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3363"/>
            <a:ext cx="6019800" cy="6276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www.themegallery.com</a:t>
            </a:r>
          </a:p>
        </p:txBody>
      </p:sp>
      <p:sp>
        <p:nvSpPr>
          <p:cNvPr id="5" name="Footer Placeholder 4"/>
          <p:cNvSpPr>
            <a:spLocks noGrp="1"/>
          </p:cNvSpPr>
          <p:nvPr>
            <p:ph type="ftr" sz="quarter" idx="11"/>
          </p:nvPr>
        </p:nvSpPr>
        <p:spPr/>
        <p:txBody>
          <a:bodyPr/>
          <a:lstStyle>
            <a:lvl1pPr>
              <a:defRPr/>
            </a:lvl1pPr>
          </a:lstStyle>
          <a:p>
            <a:r>
              <a:rPr lang="en-US" altLang="en-US"/>
              <a:t>Company Name</a:t>
            </a:r>
          </a:p>
        </p:txBody>
      </p:sp>
      <p:sp>
        <p:nvSpPr>
          <p:cNvPr id="6" name="Slide Number Placeholder 5"/>
          <p:cNvSpPr>
            <a:spLocks noGrp="1"/>
          </p:cNvSpPr>
          <p:nvPr>
            <p:ph type="sldNum" sz="quarter" idx="12"/>
          </p:nvPr>
        </p:nvSpPr>
        <p:spPr/>
        <p:txBody>
          <a:bodyPr/>
          <a:lstStyle>
            <a:lvl1pPr>
              <a:defRPr/>
            </a:lvl1pPr>
          </a:lstStyle>
          <a:p>
            <a:fld id="{63D69A42-D260-4D41-AAF3-8E605AD24982}" type="slidenum">
              <a:rPr lang="en-US" altLang="en-US"/>
              <a:pPr/>
              <a:t>‹#›</a:t>
            </a:fld>
            <a:endParaRPr lang="en-US" altLang="en-US"/>
          </a:p>
        </p:txBody>
      </p:sp>
    </p:spTree>
    <p:extLst>
      <p:ext uri="{BB962C8B-B14F-4D97-AF65-F5344CB8AC3E}">
        <p14:creationId xmlns:p14="http://schemas.microsoft.com/office/powerpoint/2010/main" val="407478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47713" y="233363"/>
            <a:ext cx="7862887"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62063"/>
            <a:ext cx="8229600" cy="5248275"/>
          </a:xfrm>
        </p:spPr>
        <p:txBody>
          <a:bodyPr/>
          <a:lstStyle/>
          <a:p>
            <a:r>
              <a:rPr lang="en-US" smtClean="0"/>
              <a:t>Click icon to add table</a:t>
            </a:r>
            <a:endParaRPr lang="en-US"/>
          </a:p>
        </p:txBody>
      </p:sp>
      <p:sp>
        <p:nvSpPr>
          <p:cNvPr id="4" name="Date Placeholder 3"/>
          <p:cNvSpPr>
            <a:spLocks noGrp="1"/>
          </p:cNvSpPr>
          <p:nvPr>
            <p:ph type="dt" sz="half" idx="10"/>
          </p:nvPr>
        </p:nvSpPr>
        <p:spPr>
          <a:xfrm>
            <a:off x="381000" y="6505575"/>
            <a:ext cx="2514600" cy="228600"/>
          </a:xfrm>
        </p:spPr>
        <p:txBody>
          <a:bodyPr/>
          <a:lstStyle>
            <a:lvl1pPr>
              <a:defRPr/>
            </a:lvl1pPr>
          </a:lstStyle>
          <a:p>
            <a:r>
              <a:rPr lang="en-US" altLang="en-US"/>
              <a:t>www.themegallery.com</a:t>
            </a:r>
          </a:p>
        </p:txBody>
      </p:sp>
      <p:sp>
        <p:nvSpPr>
          <p:cNvPr id="5" name="Footer Placeholder 4"/>
          <p:cNvSpPr>
            <a:spLocks noGrp="1"/>
          </p:cNvSpPr>
          <p:nvPr>
            <p:ph type="ftr" sz="quarter" idx="11"/>
          </p:nvPr>
        </p:nvSpPr>
        <p:spPr>
          <a:xfrm>
            <a:off x="7010400" y="6477000"/>
            <a:ext cx="1828800" cy="227013"/>
          </a:xfrm>
        </p:spPr>
        <p:txBody>
          <a:bodyPr/>
          <a:lstStyle>
            <a:lvl1pPr>
              <a:defRPr/>
            </a:lvl1pPr>
          </a:lstStyle>
          <a:p>
            <a:r>
              <a:rPr lang="en-US" altLang="en-US"/>
              <a:t>Company Name</a:t>
            </a:r>
          </a:p>
        </p:txBody>
      </p:sp>
      <p:sp>
        <p:nvSpPr>
          <p:cNvPr id="6" name="Slide Number Placeholder 5"/>
          <p:cNvSpPr>
            <a:spLocks noGrp="1"/>
          </p:cNvSpPr>
          <p:nvPr>
            <p:ph type="sldNum" sz="quarter" idx="12"/>
          </p:nvPr>
        </p:nvSpPr>
        <p:spPr>
          <a:xfrm>
            <a:off x="3505200" y="6448425"/>
            <a:ext cx="2133600" cy="228600"/>
          </a:xfrm>
        </p:spPr>
        <p:txBody>
          <a:bodyPr/>
          <a:lstStyle>
            <a:lvl1pPr>
              <a:defRPr/>
            </a:lvl1pPr>
          </a:lstStyle>
          <a:p>
            <a:fld id="{37881DF5-69F1-4262-990C-87AF398ED6BC}" type="slidenum">
              <a:rPr lang="en-US" altLang="en-US"/>
              <a:pPr/>
              <a:t>‹#›</a:t>
            </a:fld>
            <a:endParaRPr lang="en-US" altLang="en-US"/>
          </a:p>
        </p:txBody>
      </p:sp>
    </p:spTree>
    <p:extLst>
      <p:ext uri="{BB962C8B-B14F-4D97-AF65-F5344CB8AC3E}">
        <p14:creationId xmlns:p14="http://schemas.microsoft.com/office/powerpoint/2010/main" val="43623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www.themegallery.com</a:t>
            </a:r>
          </a:p>
        </p:txBody>
      </p:sp>
      <p:sp>
        <p:nvSpPr>
          <p:cNvPr id="5" name="Footer Placeholder 4"/>
          <p:cNvSpPr>
            <a:spLocks noGrp="1"/>
          </p:cNvSpPr>
          <p:nvPr>
            <p:ph type="ftr" sz="quarter" idx="11"/>
          </p:nvPr>
        </p:nvSpPr>
        <p:spPr/>
        <p:txBody>
          <a:bodyPr/>
          <a:lstStyle>
            <a:lvl1pPr>
              <a:defRPr/>
            </a:lvl1pPr>
          </a:lstStyle>
          <a:p>
            <a:r>
              <a:rPr lang="en-US" altLang="en-US"/>
              <a:t>Company Name</a:t>
            </a:r>
          </a:p>
        </p:txBody>
      </p:sp>
      <p:sp>
        <p:nvSpPr>
          <p:cNvPr id="6" name="Slide Number Placeholder 5"/>
          <p:cNvSpPr>
            <a:spLocks noGrp="1"/>
          </p:cNvSpPr>
          <p:nvPr>
            <p:ph type="sldNum" sz="quarter" idx="12"/>
          </p:nvPr>
        </p:nvSpPr>
        <p:spPr/>
        <p:txBody>
          <a:bodyPr/>
          <a:lstStyle>
            <a:lvl1pPr>
              <a:defRPr/>
            </a:lvl1pPr>
          </a:lstStyle>
          <a:p>
            <a:fld id="{7BFAA2F6-6F43-4C1C-BD07-FE15DF8D09FC}" type="slidenum">
              <a:rPr lang="en-US" altLang="en-US"/>
              <a:pPr/>
              <a:t>‹#›</a:t>
            </a:fld>
            <a:endParaRPr lang="en-US" altLang="en-US"/>
          </a:p>
        </p:txBody>
      </p:sp>
    </p:spTree>
    <p:extLst>
      <p:ext uri="{BB962C8B-B14F-4D97-AF65-F5344CB8AC3E}">
        <p14:creationId xmlns:p14="http://schemas.microsoft.com/office/powerpoint/2010/main" val="3959073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www.themegallery.com</a:t>
            </a:r>
          </a:p>
        </p:txBody>
      </p:sp>
      <p:sp>
        <p:nvSpPr>
          <p:cNvPr id="5" name="Footer Placeholder 4"/>
          <p:cNvSpPr>
            <a:spLocks noGrp="1"/>
          </p:cNvSpPr>
          <p:nvPr>
            <p:ph type="ftr" sz="quarter" idx="11"/>
          </p:nvPr>
        </p:nvSpPr>
        <p:spPr/>
        <p:txBody>
          <a:bodyPr/>
          <a:lstStyle>
            <a:lvl1pPr>
              <a:defRPr/>
            </a:lvl1pPr>
          </a:lstStyle>
          <a:p>
            <a:r>
              <a:rPr lang="en-US" altLang="en-US"/>
              <a:t>Company Name</a:t>
            </a:r>
          </a:p>
        </p:txBody>
      </p:sp>
      <p:sp>
        <p:nvSpPr>
          <p:cNvPr id="6" name="Slide Number Placeholder 5"/>
          <p:cNvSpPr>
            <a:spLocks noGrp="1"/>
          </p:cNvSpPr>
          <p:nvPr>
            <p:ph type="sldNum" sz="quarter" idx="12"/>
          </p:nvPr>
        </p:nvSpPr>
        <p:spPr/>
        <p:txBody>
          <a:bodyPr/>
          <a:lstStyle>
            <a:lvl1pPr>
              <a:defRPr/>
            </a:lvl1pPr>
          </a:lstStyle>
          <a:p>
            <a:fld id="{91941A97-0C21-4867-8065-E45603980F9A}" type="slidenum">
              <a:rPr lang="en-US" altLang="en-US"/>
              <a:pPr/>
              <a:t>‹#›</a:t>
            </a:fld>
            <a:endParaRPr lang="en-US" altLang="en-US"/>
          </a:p>
        </p:txBody>
      </p:sp>
    </p:spTree>
    <p:extLst>
      <p:ext uri="{BB962C8B-B14F-4D97-AF65-F5344CB8AC3E}">
        <p14:creationId xmlns:p14="http://schemas.microsoft.com/office/powerpoint/2010/main" val="2910832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62063"/>
            <a:ext cx="4038600" cy="5248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62063"/>
            <a:ext cx="4038600" cy="5248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www.themegallery.com</a:t>
            </a:r>
          </a:p>
        </p:txBody>
      </p:sp>
      <p:sp>
        <p:nvSpPr>
          <p:cNvPr id="6" name="Footer Placeholder 5"/>
          <p:cNvSpPr>
            <a:spLocks noGrp="1"/>
          </p:cNvSpPr>
          <p:nvPr>
            <p:ph type="ftr" sz="quarter" idx="11"/>
          </p:nvPr>
        </p:nvSpPr>
        <p:spPr/>
        <p:txBody>
          <a:bodyPr/>
          <a:lstStyle>
            <a:lvl1pPr>
              <a:defRPr/>
            </a:lvl1pPr>
          </a:lstStyle>
          <a:p>
            <a:r>
              <a:rPr lang="en-US" altLang="en-US"/>
              <a:t>Company Name</a:t>
            </a:r>
          </a:p>
        </p:txBody>
      </p:sp>
      <p:sp>
        <p:nvSpPr>
          <p:cNvPr id="7" name="Slide Number Placeholder 6"/>
          <p:cNvSpPr>
            <a:spLocks noGrp="1"/>
          </p:cNvSpPr>
          <p:nvPr>
            <p:ph type="sldNum" sz="quarter" idx="12"/>
          </p:nvPr>
        </p:nvSpPr>
        <p:spPr/>
        <p:txBody>
          <a:bodyPr/>
          <a:lstStyle>
            <a:lvl1pPr>
              <a:defRPr/>
            </a:lvl1pPr>
          </a:lstStyle>
          <a:p>
            <a:fld id="{4658A5B4-E506-49BD-8416-E6F41939E6E9}" type="slidenum">
              <a:rPr lang="en-US" altLang="en-US"/>
              <a:pPr/>
              <a:t>‹#›</a:t>
            </a:fld>
            <a:endParaRPr lang="en-US" altLang="en-US"/>
          </a:p>
        </p:txBody>
      </p:sp>
    </p:spTree>
    <p:extLst>
      <p:ext uri="{BB962C8B-B14F-4D97-AF65-F5344CB8AC3E}">
        <p14:creationId xmlns:p14="http://schemas.microsoft.com/office/powerpoint/2010/main" val="423985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www.themegallery.com</a:t>
            </a:r>
          </a:p>
        </p:txBody>
      </p:sp>
      <p:sp>
        <p:nvSpPr>
          <p:cNvPr id="8" name="Footer Placeholder 7"/>
          <p:cNvSpPr>
            <a:spLocks noGrp="1"/>
          </p:cNvSpPr>
          <p:nvPr>
            <p:ph type="ftr" sz="quarter" idx="11"/>
          </p:nvPr>
        </p:nvSpPr>
        <p:spPr/>
        <p:txBody>
          <a:bodyPr/>
          <a:lstStyle>
            <a:lvl1pPr>
              <a:defRPr/>
            </a:lvl1pPr>
          </a:lstStyle>
          <a:p>
            <a:r>
              <a:rPr lang="en-US" altLang="en-US"/>
              <a:t>Company Name</a:t>
            </a:r>
          </a:p>
        </p:txBody>
      </p:sp>
      <p:sp>
        <p:nvSpPr>
          <p:cNvPr id="9" name="Slide Number Placeholder 8"/>
          <p:cNvSpPr>
            <a:spLocks noGrp="1"/>
          </p:cNvSpPr>
          <p:nvPr>
            <p:ph type="sldNum" sz="quarter" idx="12"/>
          </p:nvPr>
        </p:nvSpPr>
        <p:spPr/>
        <p:txBody>
          <a:bodyPr/>
          <a:lstStyle>
            <a:lvl1pPr>
              <a:defRPr/>
            </a:lvl1pPr>
          </a:lstStyle>
          <a:p>
            <a:fld id="{C4EC3940-A974-4139-A652-D3FE89225F50}" type="slidenum">
              <a:rPr lang="en-US" altLang="en-US"/>
              <a:pPr/>
              <a:t>‹#›</a:t>
            </a:fld>
            <a:endParaRPr lang="en-US" altLang="en-US"/>
          </a:p>
        </p:txBody>
      </p:sp>
    </p:spTree>
    <p:extLst>
      <p:ext uri="{BB962C8B-B14F-4D97-AF65-F5344CB8AC3E}">
        <p14:creationId xmlns:p14="http://schemas.microsoft.com/office/powerpoint/2010/main" val="2225595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www.themegallery.com</a:t>
            </a:r>
          </a:p>
        </p:txBody>
      </p:sp>
      <p:sp>
        <p:nvSpPr>
          <p:cNvPr id="4" name="Footer Placeholder 3"/>
          <p:cNvSpPr>
            <a:spLocks noGrp="1"/>
          </p:cNvSpPr>
          <p:nvPr>
            <p:ph type="ftr" sz="quarter" idx="11"/>
          </p:nvPr>
        </p:nvSpPr>
        <p:spPr/>
        <p:txBody>
          <a:bodyPr/>
          <a:lstStyle>
            <a:lvl1pPr>
              <a:defRPr/>
            </a:lvl1pPr>
          </a:lstStyle>
          <a:p>
            <a:r>
              <a:rPr lang="en-US" altLang="en-US"/>
              <a:t>Company Name</a:t>
            </a:r>
          </a:p>
        </p:txBody>
      </p:sp>
      <p:sp>
        <p:nvSpPr>
          <p:cNvPr id="5" name="Slide Number Placeholder 4"/>
          <p:cNvSpPr>
            <a:spLocks noGrp="1"/>
          </p:cNvSpPr>
          <p:nvPr>
            <p:ph type="sldNum" sz="quarter" idx="12"/>
          </p:nvPr>
        </p:nvSpPr>
        <p:spPr/>
        <p:txBody>
          <a:bodyPr/>
          <a:lstStyle>
            <a:lvl1pPr>
              <a:defRPr/>
            </a:lvl1pPr>
          </a:lstStyle>
          <a:p>
            <a:fld id="{C5B7D7E9-3A3E-4C01-997E-51C6132DA404}" type="slidenum">
              <a:rPr lang="en-US" altLang="en-US"/>
              <a:pPr/>
              <a:t>‹#›</a:t>
            </a:fld>
            <a:endParaRPr lang="en-US" altLang="en-US"/>
          </a:p>
        </p:txBody>
      </p:sp>
    </p:spTree>
    <p:extLst>
      <p:ext uri="{BB962C8B-B14F-4D97-AF65-F5344CB8AC3E}">
        <p14:creationId xmlns:p14="http://schemas.microsoft.com/office/powerpoint/2010/main" val="255817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www.themegallery.com</a:t>
            </a:r>
          </a:p>
        </p:txBody>
      </p:sp>
      <p:sp>
        <p:nvSpPr>
          <p:cNvPr id="3" name="Footer Placeholder 2"/>
          <p:cNvSpPr>
            <a:spLocks noGrp="1"/>
          </p:cNvSpPr>
          <p:nvPr>
            <p:ph type="ftr" sz="quarter" idx="11"/>
          </p:nvPr>
        </p:nvSpPr>
        <p:spPr/>
        <p:txBody>
          <a:bodyPr/>
          <a:lstStyle>
            <a:lvl1pPr>
              <a:defRPr/>
            </a:lvl1pPr>
          </a:lstStyle>
          <a:p>
            <a:r>
              <a:rPr lang="en-US" altLang="en-US"/>
              <a:t>Company Name</a:t>
            </a:r>
          </a:p>
        </p:txBody>
      </p:sp>
      <p:sp>
        <p:nvSpPr>
          <p:cNvPr id="4" name="Slide Number Placeholder 3"/>
          <p:cNvSpPr>
            <a:spLocks noGrp="1"/>
          </p:cNvSpPr>
          <p:nvPr>
            <p:ph type="sldNum" sz="quarter" idx="12"/>
          </p:nvPr>
        </p:nvSpPr>
        <p:spPr/>
        <p:txBody>
          <a:bodyPr/>
          <a:lstStyle>
            <a:lvl1pPr>
              <a:defRPr/>
            </a:lvl1pPr>
          </a:lstStyle>
          <a:p>
            <a:fld id="{64063786-F7B6-4C77-92E5-610C5EE2D507}" type="slidenum">
              <a:rPr lang="en-US" altLang="en-US"/>
              <a:pPr/>
              <a:t>‹#›</a:t>
            </a:fld>
            <a:endParaRPr lang="en-US" altLang="en-US"/>
          </a:p>
        </p:txBody>
      </p:sp>
    </p:spTree>
    <p:extLst>
      <p:ext uri="{BB962C8B-B14F-4D97-AF65-F5344CB8AC3E}">
        <p14:creationId xmlns:p14="http://schemas.microsoft.com/office/powerpoint/2010/main" val="191736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www.themegallery.com</a:t>
            </a:r>
          </a:p>
        </p:txBody>
      </p:sp>
      <p:sp>
        <p:nvSpPr>
          <p:cNvPr id="6" name="Footer Placeholder 5"/>
          <p:cNvSpPr>
            <a:spLocks noGrp="1"/>
          </p:cNvSpPr>
          <p:nvPr>
            <p:ph type="ftr" sz="quarter" idx="11"/>
          </p:nvPr>
        </p:nvSpPr>
        <p:spPr/>
        <p:txBody>
          <a:bodyPr/>
          <a:lstStyle>
            <a:lvl1pPr>
              <a:defRPr/>
            </a:lvl1pPr>
          </a:lstStyle>
          <a:p>
            <a:r>
              <a:rPr lang="en-US" altLang="en-US"/>
              <a:t>Company Name</a:t>
            </a:r>
          </a:p>
        </p:txBody>
      </p:sp>
      <p:sp>
        <p:nvSpPr>
          <p:cNvPr id="7" name="Slide Number Placeholder 6"/>
          <p:cNvSpPr>
            <a:spLocks noGrp="1"/>
          </p:cNvSpPr>
          <p:nvPr>
            <p:ph type="sldNum" sz="quarter" idx="12"/>
          </p:nvPr>
        </p:nvSpPr>
        <p:spPr/>
        <p:txBody>
          <a:bodyPr/>
          <a:lstStyle>
            <a:lvl1pPr>
              <a:defRPr/>
            </a:lvl1pPr>
          </a:lstStyle>
          <a:p>
            <a:fld id="{78302E33-8A67-42B7-8636-4528E7CA4009}" type="slidenum">
              <a:rPr lang="en-US" altLang="en-US"/>
              <a:pPr/>
              <a:t>‹#›</a:t>
            </a:fld>
            <a:endParaRPr lang="en-US" altLang="en-US"/>
          </a:p>
        </p:txBody>
      </p:sp>
    </p:spTree>
    <p:extLst>
      <p:ext uri="{BB962C8B-B14F-4D97-AF65-F5344CB8AC3E}">
        <p14:creationId xmlns:p14="http://schemas.microsoft.com/office/powerpoint/2010/main" val="3669279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www.themegallery.com</a:t>
            </a:r>
          </a:p>
        </p:txBody>
      </p:sp>
      <p:sp>
        <p:nvSpPr>
          <p:cNvPr id="6" name="Footer Placeholder 5"/>
          <p:cNvSpPr>
            <a:spLocks noGrp="1"/>
          </p:cNvSpPr>
          <p:nvPr>
            <p:ph type="ftr" sz="quarter" idx="11"/>
          </p:nvPr>
        </p:nvSpPr>
        <p:spPr/>
        <p:txBody>
          <a:bodyPr/>
          <a:lstStyle>
            <a:lvl1pPr>
              <a:defRPr/>
            </a:lvl1pPr>
          </a:lstStyle>
          <a:p>
            <a:r>
              <a:rPr lang="en-US" altLang="en-US"/>
              <a:t>Company Name</a:t>
            </a:r>
          </a:p>
        </p:txBody>
      </p:sp>
      <p:sp>
        <p:nvSpPr>
          <p:cNvPr id="7" name="Slide Number Placeholder 6"/>
          <p:cNvSpPr>
            <a:spLocks noGrp="1"/>
          </p:cNvSpPr>
          <p:nvPr>
            <p:ph type="sldNum" sz="quarter" idx="12"/>
          </p:nvPr>
        </p:nvSpPr>
        <p:spPr/>
        <p:txBody>
          <a:bodyPr/>
          <a:lstStyle>
            <a:lvl1pPr>
              <a:defRPr/>
            </a:lvl1pPr>
          </a:lstStyle>
          <a:p>
            <a:fld id="{62058E2D-8C3E-4AF0-B975-7B060F8F1621}" type="slidenum">
              <a:rPr lang="en-US" altLang="en-US"/>
              <a:pPr/>
              <a:t>‹#›</a:t>
            </a:fld>
            <a:endParaRPr lang="en-US" altLang="en-US"/>
          </a:p>
        </p:txBody>
      </p:sp>
    </p:spTree>
    <p:extLst>
      <p:ext uri="{BB962C8B-B14F-4D97-AF65-F5344CB8AC3E}">
        <p14:creationId xmlns:p14="http://schemas.microsoft.com/office/powerpoint/2010/main" val="37730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ltGray">
          <a:xfrm>
            <a:off x="0" y="981075"/>
            <a:ext cx="250825" cy="5891213"/>
          </a:xfrm>
          <a:prstGeom prst="rect">
            <a:avLst/>
          </a:prstGeom>
          <a:solidFill>
            <a:schemeClr val="hlink"/>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0" name="Rectangle 16"/>
          <p:cNvSpPr>
            <a:spLocks noChangeArrowheads="1"/>
          </p:cNvSpPr>
          <p:nvPr/>
        </p:nvSpPr>
        <p:spPr bwMode="ltGray">
          <a:xfrm>
            <a:off x="0" y="0"/>
            <a:ext cx="1403350" cy="1247775"/>
          </a:xfrm>
          <a:prstGeom prst="rect">
            <a:avLst/>
          </a:prstGeom>
          <a:solidFill>
            <a:schemeClr val="accent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1" name="Rectangle 17"/>
          <p:cNvSpPr>
            <a:spLocks noChangeArrowheads="1"/>
          </p:cNvSpPr>
          <p:nvPr/>
        </p:nvSpPr>
        <p:spPr bwMode="invGray">
          <a:xfrm>
            <a:off x="1403350" y="0"/>
            <a:ext cx="7740650" cy="1052513"/>
          </a:xfrm>
          <a:prstGeom prst="rect">
            <a:avLst/>
          </a:prstGeom>
          <a:solidFill>
            <a:schemeClr val="tx2"/>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2" name="Rectangle 18"/>
          <p:cNvSpPr>
            <a:spLocks noChangeArrowheads="1"/>
          </p:cNvSpPr>
          <p:nvPr/>
        </p:nvSpPr>
        <p:spPr bwMode="invGray">
          <a:xfrm>
            <a:off x="8820150" y="0"/>
            <a:ext cx="73025" cy="765175"/>
          </a:xfrm>
          <a:prstGeom prst="rect">
            <a:avLst/>
          </a:prstGeom>
          <a:solidFill>
            <a:schemeClr val="accent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3" name="Rectangle 19"/>
          <p:cNvSpPr>
            <a:spLocks noChangeArrowheads="1"/>
          </p:cNvSpPr>
          <p:nvPr/>
        </p:nvSpPr>
        <p:spPr bwMode="white">
          <a:xfrm>
            <a:off x="179388" y="134938"/>
            <a:ext cx="8785225" cy="773112"/>
          </a:xfrm>
          <a:prstGeom prst="rect">
            <a:avLst/>
          </a:prstGeom>
          <a:noFill/>
          <a:ln w="0" algn="ctr">
            <a:solidFill>
              <a:schemeClr val="accent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4" name="Line 20"/>
          <p:cNvSpPr>
            <a:spLocks noChangeShapeType="1"/>
          </p:cNvSpPr>
          <p:nvPr/>
        </p:nvSpPr>
        <p:spPr bwMode="auto">
          <a:xfrm>
            <a:off x="468313" y="6481763"/>
            <a:ext cx="8424862" cy="0"/>
          </a:xfrm>
          <a:prstGeom prst="line">
            <a:avLst/>
          </a:prstGeom>
          <a:noFill/>
          <a:ln w="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27" name="Rectangle 3"/>
          <p:cNvSpPr>
            <a:spLocks noGrp="1" noChangeArrowheads="1"/>
          </p:cNvSpPr>
          <p:nvPr>
            <p:ph type="body" idx="1"/>
          </p:nvPr>
        </p:nvSpPr>
        <p:spPr bwMode="auto">
          <a:xfrm>
            <a:off x="457200" y="1262063"/>
            <a:ext cx="82296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81000" y="6505575"/>
            <a:ext cx="2514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latin typeface="+mn-lt"/>
              </a:defRPr>
            </a:lvl1pPr>
          </a:lstStyle>
          <a:p>
            <a:r>
              <a:rPr lang="en-US" altLang="en-US"/>
              <a:t>www.themegallery.com</a:t>
            </a:r>
          </a:p>
        </p:txBody>
      </p:sp>
      <p:sp>
        <p:nvSpPr>
          <p:cNvPr id="1029" name="Rectangle 5"/>
          <p:cNvSpPr>
            <a:spLocks noGrp="1" noChangeArrowheads="1"/>
          </p:cNvSpPr>
          <p:nvPr>
            <p:ph type="ftr" sz="quarter" idx="3"/>
          </p:nvPr>
        </p:nvSpPr>
        <p:spPr bwMode="auto">
          <a:xfrm>
            <a:off x="7010400" y="6477000"/>
            <a:ext cx="1828800"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latin typeface="+mn-lt"/>
              </a:defRPr>
            </a:lvl1pPr>
          </a:lstStyle>
          <a:p>
            <a:r>
              <a:rPr lang="en-US" altLang="en-US"/>
              <a:t>Company Name</a:t>
            </a:r>
          </a:p>
        </p:txBody>
      </p:sp>
      <p:sp>
        <p:nvSpPr>
          <p:cNvPr id="1030" name="Rectangle 6"/>
          <p:cNvSpPr>
            <a:spLocks noGrp="1" noChangeArrowheads="1"/>
          </p:cNvSpPr>
          <p:nvPr>
            <p:ph type="sldNum" sz="quarter" idx="4"/>
          </p:nvPr>
        </p:nvSpPr>
        <p:spPr bwMode="auto">
          <a:xfrm>
            <a:off x="3505200" y="6448425"/>
            <a:ext cx="2133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a:latin typeface="+mn-lt"/>
              </a:defRPr>
            </a:lvl1pPr>
          </a:lstStyle>
          <a:p>
            <a:fld id="{37A5C037-7006-4605-B01B-10FD9EA1EF12}" type="slidenum">
              <a:rPr lang="en-US" altLang="en-US"/>
              <a:pPr/>
              <a:t>‹#›</a:t>
            </a:fld>
            <a:endParaRPr lang="en-US" altLang="en-US"/>
          </a:p>
        </p:txBody>
      </p:sp>
      <p:graphicFrame>
        <p:nvGraphicFramePr>
          <p:cNvPr id="1045" name="Object 21"/>
          <p:cNvGraphicFramePr>
            <a:graphicFrameLocks noChangeAspect="1"/>
          </p:cNvGraphicFramePr>
          <p:nvPr/>
        </p:nvGraphicFramePr>
        <p:xfrm>
          <a:off x="0" y="0"/>
          <a:ext cx="971550" cy="1042988"/>
        </p:xfrm>
        <a:graphic>
          <a:graphicData uri="http://schemas.openxmlformats.org/presentationml/2006/ole">
            <mc:AlternateContent xmlns:mc="http://schemas.openxmlformats.org/markup-compatibility/2006">
              <mc:Choice xmlns:v="urn:schemas-microsoft-com:vml" Requires="v">
                <p:oleObj spid="_x0000_s1050" name="Image" r:id="rId15" imgW="2539683" imgH="2539683" progId="Photoshop.Image.6">
                  <p:embed/>
                </p:oleObj>
              </mc:Choice>
              <mc:Fallback>
                <p:oleObj name="Image" r:id="rId15" imgW="2539683" imgH="2539683" progId="Photoshop.Image.6">
                  <p:embed/>
                  <p:pic>
                    <p:nvPicPr>
                      <p:cNvPr id="0" name="Object 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71550" cy="1042988"/>
                      </a:xfrm>
                      <a:prstGeom prst="rect">
                        <a:avLst/>
                      </a:prstGeom>
                      <a:noFill/>
                      <a:ln>
                        <a:noFill/>
                      </a:ln>
                      <a:effectLst/>
                      <a:extLst>
                        <a:ext uri="{909E8E84-426E-40DD-AFC4-6F175D3DCCD1}">
                          <a14:hiddenFill xmlns:a14="http://schemas.microsoft.com/office/drawing/2010/main">
                            <a:gradFill rotWithShape="1">
                              <a:gsLst>
                                <a:gs pos="0">
                                  <a:schemeClr val="accent1">
                                    <a:gamma/>
                                    <a:tint val="72941"/>
                                    <a:invGamma/>
                                    <a:alpha val="39999"/>
                                  </a:schemeClr>
                                </a:gs>
                                <a:gs pos="100000">
                                  <a:schemeClr val="accent1"/>
                                </a:gs>
                              </a:gsLst>
                              <a:lin ang="5400000" scaled="1"/>
                            </a:gradFill>
                          </a14:hiddenFill>
                        </a:ex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6" name="Rectangle 22"/>
          <p:cNvSpPr>
            <a:spLocks noChangeArrowheads="1"/>
          </p:cNvSpPr>
          <p:nvPr/>
        </p:nvSpPr>
        <p:spPr bwMode="invGray">
          <a:xfrm>
            <a:off x="1187450" y="908050"/>
            <a:ext cx="7956550" cy="144463"/>
          </a:xfrm>
          <a:prstGeom prst="rect">
            <a:avLst/>
          </a:prstGeom>
          <a:solidFill>
            <a:schemeClr val="tx1"/>
          </a:soli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7" name="Rectangle 23"/>
          <p:cNvSpPr>
            <a:spLocks noChangeArrowheads="1"/>
          </p:cNvSpPr>
          <p:nvPr/>
        </p:nvSpPr>
        <p:spPr bwMode="invGray">
          <a:xfrm>
            <a:off x="971550" y="0"/>
            <a:ext cx="431800" cy="1052513"/>
          </a:xfrm>
          <a:prstGeom prst="rect">
            <a:avLst/>
          </a:prstGeom>
          <a:solidFill>
            <a:schemeClr val="tx1"/>
          </a:solidFill>
          <a:ln>
            <a:noFill/>
          </a:ln>
          <a:effectLst/>
          <a:extLst>
            <a:ext uri="{91240B29-F687-4F45-9708-019B960494DF}">
              <a14:hiddenLine xmlns:a14="http://schemas.microsoft.com/office/drawing/2010/main" w="0"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black">
          <a:xfrm>
            <a:off x="747713" y="233363"/>
            <a:ext cx="7862887"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rtl="0" eaLnBrk="1" fontAlgn="base" hangingPunct="1">
        <a:spcBef>
          <a:spcPct val="0"/>
        </a:spcBef>
        <a:spcAft>
          <a:spcPct val="0"/>
        </a:spcAft>
        <a:defRPr sz="3200" kern="1200">
          <a:solidFill>
            <a:srgbClr val="F3C43F"/>
          </a:solidFill>
          <a:latin typeface="+mj-lt"/>
          <a:ea typeface="+mj-ea"/>
          <a:cs typeface="+mj-cs"/>
        </a:defRPr>
      </a:lvl1pPr>
      <a:lvl2pPr algn="ctr" rtl="0" eaLnBrk="1" fontAlgn="base" hangingPunct="1">
        <a:spcBef>
          <a:spcPct val="0"/>
        </a:spcBef>
        <a:spcAft>
          <a:spcPct val="0"/>
        </a:spcAft>
        <a:defRPr sz="3200">
          <a:solidFill>
            <a:srgbClr val="F3C43F"/>
          </a:solidFill>
          <a:latin typeface="Verdana" panose="020B0604030504040204" pitchFamily="34" charset="0"/>
        </a:defRPr>
      </a:lvl2pPr>
      <a:lvl3pPr algn="ctr" rtl="0" eaLnBrk="1" fontAlgn="base" hangingPunct="1">
        <a:spcBef>
          <a:spcPct val="0"/>
        </a:spcBef>
        <a:spcAft>
          <a:spcPct val="0"/>
        </a:spcAft>
        <a:defRPr sz="3200">
          <a:solidFill>
            <a:srgbClr val="F3C43F"/>
          </a:solidFill>
          <a:latin typeface="Verdana" panose="020B0604030504040204" pitchFamily="34" charset="0"/>
        </a:defRPr>
      </a:lvl3pPr>
      <a:lvl4pPr algn="ctr" rtl="0" eaLnBrk="1" fontAlgn="base" hangingPunct="1">
        <a:spcBef>
          <a:spcPct val="0"/>
        </a:spcBef>
        <a:spcAft>
          <a:spcPct val="0"/>
        </a:spcAft>
        <a:defRPr sz="3200">
          <a:solidFill>
            <a:srgbClr val="F3C43F"/>
          </a:solidFill>
          <a:latin typeface="Verdana" panose="020B0604030504040204" pitchFamily="34" charset="0"/>
        </a:defRPr>
      </a:lvl4pPr>
      <a:lvl5pPr algn="ctr" rtl="0" eaLnBrk="1" fontAlgn="base" hangingPunct="1">
        <a:spcBef>
          <a:spcPct val="0"/>
        </a:spcBef>
        <a:spcAft>
          <a:spcPct val="0"/>
        </a:spcAft>
        <a:defRPr sz="3200">
          <a:solidFill>
            <a:srgbClr val="F3C43F"/>
          </a:solidFill>
          <a:latin typeface="Verdana" panose="020B0604030504040204" pitchFamily="34" charset="0"/>
        </a:defRPr>
      </a:lvl5pPr>
      <a:lvl6pPr marL="457200" algn="ctr" rtl="0" eaLnBrk="1" fontAlgn="base" hangingPunct="1">
        <a:spcBef>
          <a:spcPct val="0"/>
        </a:spcBef>
        <a:spcAft>
          <a:spcPct val="0"/>
        </a:spcAft>
        <a:defRPr sz="3200">
          <a:solidFill>
            <a:srgbClr val="F3C43F"/>
          </a:solidFill>
          <a:latin typeface="Verdana" panose="020B0604030504040204" pitchFamily="34" charset="0"/>
        </a:defRPr>
      </a:lvl6pPr>
      <a:lvl7pPr marL="914400" algn="ctr" rtl="0" eaLnBrk="1" fontAlgn="base" hangingPunct="1">
        <a:spcBef>
          <a:spcPct val="0"/>
        </a:spcBef>
        <a:spcAft>
          <a:spcPct val="0"/>
        </a:spcAft>
        <a:defRPr sz="3200">
          <a:solidFill>
            <a:srgbClr val="F3C43F"/>
          </a:solidFill>
          <a:latin typeface="Verdana" panose="020B0604030504040204" pitchFamily="34" charset="0"/>
        </a:defRPr>
      </a:lvl7pPr>
      <a:lvl8pPr marL="1371600" algn="ctr" rtl="0" eaLnBrk="1" fontAlgn="base" hangingPunct="1">
        <a:spcBef>
          <a:spcPct val="0"/>
        </a:spcBef>
        <a:spcAft>
          <a:spcPct val="0"/>
        </a:spcAft>
        <a:defRPr sz="3200">
          <a:solidFill>
            <a:srgbClr val="F3C43F"/>
          </a:solidFill>
          <a:latin typeface="Verdana" panose="020B0604030504040204" pitchFamily="34" charset="0"/>
        </a:defRPr>
      </a:lvl8pPr>
      <a:lvl9pPr marL="1828800" algn="ctr" rtl="0" eaLnBrk="1" fontAlgn="base" hangingPunct="1">
        <a:spcBef>
          <a:spcPct val="0"/>
        </a:spcBef>
        <a:spcAft>
          <a:spcPct val="0"/>
        </a:spcAft>
        <a:defRPr sz="3200">
          <a:solidFill>
            <a:srgbClr val="F3C43F"/>
          </a:solidFill>
          <a:latin typeface="Verdana" panose="020B0604030504040204" pitchFamily="34" charset="0"/>
        </a:defRPr>
      </a:lvl9pPr>
    </p:titleStyle>
    <p:bodyStyle>
      <a:lvl1pPr marL="342900" indent="-342900" algn="l" rtl="0" eaLnBrk="1" fontAlgn="base" hangingPunct="1">
        <a:spcBef>
          <a:spcPct val="20000"/>
        </a:spcBef>
        <a:spcAft>
          <a:spcPct val="0"/>
        </a:spcAft>
        <a:buClr>
          <a:schemeClr val="hlink"/>
        </a:buClr>
        <a:buFont typeface="Wingdings" panose="05000000000000000000" pitchFamily="2" charset="2"/>
        <a:buChar char="v"/>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rtl="1"/>
            <a:r>
              <a:rPr lang="ar-IQ" dirty="0"/>
              <a:t>منهج البحث , مفهوم مجتمع البحث وعينته وخطوات اختيار العينة وانواع العينات والاخطاء الشائعة في اختيار العينة</a:t>
            </a:r>
            <a:r>
              <a:rPr lang="en-US" dirty="0"/>
              <a:t/>
            </a:r>
            <a:br>
              <a:rPr lang="en-US" dirty="0"/>
            </a:br>
            <a:r>
              <a:rPr lang="ar-IQ" dirty="0"/>
              <a:t> </a:t>
            </a:r>
            <a:r>
              <a:rPr lang="en-US" dirty="0"/>
              <a:t/>
            </a:r>
            <a:br>
              <a:rPr lang="en-US" dirty="0"/>
            </a:br>
            <a:endParaRPr lang="en-US" altLang="en-US" dirty="0"/>
          </a:p>
        </p:txBody>
      </p:sp>
      <p:sp>
        <p:nvSpPr>
          <p:cNvPr id="2051" name="Rectangle 3"/>
          <p:cNvSpPr>
            <a:spLocks noGrp="1" noChangeArrowheads="1"/>
          </p:cNvSpPr>
          <p:nvPr>
            <p:ph type="subTitle" idx="1"/>
          </p:nvPr>
        </p:nvSpPr>
        <p:spPr>
          <a:xfrm>
            <a:off x="1752600" y="3068960"/>
            <a:ext cx="6019800" cy="4176464"/>
          </a:xfrm>
        </p:spPr>
        <p:txBody>
          <a:bodyPr/>
          <a:lstStyle/>
          <a:p>
            <a:pPr rtl="1"/>
            <a:r>
              <a:rPr lang="ar-IQ" sz="2400" b="1" dirty="0">
                <a:solidFill>
                  <a:srgbClr val="FFFF00"/>
                </a:solidFill>
              </a:rPr>
              <a:t>اعداد الطالبات</a:t>
            </a:r>
            <a:endParaRPr lang="en-US" sz="2400" dirty="0">
              <a:solidFill>
                <a:srgbClr val="FFFF00"/>
              </a:solidFill>
            </a:endParaRPr>
          </a:p>
          <a:p>
            <a:pPr rtl="1"/>
            <a:r>
              <a:rPr lang="ar-IQ" sz="2400" b="1" dirty="0">
                <a:solidFill>
                  <a:srgbClr val="FFFF00"/>
                </a:solidFill>
              </a:rPr>
              <a:t>                             </a:t>
            </a:r>
            <a:endParaRPr lang="en-US" sz="2400" dirty="0">
              <a:solidFill>
                <a:srgbClr val="FFFF00"/>
              </a:solidFill>
            </a:endParaRPr>
          </a:p>
          <a:p>
            <a:pPr rtl="1"/>
            <a:r>
              <a:rPr lang="ar-IQ" sz="2400" b="1" dirty="0">
                <a:solidFill>
                  <a:srgbClr val="FFFF00"/>
                </a:solidFill>
              </a:rPr>
              <a:t>شيماء جعفر                دانية سلمان          هند عبيد عبد السلام    </a:t>
            </a:r>
            <a:endParaRPr lang="en-US" sz="2400" dirty="0">
              <a:solidFill>
                <a:srgbClr val="FFFF00"/>
              </a:solidFill>
            </a:endParaRPr>
          </a:p>
          <a:p>
            <a:pPr rtl="1"/>
            <a:r>
              <a:rPr lang="ar-IQ" sz="2400" b="1" dirty="0">
                <a:solidFill>
                  <a:srgbClr val="FFFF00"/>
                </a:solidFill>
              </a:rPr>
              <a:t>                                  </a:t>
            </a:r>
            <a:endParaRPr lang="en-US" sz="2400" dirty="0">
              <a:solidFill>
                <a:srgbClr val="FFFF00"/>
              </a:solidFill>
            </a:endParaRPr>
          </a:p>
          <a:p>
            <a:pPr rtl="1"/>
            <a:r>
              <a:rPr lang="ar-IQ" sz="3200" b="1" dirty="0">
                <a:solidFill>
                  <a:schemeClr val="tx1"/>
                </a:solidFill>
              </a:rPr>
              <a:t> </a:t>
            </a:r>
            <a:r>
              <a:rPr lang="ar-IQ" sz="3200" b="1" dirty="0" smtClean="0">
                <a:solidFill>
                  <a:schemeClr val="tx1"/>
                </a:solidFill>
              </a:rPr>
              <a:t>أ</a:t>
            </a:r>
            <a:r>
              <a:rPr lang="ar-IQ" sz="3200" b="1" dirty="0" smtClean="0">
                <a:solidFill>
                  <a:schemeClr val="tx1"/>
                </a:solidFill>
              </a:rPr>
              <a:t>شراف </a:t>
            </a:r>
            <a:r>
              <a:rPr lang="ar-IQ" sz="3200" b="1" dirty="0">
                <a:solidFill>
                  <a:schemeClr val="tx1"/>
                </a:solidFill>
              </a:rPr>
              <a:t>: أ . د سهاد قاسم سعيد</a:t>
            </a:r>
            <a:endParaRPr lang="en-US" sz="3200" dirty="0">
              <a:solidFill>
                <a:srgbClr val="FFFF00"/>
              </a:solidFill>
            </a:endParaRPr>
          </a:p>
          <a:p>
            <a:pPr algn="r" rtl="1"/>
            <a:r>
              <a:rPr lang="ar-IQ" sz="2400" b="1" dirty="0">
                <a:solidFill>
                  <a:srgbClr val="FFFF00"/>
                </a:solidFill>
              </a:rPr>
              <a:t>                       </a:t>
            </a:r>
            <a:r>
              <a:rPr lang="ar-IQ" sz="2400" b="1" dirty="0" smtClean="0">
                <a:solidFill>
                  <a:srgbClr val="FFFF00"/>
                </a:solidFill>
              </a:rPr>
              <a:t>ا</a:t>
            </a:r>
            <a:endParaRPr lang="en-US" sz="2400" dirty="0">
              <a:solidFill>
                <a:srgbClr val="FFFF00"/>
              </a:solidFill>
            </a:endParaRPr>
          </a:p>
          <a:p>
            <a:pPr rtl="1"/>
            <a:r>
              <a:rPr lang="ar-IQ" sz="2400" dirty="0">
                <a:solidFill>
                  <a:srgbClr val="FFFF00"/>
                </a:solidFill>
              </a:rPr>
              <a:t> </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ltLang="en-US"/>
              <a:t>www.themegallery.com</a:t>
            </a:r>
          </a:p>
        </p:txBody>
      </p:sp>
      <p:sp>
        <p:nvSpPr>
          <p:cNvPr id="9" name="Footer Placeholder 4"/>
          <p:cNvSpPr>
            <a:spLocks noGrp="1"/>
          </p:cNvSpPr>
          <p:nvPr>
            <p:ph type="ftr" sz="quarter" idx="11"/>
          </p:nvPr>
        </p:nvSpPr>
        <p:spPr/>
        <p:txBody>
          <a:bodyPr/>
          <a:lstStyle/>
          <a:p>
            <a:r>
              <a:rPr lang="en-US" altLang="en-US"/>
              <a:t>Company Name</a:t>
            </a:r>
          </a:p>
        </p:txBody>
      </p:sp>
      <p:sp>
        <p:nvSpPr>
          <p:cNvPr id="74754" name="Rectangle 2"/>
          <p:cNvSpPr>
            <a:spLocks noGrp="1" noChangeArrowheads="1"/>
          </p:cNvSpPr>
          <p:nvPr>
            <p:ph type="title"/>
          </p:nvPr>
        </p:nvSpPr>
        <p:spPr/>
        <p:txBody>
          <a:bodyPr/>
          <a:lstStyle/>
          <a:p>
            <a:r>
              <a:rPr lang="en-US" altLang="en-US" sz="3600"/>
              <a:t>Diagram</a:t>
            </a:r>
            <a:endParaRPr lang="en-US" altLang="en-US" sz="2000"/>
          </a:p>
        </p:txBody>
      </p:sp>
      <p:sp>
        <p:nvSpPr>
          <p:cNvPr id="74755" name="AutoShape 3"/>
          <p:cNvSpPr>
            <a:spLocks noChangeArrowheads="1"/>
          </p:cNvSpPr>
          <p:nvPr/>
        </p:nvSpPr>
        <p:spPr bwMode="ltGray">
          <a:xfrm>
            <a:off x="381000" y="1600200"/>
            <a:ext cx="5880100" cy="4495800"/>
          </a:xfrm>
          <a:prstGeom prst="rightArrow">
            <a:avLst>
              <a:gd name="adj1" fmla="val 79306"/>
              <a:gd name="adj2" fmla="val 32395"/>
            </a:avLst>
          </a:prstGeom>
          <a:gradFill rotWithShape="1">
            <a:gsLst>
              <a:gs pos="0">
                <a:schemeClr val="accent1">
                  <a:gamma/>
                  <a:tint val="0"/>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6" name="AutoShape 4"/>
          <p:cNvSpPr>
            <a:spLocks noChangeArrowheads="1"/>
          </p:cNvSpPr>
          <p:nvPr/>
        </p:nvSpPr>
        <p:spPr bwMode="blackWhite">
          <a:xfrm>
            <a:off x="640556" y="1666179"/>
            <a:ext cx="4038600" cy="990600"/>
          </a:xfrm>
          <a:prstGeom prst="roundRect">
            <a:avLst>
              <a:gd name="adj" fmla="val 9106"/>
            </a:avLst>
          </a:prstGeom>
          <a:gradFill rotWithShape="1">
            <a:gsLst>
              <a:gs pos="0">
                <a:schemeClr val="accent2"/>
              </a:gs>
              <a:gs pos="100000">
                <a:schemeClr val="accent2">
                  <a:gamma/>
                  <a:tint val="69804"/>
                  <a:invGamma/>
                </a:schemeClr>
              </a:gs>
            </a:gsLst>
            <a:lin ang="5400000" scaled="1"/>
          </a:gradFill>
          <a:ln w="25400">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ar-IQ" b="1" dirty="0"/>
              <a:t>تحديد المجتمع الاصلي للبحث </a:t>
            </a:r>
            <a:endParaRPr lang="en-US" altLang="en-US" b="1" dirty="0">
              <a:solidFill>
                <a:srgbClr val="FFFFFF"/>
              </a:solidFill>
            </a:endParaRPr>
          </a:p>
        </p:txBody>
      </p:sp>
      <p:sp>
        <p:nvSpPr>
          <p:cNvPr id="74757" name="AutoShape 5"/>
          <p:cNvSpPr>
            <a:spLocks noChangeArrowheads="1"/>
          </p:cNvSpPr>
          <p:nvPr/>
        </p:nvSpPr>
        <p:spPr bwMode="blackWhite">
          <a:xfrm>
            <a:off x="900112" y="2656779"/>
            <a:ext cx="4038600" cy="990600"/>
          </a:xfrm>
          <a:prstGeom prst="roundRect">
            <a:avLst>
              <a:gd name="adj" fmla="val 9106"/>
            </a:avLst>
          </a:prstGeom>
          <a:gradFill rotWithShape="1">
            <a:gsLst>
              <a:gs pos="0">
                <a:srgbClr val="699D5F"/>
              </a:gs>
              <a:gs pos="100000">
                <a:srgbClr val="699D5F">
                  <a:gamma/>
                  <a:tint val="69804"/>
                  <a:invGamma/>
                </a:srgbClr>
              </a:gs>
            </a:gsLst>
            <a:lin ang="5400000" scaled="1"/>
          </a:gradFill>
          <a:ln w="25400">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ar-IQ" b="1" dirty="0"/>
              <a:t>تحديد مفردات مجتمع البحث </a:t>
            </a:r>
            <a:endParaRPr lang="en-US" altLang="en-US" b="1" dirty="0">
              <a:solidFill>
                <a:srgbClr val="FFFFFF"/>
              </a:solidFill>
            </a:endParaRPr>
          </a:p>
        </p:txBody>
      </p:sp>
      <p:sp>
        <p:nvSpPr>
          <p:cNvPr id="74758" name="AutoShape 6"/>
          <p:cNvSpPr>
            <a:spLocks noChangeArrowheads="1"/>
          </p:cNvSpPr>
          <p:nvPr/>
        </p:nvSpPr>
        <p:spPr bwMode="blackWhite">
          <a:xfrm>
            <a:off x="796836" y="4670283"/>
            <a:ext cx="4038600" cy="990600"/>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ar-IQ" b="1" dirty="0"/>
              <a:t>تحديد مفردات ممثلة لمجتمع الاصل </a:t>
            </a:r>
            <a:endParaRPr lang="en-US" altLang="en-US" b="1" dirty="0">
              <a:solidFill>
                <a:srgbClr val="FFFFFF"/>
              </a:solidFill>
            </a:endParaRPr>
          </a:p>
        </p:txBody>
      </p:sp>
      <p:sp>
        <p:nvSpPr>
          <p:cNvPr id="74759" name="AutoShape 7"/>
          <p:cNvSpPr>
            <a:spLocks noChangeArrowheads="1"/>
          </p:cNvSpPr>
          <p:nvPr/>
        </p:nvSpPr>
        <p:spPr bwMode="auto">
          <a:xfrm>
            <a:off x="5880100" y="3276600"/>
            <a:ext cx="2514600" cy="1295400"/>
          </a:xfrm>
          <a:prstGeom prst="roundRect">
            <a:avLst>
              <a:gd name="adj" fmla="val 9106"/>
            </a:avLst>
          </a:prstGeom>
          <a:noFill/>
          <a:ln>
            <a:noFill/>
          </a:ln>
          <a:effectLst/>
          <a:extLst>
            <a:ext uri="{909E8E84-426E-40DD-AFC4-6F175D3DCCD1}">
              <a14:hiddenFill xmlns:a14="http://schemas.microsoft.com/office/drawing/2010/main">
                <a:solidFill>
                  <a:srgbClr val="9ACDD4"/>
                </a:solidFill>
              </a14:hiddenFill>
            </a:ext>
            <a:ext uri="{91240B29-F687-4F45-9708-019B960494DF}">
              <a14:hiddenLine xmlns:a14="http://schemas.microsoft.com/office/drawing/2010/main" w="254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ar-IQ" altLang="en-US" sz="2400" b="1" dirty="0" smtClean="0">
                <a:effectLst>
                  <a:outerShdw blurRad="38100" dist="38100" dir="2700000" algn="tl">
                    <a:srgbClr val="C0C0C0"/>
                  </a:outerShdw>
                </a:effectLst>
              </a:rPr>
              <a:t>خطوات اختيار </a:t>
            </a:r>
          </a:p>
          <a:p>
            <a:pPr algn="ctr"/>
            <a:r>
              <a:rPr lang="ar-IQ" altLang="en-US" sz="2400" b="1" dirty="0" smtClean="0">
                <a:effectLst>
                  <a:outerShdw blurRad="38100" dist="38100" dir="2700000" algn="tl">
                    <a:srgbClr val="C0C0C0"/>
                  </a:outerShdw>
                </a:effectLst>
              </a:rPr>
              <a:t>العينه </a:t>
            </a:r>
            <a:endParaRPr lang="en-US" altLang="en-US" sz="2400" b="1" dirty="0">
              <a:effectLst>
                <a:outerShdw blurRad="38100" dist="38100" dir="2700000" algn="tl">
                  <a:srgbClr val="C0C0C0"/>
                </a:outerShdw>
              </a:effectLst>
            </a:endParaRPr>
          </a:p>
        </p:txBody>
      </p:sp>
      <p:pic>
        <p:nvPicPr>
          <p:cNvPr id="4" name="Picture 3"/>
          <p:cNvPicPr>
            <a:picLocks noChangeAspect="1"/>
          </p:cNvPicPr>
          <p:nvPr/>
        </p:nvPicPr>
        <p:blipFill>
          <a:blip r:embed="rId2"/>
          <a:stretch>
            <a:fillRect/>
          </a:stretch>
        </p:blipFill>
        <p:spPr>
          <a:xfrm>
            <a:off x="616173" y="3679683"/>
            <a:ext cx="4060288" cy="101202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3" y="751205"/>
            <a:ext cx="7862887" cy="45719"/>
          </a:xfrm>
        </p:spPr>
        <p:txBody>
          <a:bodyPr/>
          <a:lstStyle/>
          <a:p>
            <a:pPr rtl="1"/>
            <a:r>
              <a:rPr lang="ar-IQ" b="1" u="sng" dirty="0" smtClean="0"/>
              <a:t>خطوات اختيار العينة </a:t>
            </a:r>
            <a:r>
              <a:rPr lang="en-US" dirty="0" smtClean="0"/>
              <a:t/>
            </a:r>
            <a:br>
              <a:rPr lang="en-US" dirty="0" smtClean="0"/>
            </a:br>
            <a:r>
              <a:rPr lang="ar-IQ"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rtl="1"/>
            <a:r>
              <a:rPr lang="ar-IQ" b="1" dirty="0"/>
              <a:t> </a:t>
            </a:r>
            <a:endParaRPr lang="en-US" dirty="0" smtClean="0"/>
          </a:p>
          <a:p>
            <a:pPr lvl="2" rtl="1"/>
            <a:r>
              <a:rPr lang="ar-IQ" b="1" dirty="0" smtClean="0"/>
              <a:t>1-تحديد </a:t>
            </a:r>
            <a:r>
              <a:rPr lang="ar-IQ" b="1" dirty="0"/>
              <a:t>المجتمع الاصلي للبحث : </a:t>
            </a:r>
            <a:endParaRPr lang="en-US" dirty="0"/>
          </a:p>
          <a:p>
            <a:r>
              <a:rPr lang="ar-IQ" dirty="0" smtClean="0"/>
              <a:t>يقوم </a:t>
            </a:r>
            <a:r>
              <a:rPr lang="ar-IQ" dirty="0"/>
              <a:t>الباحث في هذه الخطوة بتحديد مجتمع الاصل تحديدا دقيقا واضحا ومعرفته معرفة جيدة ودراسته بشكل واضح ويسمي اغلب الباحثين مجتمع الاصل بمجتمع البحث وهو مجتمع الذي يجري الباحث عليه دراسته فاذا اراد الباحث دراسة موضوع ما في كليات التربية الرياضية في جامعات العراق فيحدد المجتمع الذي يجري عليه البحث طلبة ام أساتذة ام موظفين وهكذا مع بقية المواضيع المدروسة في اختيار المجتمع الاصلي </a:t>
            </a:r>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306681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خطوات اختيار العينه </a:t>
            </a:r>
            <a:endParaRPr lang="en-US" dirty="0"/>
          </a:p>
        </p:txBody>
      </p:sp>
      <p:sp>
        <p:nvSpPr>
          <p:cNvPr id="3" name="Content Placeholder 2"/>
          <p:cNvSpPr>
            <a:spLocks noGrp="1"/>
          </p:cNvSpPr>
          <p:nvPr>
            <p:ph idx="1"/>
          </p:nvPr>
        </p:nvSpPr>
        <p:spPr/>
        <p:txBody>
          <a:bodyPr/>
          <a:lstStyle/>
          <a:p>
            <a:pPr lvl="0" rtl="1"/>
            <a:r>
              <a:rPr lang="ar-IQ" dirty="0" smtClean="0"/>
              <a:t>2-</a:t>
            </a:r>
            <a:r>
              <a:rPr lang="ar-IQ" b="1" dirty="0"/>
              <a:t>تحديد مفردات مجتمع البحث : </a:t>
            </a:r>
            <a:endParaRPr lang="en-US" dirty="0"/>
          </a:p>
          <a:p>
            <a:pPr rtl="1"/>
            <a:r>
              <a:rPr lang="ar-IQ" dirty="0"/>
              <a:t>وهي المفردات المتكونة لاطار المجتمع فاذا حدد الباحث مجتمع الاصل فانه يعد قائمة بأسماء جميع افراد المجتمع فاذا اختار الباحث مجتمع الاصل طلبة كلية التربية الرياضية في جامعة واسط فانه يعد قائمة بأسماء الطلاب والطالبات في الكلية المذكورة وترتيبهم حسب المراحل والشعب ومن يدرس الموضوع الذي اختار الباحث مجتمع الاصل لا جله .</a:t>
            </a:r>
            <a:endParaRPr lang="en-US" dirty="0"/>
          </a:p>
          <a:p>
            <a:endParaRPr lang="ar-IQ" dirty="0"/>
          </a:p>
          <a:p>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193650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خطوات اختيارالعينه  </a:t>
            </a:r>
            <a:endParaRPr lang="en-US" dirty="0"/>
          </a:p>
        </p:txBody>
      </p:sp>
      <p:sp>
        <p:nvSpPr>
          <p:cNvPr id="3" name="Content Placeholder 2"/>
          <p:cNvSpPr>
            <a:spLocks noGrp="1"/>
          </p:cNvSpPr>
          <p:nvPr>
            <p:ph idx="1"/>
          </p:nvPr>
        </p:nvSpPr>
        <p:spPr/>
        <p:txBody>
          <a:bodyPr/>
          <a:lstStyle/>
          <a:p>
            <a:pPr lvl="0" rtl="1"/>
            <a:r>
              <a:rPr lang="ar-IQ" dirty="0" smtClean="0"/>
              <a:t>3-</a:t>
            </a:r>
            <a:r>
              <a:rPr lang="ar-IQ" b="1" dirty="0"/>
              <a:t>تحديد مفردات ممثلة لمجتمع الاصل </a:t>
            </a:r>
            <a:endParaRPr lang="en-US" dirty="0"/>
          </a:p>
          <a:p>
            <a:pPr rtl="1"/>
            <a:r>
              <a:rPr lang="ar-IQ" dirty="0"/>
              <a:t>الخطوة الثالثة يقوم الباحث بتحديد مفردات ممثلة لمجتمع الاصل وبشكل علمي وتمثل هذه المفردات مجتمع الاصل فعلا فاذا كان افراد المجتمع متجانسين فان اي عدد منها يمثل المجتمع الاصلي كافة واذا كان الافراد مختلفين فلا بد من اختيار عينة وفق  شروط معينة بحيث تمثل افراد المجتمع الاصلي كافة . </a:t>
            </a:r>
            <a:endParaRPr lang="en-US" dirty="0"/>
          </a:p>
          <a:p>
            <a:pPr lvl="0" rtl="1"/>
            <a:r>
              <a:rPr lang="ar-IQ" b="1" dirty="0" smtClean="0"/>
              <a:t>4-تحديد </a:t>
            </a:r>
            <a:r>
              <a:rPr lang="ar-IQ" b="1" dirty="0"/>
              <a:t>عينة كافية من مجتمع الاصل </a:t>
            </a:r>
            <a:endParaRPr lang="en-US" dirty="0"/>
          </a:p>
          <a:p>
            <a:r>
              <a:rPr lang="ar-IQ" dirty="0"/>
              <a:t>يتحدد الحجم المناسب للعينة من خلال العوامل التالية من خلال تجانس او تباين المجتمع الاصلي واسلوب البحث المستخدم ودرجة الدقة المطلوبة .</a:t>
            </a:r>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3709728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r>
              <a:rPr lang="en-US" altLang="en-US"/>
              <a:t>www.themegallery.com</a:t>
            </a:r>
          </a:p>
        </p:txBody>
      </p:sp>
      <p:sp>
        <p:nvSpPr>
          <p:cNvPr id="31" name="Footer Placeholder 4"/>
          <p:cNvSpPr>
            <a:spLocks noGrp="1"/>
          </p:cNvSpPr>
          <p:nvPr>
            <p:ph type="ftr" sz="quarter" idx="11"/>
          </p:nvPr>
        </p:nvSpPr>
        <p:spPr/>
        <p:txBody>
          <a:bodyPr/>
          <a:lstStyle/>
          <a:p>
            <a:r>
              <a:rPr lang="en-US" altLang="en-US"/>
              <a:t>Company Name</a:t>
            </a:r>
          </a:p>
        </p:txBody>
      </p:sp>
      <p:sp>
        <p:nvSpPr>
          <p:cNvPr id="88066" name="Rectangle 2"/>
          <p:cNvSpPr>
            <a:spLocks noGrp="1" noChangeArrowheads="1"/>
          </p:cNvSpPr>
          <p:nvPr>
            <p:ph type="title"/>
          </p:nvPr>
        </p:nvSpPr>
        <p:spPr>
          <a:xfrm>
            <a:off x="1281756" y="1637092"/>
            <a:ext cx="7862887" cy="563562"/>
          </a:xfrm>
        </p:spPr>
        <p:txBody>
          <a:bodyPr/>
          <a:lstStyle/>
          <a:p>
            <a:r>
              <a:rPr lang="ar-IQ" altLang="en-US" sz="2000" dirty="0" smtClean="0"/>
              <a:t>  </a:t>
            </a:r>
            <a:br>
              <a:rPr lang="ar-IQ" altLang="en-US" sz="2000" dirty="0" smtClean="0"/>
            </a:br>
            <a:r>
              <a:rPr lang="ar-IQ" altLang="en-US" sz="2000" dirty="0"/>
              <a:t/>
            </a:r>
            <a:br>
              <a:rPr lang="ar-IQ" altLang="en-US" sz="2000" dirty="0"/>
            </a:br>
            <a:endParaRPr lang="en-US" altLang="en-US" sz="2000" dirty="0"/>
          </a:p>
        </p:txBody>
      </p:sp>
      <p:sp>
        <p:nvSpPr>
          <p:cNvPr id="88067" name="Freeform 3"/>
          <p:cNvSpPr>
            <a:spLocks noEditPoints="1"/>
          </p:cNvSpPr>
          <p:nvPr/>
        </p:nvSpPr>
        <p:spPr bwMode="gray">
          <a:xfrm>
            <a:off x="1447800" y="1981200"/>
            <a:ext cx="5943600" cy="4038600"/>
          </a:xfrm>
          <a:custGeom>
            <a:avLst/>
            <a:gdLst>
              <a:gd name="T0" fmla="*/ 1092 w 2820"/>
              <a:gd name="T1" fmla="*/ 50 h 2912"/>
              <a:gd name="T2" fmla="*/ 822 w 2820"/>
              <a:gd name="T3" fmla="*/ 168 h 2912"/>
              <a:gd name="T4" fmla="*/ 594 w 2820"/>
              <a:gd name="T5" fmla="*/ 300 h 2912"/>
              <a:gd name="T6" fmla="*/ 406 w 2820"/>
              <a:gd name="T7" fmla="*/ 446 h 2912"/>
              <a:gd name="T8" fmla="*/ 254 w 2820"/>
              <a:gd name="T9" fmla="*/ 604 h 2912"/>
              <a:gd name="T10" fmla="*/ 140 w 2820"/>
              <a:gd name="T11" fmla="*/ 772 h 2912"/>
              <a:gd name="T12" fmla="*/ 60 w 2820"/>
              <a:gd name="T13" fmla="*/ 944 h 2912"/>
              <a:gd name="T14" fmla="*/ 14 w 2820"/>
              <a:gd name="T15" fmla="*/ 1122 h 2912"/>
              <a:gd name="T16" fmla="*/ 0 w 2820"/>
              <a:gd name="T17" fmla="*/ 1300 h 2912"/>
              <a:gd name="T18" fmla="*/ 18 w 2820"/>
              <a:gd name="T19" fmla="*/ 1476 h 2912"/>
              <a:gd name="T20" fmla="*/ 64 w 2820"/>
              <a:gd name="T21" fmla="*/ 1650 h 2912"/>
              <a:gd name="T22" fmla="*/ 138 w 2820"/>
              <a:gd name="T23" fmla="*/ 1818 h 2912"/>
              <a:gd name="T24" fmla="*/ 238 w 2820"/>
              <a:gd name="T25" fmla="*/ 1978 h 2912"/>
              <a:gd name="T26" fmla="*/ 364 w 2820"/>
              <a:gd name="T27" fmla="*/ 2126 h 2912"/>
              <a:gd name="T28" fmla="*/ 512 w 2820"/>
              <a:gd name="T29" fmla="*/ 2262 h 2912"/>
              <a:gd name="T30" fmla="*/ 684 w 2820"/>
              <a:gd name="T31" fmla="*/ 2382 h 2912"/>
              <a:gd name="T32" fmla="*/ 874 w 2820"/>
              <a:gd name="T33" fmla="*/ 2484 h 2912"/>
              <a:gd name="T34" fmla="*/ 1086 w 2820"/>
              <a:gd name="T35" fmla="*/ 2564 h 2912"/>
              <a:gd name="T36" fmla="*/ 1314 w 2820"/>
              <a:gd name="T37" fmla="*/ 2622 h 2912"/>
              <a:gd name="T38" fmla="*/ 1558 w 2820"/>
              <a:gd name="T39" fmla="*/ 2654 h 2912"/>
              <a:gd name="T40" fmla="*/ 1818 w 2820"/>
              <a:gd name="T41" fmla="*/ 2658 h 2912"/>
              <a:gd name="T42" fmla="*/ 2090 w 2820"/>
              <a:gd name="T43" fmla="*/ 2632 h 2912"/>
              <a:gd name="T44" fmla="*/ 2374 w 2820"/>
              <a:gd name="T45" fmla="*/ 2574 h 2912"/>
              <a:gd name="T46" fmla="*/ 2544 w 2820"/>
              <a:gd name="T47" fmla="*/ 2912 h 2912"/>
              <a:gd name="T48" fmla="*/ 1868 w 2820"/>
              <a:gd name="T49" fmla="*/ 1552 h 2912"/>
              <a:gd name="T50" fmla="*/ 1956 w 2820"/>
              <a:gd name="T51" fmla="*/ 1914 h 2912"/>
              <a:gd name="T52" fmla="*/ 1788 w 2820"/>
              <a:gd name="T53" fmla="*/ 1936 h 2912"/>
              <a:gd name="T54" fmla="*/ 1616 w 2820"/>
              <a:gd name="T55" fmla="*/ 1934 h 2912"/>
              <a:gd name="T56" fmla="*/ 1442 w 2820"/>
              <a:gd name="T57" fmla="*/ 1912 h 2912"/>
              <a:gd name="T58" fmla="*/ 1272 w 2820"/>
              <a:gd name="T59" fmla="*/ 1872 h 2912"/>
              <a:gd name="T60" fmla="*/ 1108 w 2820"/>
              <a:gd name="T61" fmla="*/ 1812 h 2912"/>
              <a:gd name="T62" fmla="*/ 952 w 2820"/>
              <a:gd name="T63" fmla="*/ 1736 h 2912"/>
              <a:gd name="T64" fmla="*/ 810 w 2820"/>
              <a:gd name="T65" fmla="*/ 1646 h 2912"/>
              <a:gd name="T66" fmla="*/ 684 w 2820"/>
              <a:gd name="T67" fmla="*/ 1542 h 2912"/>
              <a:gd name="T68" fmla="*/ 578 w 2820"/>
              <a:gd name="T69" fmla="*/ 1428 h 2912"/>
              <a:gd name="T70" fmla="*/ 494 w 2820"/>
              <a:gd name="T71" fmla="*/ 1304 h 2912"/>
              <a:gd name="T72" fmla="*/ 438 w 2820"/>
              <a:gd name="T73" fmla="*/ 1170 h 2912"/>
              <a:gd name="T74" fmla="*/ 410 w 2820"/>
              <a:gd name="T75" fmla="*/ 1032 h 2912"/>
              <a:gd name="T76" fmla="*/ 416 w 2820"/>
              <a:gd name="T77" fmla="*/ 888 h 2912"/>
              <a:gd name="T78" fmla="*/ 460 w 2820"/>
              <a:gd name="T79" fmla="*/ 742 h 2912"/>
              <a:gd name="T80" fmla="*/ 544 w 2820"/>
              <a:gd name="T81" fmla="*/ 592 h 2912"/>
              <a:gd name="T82" fmla="*/ 670 w 2820"/>
              <a:gd name="T83" fmla="*/ 444 h 2912"/>
              <a:gd name="T84" fmla="*/ 844 w 2820"/>
              <a:gd name="T85" fmla="*/ 298 h 2912"/>
              <a:gd name="T86" fmla="*/ 1070 w 2820"/>
              <a:gd name="T87" fmla="*/ 154 h 2912"/>
              <a:gd name="T88" fmla="*/ 1348 w 2820"/>
              <a:gd name="T89" fmla="*/ 16 h 2912"/>
              <a:gd name="T90" fmla="*/ 1244 w 2820"/>
              <a:gd name="T91" fmla="*/ 0 h 2912"/>
              <a:gd name="T92" fmla="*/ 2820 w 2820"/>
              <a:gd name="T93" fmla="*/ 1934 h 2912"/>
              <a:gd name="T94" fmla="*/ 2820 w 2820"/>
              <a:gd name="T95" fmla="*/ 1934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chemeClr val="hlink"/>
              </a:gs>
              <a:gs pos="100000">
                <a:schemeClr val="accent1"/>
              </a:gs>
            </a:gsLst>
            <a:lin ang="5400000" scaled="1"/>
          </a:gradFill>
          <a:ln>
            <a:noFill/>
          </a:ln>
          <a:effectLst>
            <a:outerShdw dist="206741" dir="8249373" algn="ctr" rotWithShape="0">
              <a:srgbClr val="C1D1D3">
                <a:alpha val="50000"/>
              </a:srgbClr>
            </a:outerShdw>
          </a:effectLst>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88096" name="Text Box 32"/>
          <p:cNvSpPr txBox="1">
            <a:spLocks noChangeArrowheads="1"/>
          </p:cNvSpPr>
          <p:nvPr/>
        </p:nvSpPr>
        <p:spPr bwMode="auto">
          <a:xfrm>
            <a:off x="6172200" y="3733800"/>
            <a:ext cx="2667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r-IQ" altLang="en-US" sz="2800" dirty="0" smtClean="0">
                <a:solidFill>
                  <a:schemeClr val="tx2"/>
                </a:solidFill>
                <a:effectLst>
                  <a:outerShdw blurRad="38100" dist="38100" dir="2700000" algn="tl">
                    <a:srgbClr val="C0C0C0"/>
                  </a:outerShdw>
                </a:effectLst>
              </a:rPr>
              <a:t>انواع العينات     </a:t>
            </a:r>
            <a:endParaRPr lang="en-US" altLang="en-US" sz="2800" dirty="0">
              <a:solidFill>
                <a:schemeClr val="tx2"/>
              </a:solidFill>
            </a:endParaRPr>
          </a:p>
        </p:txBody>
      </p:sp>
      <p:sp>
        <p:nvSpPr>
          <p:cNvPr id="88098" name="Oval 34"/>
          <p:cNvSpPr>
            <a:spLocks noChangeArrowheads="1"/>
          </p:cNvSpPr>
          <p:nvPr/>
        </p:nvSpPr>
        <p:spPr bwMode="gray">
          <a:xfrm rot="20876594">
            <a:off x="3358310" y="5114947"/>
            <a:ext cx="1438275" cy="666750"/>
          </a:xfrm>
          <a:prstGeom prst="ellipse">
            <a:avLst/>
          </a:prstGeom>
          <a:solidFill>
            <a:srgbClr val="0F2145">
              <a:alpha val="3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99" name="Oval 35"/>
          <p:cNvSpPr>
            <a:spLocks noChangeArrowheads="1"/>
          </p:cNvSpPr>
          <p:nvPr/>
        </p:nvSpPr>
        <p:spPr bwMode="gray">
          <a:xfrm>
            <a:off x="3318978" y="3962828"/>
            <a:ext cx="1704975" cy="1706563"/>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8100" name="Oval 36"/>
          <p:cNvSpPr>
            <a:spLocks noChangeArrowheads="1"/>
          </p:cNvSpPr>
          <p:nvPr/>
        </p:nvSpPr>
        <p:spPr bwMode="gray">
          <a:xfrm>
            <a:off x="3355181" y="3908853"/>
            <a:ext cx="1665287" cy="1663700"/>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8101" name="Oval 37"/>
          <p:cNvSpPr>
            <a:spLocks noChangeArrowheads="1"/>
          </p:cNvSpPr>
          <p:nvPr/>
        </p:nvSpPr>
        <p:spPr bwMode="gray">
          <a:xfrm>
            <a:off x="3411848" y="3989395"/>
            <a:ext cx="1584325" cy="1555750"/>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8102" name="Oval 38"/>
          <p:cNvSpPr>
            <a:spLocks noChangeArrowheads="1"/>
          </p:cNvSpPr>
          <p:nvPr/>
        </p:nvSpPr>
        <p:spPr bwMode="gray">
          <a:xfrm>
            <a:off x="3524250" y="4000500"/>
            <a:ext cx="1409700" cy="1262063"/>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8103" name="Text Box 39"/>
          <p:cNvSpPr txBox="1">
            <a:spLocks noChangeArrowheads="1"/>
          </p:cNvSpPr>
          <p:nvPr/>
        </p:nvSpPr>
        <p:spPr bwMode="gray">
          <a:xfrm>
            <a:off x="3435205" y="4379913"/>
            <a:ext cx="163859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ar-IQ" altLang="en-US" sz="2800" dirty="0" smtClean="0">
                <a:solidFill>
                  <a:srgbClr val="000000"/>
                </a:solidFill>
              </a:rPr>
              <a:t>العينات غير </a:t>
            </a:r>
          </a:p>
          <a:p>
            <a:pPr algn="ctr"/>
            <a:r>
              <a:rPr lang="ar-IQ" altLang="en-US" sz="2800" dirty="0" smtClean="0">
                <a:solidFill>
                  <a:srgbClr val="000000"/>
                </a:solidFill>
              </a:rPr>
              <a:t>العشوائيه </a:t>
            </a:r>
            <a:endParaRPr lang="en-US" altLang="en-US" dirty="0"/>
          </a:p>
        </p:txBody>
      </p:sp>
      <p:sp>
        <p:nvSpPr>
          <p:cNvPr id="88104" name="Oval 40"/>
          <p:cNvSpPr>
            <a:spLocks noChangeArrowheads="1"/>
          </p:cNvSpPr>
          <p:nvPr/>
        </p:nvSpPr>
        <p:spPr bwMode="gray">
          <a:xfrm rot="20827004">
            <a:off x="1501493" y="3005124"/>
            <a:ext cx="1133475" cy="609600"/>
          </a:xfrm>
          <a:prstGeom prst="ellipse">
            <a:avLst/>
          </a:prstGeom>
          <a:solidFill>
            <a:srgbClr val="0F2145">
              <a:alpha val="3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8105" name="Group 41"/>
          <p:cNvGrpSpPr>
            <a:grpSpLocks/>
          </p:cNvGrpSpPr>
          <p:nvPr/>
        </p:nvGrpSpPr>
        <p:grpSpPr bwMode="auto">
          <a:xfrm>
            <a:off x="1524000" y="2099635"/>
            <a:ext cx="1371600" cy="1441450"/>
            <a:chOff x="732" y="2112"/>
            <a:chExt cx="842" cy="860"/>
          </a:xfrm>
        </p:grpSpPr>
        <p:sp>
          <p:nvSpPr>
            <p:cNvPr id="88106" name="Oval 42"/>
            <p:cNvSpPr>
              <a:spLocks noChangeArrowheads="1"/>
            </p:cNvSpPr>
            <p:nvPr/>
          </p:nvSpPr>
          <p:spPr bwMode="gray">
            <a:xfrm>
              <a:off x="732" y="2112"/>
              <a:ext cx="842" cy="860"/>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8107" name="Oval 43"/>
            <p:cNvSpPr>
              <a:spLocks noChangeArrowheads="1"/>
            </p:cNvSpPr>
            <p:nvPr/>
          </p:nvSpPr>
          <p:spPr bwMode="gray">
            <a:xfrm>
              <a:off x="743" y="2117"/>
              <a:ext cx="821" cy="838"/>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8108" name="Oval 44"/>
            <p:cNvSpPr>
              <a:spLocks noChangeArrowheads="1"/>
            </p:cNvSpPr>
            <p:nvPr/>
          </p:nvSpPr>
          <p:spPr bwMode="gray">
            <a:xfrm>
              <a:off x="751" y="2125"/>
              <a:ext cx="781" cy="784"/>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8109" name="Oval 45"/>
            <p:cNvSpPr>
              <a:spLocks noChangeArrowheads="1"/>
            </p:cNvSpPr>
            <p:nvPr/>
          </p:nvSpPr>
          <p:spPr bwMode="gray">
            <a:xfrm>
              <a:off x="795" y="2147"/>
              <a:ext cx="695" cy="63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8110" name="Text Box 46"/>
            <p:cNvSpPr txBox="1">
              <a:spLocks noChangeArrowheads="1"/>
            </p:cNvSpPr>
            <p:nvPr/>
          </p:nvSpPr>
          <p:spPr bwMode="gray">
            <a:xfrm>
              <a:off x="819" y="2305"/>
              <a:ext cx="646" cy="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ar-IQ" altLang="en-US" sz="2400" dirty="0" smtClean="0">
                  <a:solidFill>
                    <a:srgbClr val="000000"/>
                  </a:solidFill>
                </a:rPr>
                <a:t>العينات</a:t>
              </a:r>
            </a:p>
            <a:p>
              <a:pPr algn="ctr"/>
              <a:r>
                <a:rPr lang="ar-IQ" altLang="en-US" sz="2400" dirty="0" smtClean="0">
                  <a:solidFill>
                    <a:srgbClr val="000000"/>
                  </a:solidFill>
                </a:rPr>
                <a:t>العشوائيه</a:t>
              </a:r>
              <a:endParaRPr lang="en-US" altLang="en-US"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a:t>
            </a:r>
            <a:endParaRPr lang="en-US" dirty="0"/>
          </a:p>
        </p:txBody>
      </p:sp>
      <p:sp>
        <p:nvSpPr>
          <p:cNvPr id="3" name="Content Placeholder 2"/>
          <p:cNvSpPr>
            <a:spLocks noGrp="1"/>
          </p:cNvSpPr>
          <p:nvPr>
            <p:ph idx="1"/>
          </p:nvPr>
        </p:nvSpPr>
        <p:spPr/>
        <p:txBody>
          <a:bodyPr/>
          <a:lstStyle/>
          <a:p>
            <a:pPr rtl="1"/>
            <a:r>
              <a:rPr lang="ar-IQ" b="1" u="sng" dirty="0"/>
              <a:t>انواع العينات </a:t>
            </a:r>
            <a:endParaRPr lang="en-US" dirty="0"/>
          </a:p>
          <a:p>
            <a:pPr lvl="0" rtl="1"/>
            <a:r>
              <a:rPr lang="ar-IQ" b="1" dirty="0"/>
              <a:t>العينات العشوائية :</a:t>
            </a:r>
            <a:r>
              <a:rPr lang="ar-IQ" dirty="0"/>
              <a:t> وهي التي يكون فيها لكل عنصر في المجتمع الدراسة فرصة محددة ليكون احدى مفردات العينة ويتم اختيار العينة العشوائية بأنواعها المختلفة عندما يكون مجتمع الدراسة محدد ومعروف من حيث الحدود الجغرافية والعددية ويتم الاختيار بطريقة غير انتقائية وانما بشكل عشوائي يخضع لشروط محددة حسب نوع العينة اخذين بعين الاعتبار التجانس والتباين في المجتمع اذا يختار الباحث افراد ممثلين للمجتمع الاصلي لكي يجري دراسته وفي هذه الحالة يكون المجتمع الاصلي معروف ومحدد وتكون العينة ممثلة للمجتمع بشكل دقيق وتنقسم العينة العشوائية الى الانواع التالية : </a:t>
            </a:r>
            <a:endParaRPr lang="en-US" dirty="0"/>
          </a:p>
          <a:p>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83429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العينه العشوائيه البسيطة</a:t>
            </a:r>
            <a:endParaRPr lang="en-US" dirty="0"/>
          </a:p>
        </p:txBody>
      </p:sp>
      <p:sp>
        <p:nvSpPr>
          <p:cNvPr id="3" name="Content Placeholder 2"/>
          <p:cNvSpPr>
            <a:spLocks noGrp="1"/>
          </p:cNvSpPr>
          <p:nvPr>
            <p:ph idx="1"/>
          </p:nvPr>
        </p:nvSpPr>
        <p:spPr>
          <a:xfrm>
            <a:off x="457200" y="980729"/>
            <a:ext cx="8229600" cy="5529610"/>
          </a:xfrm>
        </p:spPr>
        <p:txBody>
          <a:bodyPr/>
          <a:lstStyle/>
          <a:p>
            <a:pPr marL="0" indent="0" rtl="1">
              <a:buNone/>
            </a:pPr>
            <a:r>
              <a:rPr lang="en-US" b="1" dirty="0"/>
              <a:t> </a:t>
            </a:r>
            <a:endParaRPr lang="en-US" dirty="0"/>
          </a:p>
          <a:p>
            <a:pPr rtl="1"/>
            <a:r>
              <a:rPr lang="ar-IQ" dirty="0"/>
              <a:t>وفيها تكون هناك تكافؤ في الفرص لجميع عناصر المجتمع ليكون احد مفردات العينة ويتم اختيارها اما باستخدام القرعة او جداول الارقام العشوائية ويتطلب استخدام هذه الطريقة ضرورة حصر ومعرفة كامل العناصر التي يتكون منها مجتمع الدراسة وبذلك تكون فرصة الظهور لكل عنصر معروفة ومحددة مسبقا ويصعب تطبيق هذه الطريقة في المجتمعات الدراسية المتناثرة او المتباعدة او الكبيرة من حيث العدد او في حالة عدم تجانس المجتمع بالنسبة للظاهرة موضع الدراسة وهي افضل انواع العينات ان امكن تطبيقها وفي هذه الطريقة يتم حصر ومعرفة كامل العناصر التي يتكون منها مجتمع الدراسة الاصلي ثم يتم الاختيار من هذه العناصر ويعطي لكل عنصر نفس فرصة الظهور في العينة المختارة </a:t>
            </a:r>
            <a:endParaRPr lang="en-US" dirty="0"/>
          </a:p>
          <a:p>
            <a:pPr rtl="1"/>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734410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العينه المنتظمة </a:t>
            </a:r>
            <a:endParaRPr lang="en-US" dirty="0"/>
          </a:p>
        </p:txBody>
      </p:sp>
      <p:sp>
        <p:nvSpPr>
          <p:cNvPr id="3" name="Content Placeholder 2"/>
          <p:cNvSpPr>
            <a:spLocks noGrp="1"/>
          </p:cNvSpPr>
          <p:nvPr>
            <p:ph idx="1"/>
          </p:nvPr>
        </p:nvSpPr>
        <p:spPr/>
        <p:txBody>
          <a:bodyPr/>
          <a:lstStyle/>
          <a:p>
            <a:pPr rtl="1"/>
            <a:r>
              <a:rPr lang="ar-IQ" b="1" u="sng" dirty="0"/>
              <a:t>العينة المنتظمة :</a:t>
            </a:r>
            <a:endParaRPr lang="en-US" dirty="0"/>
          </a:p>
          <a:p>
            <a:pPr rtl="1"/>
            <a:r>
              <a:rPr lang="ar-IQ" b="1" dirty="0"/>
              <a:t> </a:t>
            </a:r>
            <a:endParaRPr lang="en-US" dirty="0"/>
          </a:p>
          <a:p>
            <a:r>
              <a:rPr lang="ar-IQ" dirty="0"/>
              <a:t>وتسمى بالعينة الاسلوبية وفي هذا النوع من العينات يتم حصر عناصر المجتمع واعطاء ارقام متسلسلة لكل عنصر ثم قسمة عدد عناصر المجتمع على العدد المطلوب للعينة ليكون الناتج طول فترة الاختبار ويتم اختيار رقم عشوائي اصغر من طول فترة الاختبار ويكون هو تسلسل اول عناصر العينة ونضيف طول الفترة على تسلسل العنصر الاول لينتج تسلسل العنصر الثاني وهكذا حتى ينتهي اختيار جميع المفردات</a:t>
            </a:r>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1172000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انواعها</a:t>
            </a:r>
            <a:endParaRPr lang="en-US" dirty="0"/>
          </a:p>
        </p:txBody>
      </p:sp>
      <p:sp>
        <p:nvSpPr>
          <p:cNvPr id="3" name="Content Placeholder 2"/>
          <p:cNvSpPr>
            <a:spLocks noGrp="1"/>
          </p:cNvSpPr>
          <p:nvPr>
            <p:ph idx="1"/>
          </p:nvPr>
        </p:nvSpPr>
        <p:spPr/>
        <p:txBody>
          <a:bodyPr/>
          <a:lstStyle/>
          <a:p>
            <a:pPr rtl="1"/>
            <a:r>
              <a:rPr lang="ar-IQ" b="1" u="sng" dirty="0"/>
              <a:t> العينة الطبقية :</a:t>
            </a:r>
            <a:endParaRPr lang="en-US" dirty="0"/>
          </a:p>
          <a:p>
            <a:pPr rtl="1"/>
            <a:r>
              <a:rPr lang="en-US" b="1" dirty="0"/>
              <a:t> </a:t>
            </a:r>
            <a:endParaRPr lang="en-US" dirty="0"/>
          </a:p>
          <a:p>
            <a:pPr rtl="1"/>
            <a:r>
              <a:rPr lang="ar-IQ" dirty="0"/>
              <a:t>    وتستخدم عندما يكون هناك تباين (عدم تجانس) واضح في مجتمع الدراسة بحيث يمكن تقسيم مجتمع الدراسة الى مجموعات او طبقات بناءا على هذا التباين </a:t>
            </a:r>
            <a:endParaRPr lang="en-US" dirty="0"/>
          </a:p>
          <a:p>
            <a:pPr rtl="1"/>
            <a:r>
              <a:rPr lang="ar-IQ" b="1" u="sng" dirty="0"/>
              <a:t> العينة العنقودية : </a:t>
            </a:r>
            <a:endParaRPr lang="en-US" dirty="0"/>
          </a:p>
          <a:p>
            <a:pPr rtl="1"/>
            <a:r>
              <a:rPr lang="en-US" b="1" dirty="0"/>
              <a:t> </a:t>
            </a:r>
            <a:endParaRPr lang="en-US" dirty="0"/>
          </a:p>
          <a:p>
            <a:pPr rtl="1"/>
            <a:r>
              <a:rPr lang="ar-IQ" dirty="0"/>
              <a:t>وتعني ان المجتمع الدراسة يمكن تقسيمه الى عدة شرائح وكل شريحة يمكن تقسيمها الى عدة شرائح اخرى اي في هذا النوع من العينات الاحتمالية يلجا الباحث الى تحديد او اختيار العينة ضمن عدة مراحل  </a:t>
            </a:r>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2097584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altLang="en-US"/>
              <a:t>www.themegallery.com</a:t>
            </a:r>
          </a:p>
        </p:txBody>
      </p:sp>
      <p:sp>
        <p:nvSpPr>
          <p:cNvPr id="25" name="Footer Placeholder 4"/>
          <p:cNvSpPr>
            <a:spLocks noGrp="1"/>
          </p:cNvSpPr>
          <p:nvPr>
            <p:ph type="ftr" sz="quarter" idx="11"/>
          </p:nvPr>
        </p:nvSpPr>
        <p:spPr/>
        <p:txBody>
          <a:bodyPr/>
          <a:lstStyle/>
          <a:p>
            <a:r>
              <a:rPr lang="en-US" altLang="en-US"/>
              <a:t>Company Name</a:t>
            </a:r>
          </a:p>
        </p:txBody>
      </p:sp>
      <p:grpSp>
        <p:nvGrpSpPr>
          <p:cNvPr id="75779" name="Group 3"/>
          <p:cNvGrpSpPr>
            <a:grpSpLocks/>
          </p:cNvGrpSpPr>
          <p:nvPr/>
        </p:nvGrpSpPr>
        <p:grpSpPr bwMode="auto">
          <a:xfrm>
            <a:off x="1676400" y="1749425"/>
            <a:ext cx="5410200" cy="1568617"/>
            <a:chOff x="912" y="1008"/>
            <a:chExt cx="3984" cy="1192"/>
          </a:xfrm>
        </p:grpSpPr>
        <p:sp>
          <p:nvSpPr>
            <p:cNvPr id="75780" name="AutoShape 4"/>
            <p:cNvSpPr>
              <a:spLocks noChangeArrowheads="1"/>
            </p:cNvSpPr>
            <p:nvPr/>
          </p:nvSpPr>
          <p:spPr bwMode="gray">
            <a:xfrm>
              <a:off x="912" y="1008"/>
              <a:ext cx="3984" cy="912"/>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75781" name="Group 5"/>
            <p:cNvGrpSpPr>
              <a:grpSpLocks/>
            </p:cNvGrpSpPr>
            <p:nvPr/>
          </p:nvGrpSpPr>
          <p:grpSpPr bwMode="auto">
            <a:xfrm>
              <a:off x="999" y="1092"/>
              <a:ext cx="768" cy="746"/>
              <a:chOff x="999" y="1092"/>
              <a:chExt cx="768" cy="746"/>
            </a:xfrm>
          </p:grpSpPr>
          <p:sp>
            <p:nvSpPr>
              <p:cNvPr id="75782" name="AutoShape 6"/>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83" name="Freeform 7"/>
              <p:cNvSpPr>
                <a:spLocks/>
              </p:cNvSpPr>
              <p:nvPr/>
            </p:nvSpPr>
            <p:spPr bwMode="gray">
              <a:xfrm>
                <a:off x="1047" y="1140"/>
                <a:ext cx="383" cy="373"/>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75784" name="Text Box 8"/>
              <p:cNvSpPr txBox="1">
                <a:spLocks noChangeArrowheads="1"/>
              </p:cNvSpPr>
              <p:nvPr/>
            </p:nvSpPr>
            <p:spPr bwMode="gray">
              <a:xfrm>
                <a:off x="1237" y="1296"/>
                <a:ext cx="275" cy="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ar-IQ" altLang="en-US" sz="2800" dirty="0">
                    <a:solidFill>
                      <a:srgbClr val="FFFFFF"/>
                    </a:solidFill>
                    <a:effectLst>
                      <a:outerShdw blurRad="38100" dist="38100" dir="2700000" algn="tl">
                        <a:srgbClr val="C0C0C0"/>
                      </a:outerShdw>
                    </a:effectLst>
                  </a:rPr>
                  <a:t>1</a:t>
                </a:r>
                <a:endParaRPr lang="en-US" altLang="en-US" sz="2800" dirty="0">
                  <a:solidFill>
                    <a:srgbClr val="FFFFFF"/>
                  </a:solidFill>
                  <a:effectLst>
                    <a:outerShdw blurRad="38100" dist="38100" dir="2700000" algn="tl">
                      <a:srgbClr val="C0C0C0"/>
                    </a:outerShdw>
                  </a:effectLst>
                </a:endParaRPr>
              </a:p>
            </p:txBody>
          </p:sp>
        </p:grpSp>
        <p:sp>
          <p:nvSpPr>
            <p:cNvPr id="75785" name="Text Box 9"/>
            <p:cNvSpPr txBox="1">
              <a:spLocks noChangeArrowheads="1"/>
            </p:cNvSpPr>
            <p:nvPr/>
          </p:nvSpPr>
          <p:spPr bwMode="gray">
            <a:xfrm>
              <a:off x="1872" y="1148"/>
              <a:ext cx="2928" cy="1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a:r>
                <a:rPr lang="ar-IQ" sz="1600" b="1" dirty="0"/>
                <a:t>المرحلة الاولى /</a:t>
              </a:r>
              <a:r>
                <a:rPr lang="ar-IQ" sz="1600" dirty="0"/>
                <a:t> يتم تقسيم مجتمع الدراسة الاصلي فيها الى عدة فئات حسب معيار معين ومن ثم يتم اختيار شريحة او اكثر بطريقة عشوائية وينم استبعاد الشرائح الاخرى </a:t>
              </a:r>
              <a:endParaRPr lang="en-US" sz="1600" dirty="0"/>
            </a:p>
            <a:p>
              <a:pPr rtl="1"/>
              <a:r>
                <a:rPr lang="ar-IQ" dirty="0"/>
                <a:t> </a:t>
              </a:r>
              <a:endParaRPr lang="en-US" dirty="0"/>
            </a:p>
            <a:p>
              <a:pPr eaLnBrk="0" hangingPunct="0"/>
              <a:endParaRPr lang="en-US" altLang="en-US" dirty="0">
                <a:solidFill>
                  <a:srgbClr val="000000"/>
                </a:solidFill>
              </a:endParaRPr>
            </a:p>
          </p:txBody>
        </p:sp>
      </p:grpSp>
      <p:grpSp>
        <p:nvGrpSpPr>
          <p:cNvPr id="75786" name="Group 10"/>
          <p:cNvGrpSpPr>
            <a:grpSpLocks/>
          </p:cNvGrpSpPr>
          <p:nvPr/>
        </p:nvGrpSpPr>
        <p:grpSpPr bwMode="auto">
          <a:xfrm>
            <a:off x="1676400" y="3200400"/>
            <a:ext cx="5410200" cy="1364644"/>
            <a:chOff x="912" y="2016"/>
            <a:chExt cx="3984" cy="1037"/>
          </a:xfrm>
        </p:grpSpPr>
        <p:sp>
          <p:nvSpPr>
            <p:cNvPr id="75787" name="AutoShape 11"/>
            <p:cNvSpPr>
              <a:spLocks noChangeArrowheads="1"/>
            </p:cNvSpPr>
            <p:nvPr/>
          </p:nvSpPr>
          <p:spPr bwMode="gray">
            <a:xfrm>
              <a:off x="912" y="2016"/>
              <a:ext cx="3984" cy="912"/>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75788" name="Group 12"/>
            <p:cNvGrpSpPr>
              <a:grpSpLocks/>
            </p:cNvGrpSpPr>
            <p:nvPr/>
          </p:nvGrpSpPr>
          <p:grpSpPr bwMode="auto">
            <a:xfrm>
              <a:off x="999" y="2100"/>
              <a:ext cx="768" cy="746"/>
              <a:chOff x="999" y="2100"/>
              <a:chExt cx="768" cy="746"/>
            </a:xfrm>
          </p:grpSpPr>
          <p:sp>
            <p:nvSpPr>
              <p:cNvPr id="75789" name="AutoShape 13"/>
              <p:cNvSpPr>
                <a:spLocks noChangeArrowheads="1"/>
              </p:cNvSpPr>
              <p:nvPr/>
            </p:nvSpPr>
            <p:spPr bwMode="gray">
              <a:xfrm>
                <a:off x="999" y="2100"/>
                <a:ext cx="768" cy="746"/>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90" name="Freeform 14"/>
              <p:cNvSpPr>
                <a:spLocks/>
              </p:cNvSpPr>
              <p:nvPr/>
            </p:nvSpPr>
            <p:spPr bwMode="gray">
              <a:xfrm>
                <a:off x="1047" y="2148"/>
                <a:ext cx="383" cy="373"/>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75791" name="Text Box 15"/>
              <p:cNvSpPr txBox="1">
                <a:spLocks noChangeArrowheads="1"/>
              </p:cNvSpPr>
              <p:nvPr/>
            </p:nvSpPr>
            <p:spPr bwMode="gray">
              <a:xfrm>
                <a:off x="1238" y="2304"/>
                <a:ext cx="275" cy="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ar-IQ" altLang="en-US" sz="2800" dirty="0">
                    <a:solidFill>
                      <a:srgbClr val="FFFFFF"/>
                    </a:solidFill>
                    <a:effectLst>
                      <a:outerShdw blurRad="38100" dist="38100" dir="2700000" algn="tl">
                        <a:srgbClr val="C0C0C0"/>
                      </a:outerShdw>
                    </a:effectLst>
                  </a:rPr>
                  <a:t>2</a:t>
                </a:r>
                <a:endParaRPr lang="en-US" altLang="en-US" sz="2800" dirty="0">
                  <a:solidFill>
                    <a:srgbClr val="FFFFFF"/>
                  </a:solidFill>
                  <a:effectLst>
                    <a:outerShdw blurRad="38100" dist="38100" dir="2700000" algn="tl">
                      <a:srgbClr val="C0C0C0"/>
                    </a:outerShdw>
                  </a:effectLst>
                </a:endParaRPr>
              </a:p>
            </p:txBody>
          </p:sp>
        </p:grpSp>
        <p:sp>
          <p:nvSpPr>
            <p:cNvPr id="75792" name="Text Box 16"/>
            <p:cNvSpPr txBox="1">
              <a:spLocks noChangeArrowheads="1"/>
            </p:cNvSpPr>
            <p:nvPr/>
          </p:nvSpPr>
          <p:spPr bwMode="gray">
            <a:xfrm>
              <a:off x="1872" y="2141"/>
              <a:ext cx="2928" cy="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ar-IQ" sz="1200" b="1" dirty="0"/>
                <a:t>المرحلة الثانية /</a:t>
              </a:r>
              <a:r>
                <a:rPr lang="ar-IQ" sz="1200" dirty="0"/>
                <a:t> يتم تقسيم الشرائح التي وقع عليها الاختيار الى شرائح او فئات جزئية اخرى ثم يتم اختيار شريحة او اكثر منها وبطريقة عشوائية ايضا وهكذا حتى الوصول الى الشريحة النهائية والتي يتم اختيار افراد العينة منها بشكل عشوائي وتدعى ايضا بالعينة </a:t>
              </a:r>
              <a:r>
                <a:rPr lang="ar-IQ" sz="1600" dirty="0"/>
                <a:t>متعددة المراحل </a:t>
              </a:r>
              <a:endParaRPr lang="en-US" sz="1600" dirty="0"/>
            </a:p>
            <a:p>
              <a:pPr eaLnBrk="0" hangingPunct="0"/>
              <a:endParaRPr lang="en-US" altLang="en-US" dirty="0">
                <a:solidFill>
                  <a:srgbClr val="000000"/>
                </a:solidFill>
              </a:endParaRPr>
            </a:p>
          </p:txBody>
        </p:sp>
      </p:grpSp>
      <p:grpSp>
        <p:nvGrpSpPr>
          <p:cNvPr id="75793" name="Group 17"/>
          <p:cNvGrpSpPr>
            <a:grpSpLocks/>
          </p:cNvGrpSpPr>
          <p:nvPr/>
        </p:nvGrpSpPr>
        <p:grpSpPr bwMode="auto">
          <a:xfrm>
            <a:off x="1691553" y="4797172"/>
            <a:ext cx="5410200" cy="1364644"/>
            <a:chOff x="912" y="3036"/>
            <a:chExt cx="3984" cy="1037"/>
          </a:xfrm>
        </p:grpSpPr>
        <p:sp>
          <p:nvSpPr>
            <p:cNvPr id="75794" name="AutoShape 18"/>
            <p:cNvSpPr>
              <a:spLocks noChangeArrowheads="1"/>
            </p:cNvSpPr>
            <p:nvPr/>
          </p:nvSpPr>
          <p:spPr bwMode="gray">
            <a:xfrm>
              <a:off x="912" y="3036"/>
              <a:ext cx="3984" cy="912"/>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75795" name="Group 19"/>
            <p:cNvGrpSpPr>
              <a:grpSpLocks/>
            </p:cNvGrpSpPr>
            <p:nvPr/>
          </p:nvGrpSpPr>
          <p:grpSpPr bwMode="auto">
            <a:xfrm>
              <a:off x="999" y="3120"/>
              <a:ext cx="768" cy="746"/>
              <a:chOff x="999" y="3120"/>
              <a:chExt cx="768" cy="746"/>
            </a:xfrm>
          </p:grpSpPr>
          <p:sp>
            <p:nvSpPr>
              <p:cNvPr id="75796" name="AutoShape 20"/>
              <p:cNvSpPr>
                <a:spLocks noChangeArrowheads="1"/>
              </p:cNvSpPr>
              <p:nvPr/>
            </p:nvSpPr>
            <p:spPr bwMode="gray">
              <a:xfrm>
                <a:off x="999" y="3120"/>
                <a:ext cx="768" cy="746"/>
              </a:xfrm>
              <a:prstGeom prst="roundRect">
                <a:avLst>
                  <a:gd name="adj" fmla="val 11921"/>
                </a:avLst>
              </a:prstGeom>
              <a:gradFill rotWithShape="1">
                <a:gsLst>
                  <a:gs pos="0">
                    <a:schemeClr val="folHlink">
                      <a:gamma/>
                      <a:tint val="63529"/>
                      <a:invGamma/>
                    </a:schemeClr>
                  </a:gs>
                  <a:gs pos="100000">
                    <a:schemeClr val="folHlink"/>
                  </a:gs>
                </a:gsLst>
                <a:lin ang="5400000" scaled="1"/>
              </a:gradFill>
              <a:ln w="381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97" name="Freeform 21"/>
              <p:cNvSpPr>
                <a:spLocks/>
              </p:cNvSpPr>
              <p:nvPr/>
            </p:nvSpPr>
            <p:spPr bwMode="gray">
              <a:xfrm>
                <a:off x="1047" y="3168"/>
                <a:ext cx="383" cy="373"/>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folHlink">
                      <a:gamma/>
                      <a:tint val="48627"/>
                      <a:invGamma/>
                    </a:schemeClr>
                  </a:gs>
                  <a:gs pos="100000">
                    <a:schemeClr val="folHlink">
                      <a:alpha val="0"/>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75798" name="Text Box 22"/>
              <p:cNvSpPr txBox="1">
                <a:spLocks noChangeArrowheads="1"/>
              </p:cNvSpPr>
              <p:nvPr/>
            </p:nvSpPr>
            <p:spPr bwMode="gray">
              <a:xfrm>
                <a:off x="1264" y="3324"/>
                <a:ext cx="225" cy="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ar-IQ" altLang="en-US" sz="2800" dirty="0">
                    <a:solidFill>
                      <a:srgbClr val="FFFFFF"/>
                    </a:solidFill>
                    <a:effectLst>
                      <a:outerShdw blurRad="38100" dist="38100" dir="2700000" algn="tl">
                        <a:srgbClr val="C0C0C0"/>
                      </a:outerShdw>
                    </a:effectLst>
                  </a:rPr>
                  <a:t>-</a:t>
                </a:r>
                <a:endParaRPr lang="en-US" altLang="en-US" sz="2800" dirty="0">
                  <a:solidFill>
                    <a:srgbClr val="FFFFFF"/>
                  </a:solidFill>
                  <a:effectLst>
                    <a:outerShdw blurRad="38100" dist="38100" dir="2700000" algn="tl">
                      <a:srgbClr val="C0C0C0"/>
                    </a:outerShdw>
                  </a:effectLst>
                </a:endParaRPr>
              </a:p>
            </p:txBody>
          </p:sp>
        </p:grpSp>
        <p:sp>
          <p:nvSpPr>
            <p:cNvPr id="75799" name="Text Box 23"/>
            <p:cNvSpPr txBox="1">
              <a:spLocks noChangeArrowheads="1"/>
            </p:cNvSpPr>
            <p:nvPr/>
          </p:nvSpPr>
          <p:spPr bwMode="gray">
            <a:xfrm>
              <a:off x="1872" y="3161"/>
              <a:ext cx="2928" cy="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ar-IQ" dirty="0"/>
                <a:t>يوفر هذا النوع من العينات الكثير من الوقت والجهد والتكلفة لكن يؤخذ عليه احتمالية عدم تمثيل المجتمع الاصلي خاصة في حالة عدم تجانس مجتمع الدراسة الاصلي </a:t>
              </a:r>
              <a:endParaRPr lang="en-US" altLang="en-US" dirty="0">
                <a:solidFill>
                  <a:srgbClr val="000000"/>
                </a:solidFill>
              </a:endParaRPr>
            </a:p>
          </p:txBody>
        </p:sp>
      </p:grpSp>
      <p:sp>
        <p:nvSpPr>
          <p:cNvPr id="2" name="Title 1"/>
          <p:cNvSpPr>
            <a:spLocks noGrp="1"/>
          </p:cNvSpPr>
          <p:nvPr>
            <p:ph type="title"/>
          </p:nvPr>
        </p:nvSpPr>
        <p:spPr/>
        <p:txBody>
          <a:bodyPr/>
          <a:lstStyle/>
          <a:p>
            <a:r>
              <a:rPr lang="ar-IQ" dirty="0" smtClean="0"/>
              <a:t>مراحل العينه العنقوديه</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3"/>
          <p:cNvSpPr>
            <a:spLocks noGrp="1"/>
          </p:cNvSpPr>
          <p:nvPr>
            <p:ph type="dt" sz="half" idx="10"/>
          </p:nvPr>
        </p:nvSpPr>
        <p:spPr/>
        <p:txBody>
          <a:bodyPr/>
          <a:lstStyle/>
          <a:p>
            <a:r>
              <a:rPr lang="en-US" altLang="en-US"/>
              <a:t>www.themegallery.com</a:t>
            </a:r>
          </a:p>
        </p:txBody>
      </p:sp>
      <p:sp>
        <p:nvSpPr>
          <p:cNvPr id="27" name="Footer Placeholder 4"/>
          <p:cNvSpPr>
            <a:spLocks noGrp="1"/>
          </p:cNvSpPr>
          <p:nvPr>
            <p:ph type="ftr" sz="quarter" idx="11"/>
          </p:nvPr>
        </p:nvSpPr>
        <p:spPr/>
        <p:txBody>
          <a:bodyPr/>
          <a:lstStyle/>
          <a:p>
            <a:r>
              <a:rPr lang="en-US" altLang="en-US"/>
              <a:t>Company Name</a:t>
            </a:r>
          </a:p>
        </p:txBody>
      </p:sp>
      <p:sp>
        <p:nvSpPr>
          <p:cNvPr id="67586" name="Rectangle 2"/>
          <p:cNvSpPr>
            <a:spLocks noGrp="1" noChangeArrowheads="1"/>
          </p:cNvSpPr>
          <p:nvPr>
            <p:ph type="title"/>
          </p:nvPr>
        </p:nvSpPr>
        <p:spPr/>
        <p:txBody>
          <a:bodyPr/>
          <a:lstStyle/>
          <a:p>
            <a:r>
              <a:rPr lang="ar-SA" b="1" dirty="0"/>
              <a:t>انواع مناهج البحث العلمي </a:t>
            </a:r>
            <a:endParaRPr lang="en-US" altLang="en-US" dirty="0">
              <a:solidFill>
                <a:schemeClr val="accent1"/>
              </a:solidFill>
            </a:endParaRPr>
          </a:p>
        </p:txBody>
      </p:sp>
      <p:sp>
        <p:nvSpPr>
          <p:cNvPr id="67625" name="Line 41"/>
          <p:cNvSpPr>
            <a:spLocks noChangeShapeType="1"/>
          </p:cNvSpPr>
          <p:nvPr/>
        </p:nvSpPr>
        <p:spPr bwMode="auto">
          <a:xfrm>
            <a:off x="2209800" y="2359025"/>
            <a:ext cx="4800600" cy="0"/>
          </a:xfrm>
          <a:prstGeom prst="line">
            <a:avLst/>
          </a:prstGeom>
          <a:noFill/>
          <a:ln w="25400">
            <a:solidFill>
              <a:srgbClr val="5F5F5F"/>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7626" name="Group 42"/>
          <p:cNvGrpSpPr>
            <a:grpSpLocks/>
          </p:cNvGrpSpPr>
          <p:nvPr/>
        </p:nvGrpSpPr>
        <p:grpSpPr bwMode="auto">
          <a:xfrm>
            <a:off x="1966913" y="2252663"/>
            <a:ext cx="182562" cy="182562"/>
            <a:chOff x="1239" y="1515"/>
            <a:chExt cx="115" cy="115"/>
          </a:xfrm>
        </p:grpSpPr>
        <p:sp>
          <p:nvSpPr>
            <p:cNvPr id="67627" name="AutoShape 43"/>
            <p:cNvSpPr>
              <a:spLocks noChangeArrowheads="1"/>
            </p:cNvSpPr>
            <p:nvPr/>
          </p:nvSpPr>
          <p:spPr bwMode="gray">
            <a:xfrm rot="2700000">
              <a:off x="1239" y="1515"/>
              <a:ext cx="115" cy="115"/>
            </a:xfrm>
            <a:prstGeom prst="rtTriangle">
              <a:avLst/>
            </a:prstGeom>
            <a:solidFill>
              <a:srgbClr val="808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8" name="AutoShape 44"/>
            <p:cNvSpPr>
              <a:spLocks noChangeArrowheads="1"/>
            </p:cNvSpPr>
            <p:nvPr/>
          </p:nvSpPr>
          <p:spPr bwMode="gray">
            <a:xfrm rot="18900000" flipH="1">
              <a:off x="1239" y="1515"/>
              <a:ext cx="115" cy="115"/>
            </a:xfrm>
            <a:prstGeom prst="rtTriangle">
              <a:avLst/>
            </a:prstGeom>
            <a:solidFill>
              <a:schemeClr val="hlink"/>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7629" name="Text Box 45"/>
          <p:cNvSpPr txBox="1">
            <a:spLocks noChangeArrowheads="1"/>
          </p:cNvSpPr>
          <p:nvPr/>
        </p:nvSpPr>
        <p:spPr bwMode="auto">
          <a:xfrm>
            <a:off x="3563888" y="1903714"/>
            <a:ext cx="26374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ar-IQ" sz="2400" dirty="0"/>
              <a:t>1</a:t>
            </a:r>
            <a:r>
              <a:rPr lang="ar-IQ" sz="2400" dirty="0" smtClean="0"/>
              <a:t>-</a:t>
            </a:r>
            <a:r>
              <a:rPr lang="ar-SA" sz="2400" dirty="0" smtClean="0"/>
              <a:t>المنهج </a:t>
            </a:r>
            <a:r>
              <a:rPr lang="ar-SA" sz="2400" dirty="0"/>
              <a:t>التاريخي </a:t>
            </a:r>
            <a:endParaRPr lang="en-US" altLang="en-US" sz="2400" dirty="0">
              <a:solidFill>
                <a:srgbClr val="000000"/>
              </a:solidFill>
            </a:endParaRPr>
          </a:p>
        </p:txBody>
      </p:sp>
      <p:grpSp>
        <p:nvGrpSpPr>
          <p:cNvPr id="67630" name="Group 46"/>
          <p:cNvGrpSpPr>
            <a:grpSpLocks/>
          </p:cNvGrpSpPr>
          <p:nvPr/>
        </p:nvGrpSpPr>
        <p:grpSpPr bwMode="auto">
          <a:xfrm>
            <a:off x="1966913" y="2770193"/>
            <a:ext cx="5043487" cy="579439"/>
            <a:chOff x="1239" y="1265"/>
            <a:chExt cx="3177" cy="365"/>
          </a:xfrm>
        </p:grpSpPr>
        <p:sp>
          <p:nvSpPr>
            <p:cNvPr id="67631" name="Line 47"/>
            <p:cNvSpPr>
              <a:spLocks noChangeShapeType="1"/>
            </p:cNvSpPr>
            <p:nvPr/>
          </p:nvSpPr>
          <p:spPr bwMode="auto">
            <a:xfrm>
              <a:off x="1392" y="1582"/>
              <a:ext cx="3024" cy="0"/>
            </a:xfrm>
            <a:prstGeom prst="line">
              <a:avLst/>
            </a:prstGeom>
            <a:noFill/>
            <a:ln w="25400">
              <a:solidFill>
                <a:srgbClr val="5F5F5F"/>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7632" name="Group 48"/>
            <p:cNvGrpSpPr>
              <a:grpSpLocks/>
            </p:cNvGrpSpPr>
            <p:nvPr/>
          </p:nvGrpSpPr>
          <p:grpSpPr bwMode="auto">
            <a:xfrm>
              <a:off x="1239" y="1515"/>
              <a:ext cx="115" cy="115"/>
              <a:chOff x="1239" y="1515"/>
              <a:chExt cx="115" cy="115"/>
            </a:xfrm>
          </p:grpSpPr>
          <p:sp>
            <p:nvSpPr>
              <p:cNvPr id="67633" name="AutoShape 49"/>
              <p:cNvSpPr>
                <a:spLocks noChangeArrowheads="1"/>
              </p:cNvSpPr>
              <p:nvPr/>
            </p:nvSpPr>
            <p:spPr bwMode="gray">
              <a:xfrm rot="2700000">
                <a:off x="1239" y="1515"/>
                <a:ext cx="115" cy="115"/>
              </a:xfrm>
              <a:prstGeom prst="rtTriangle">
                <a:avLst/>
              </a:prstGeom>
              <a:solidFill>
                <a:srgbClr val="808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4" name="AutoShape 50"/>
              <p:cNvSpPr>
                <a:spLocks noChangeArrowheads="1"/>
              </p:cNvSpPr>
              <p:nvPr/>
            </p:nvSpPr>
            <p:spPr bwMode="gray">
              <a:xfrm rot="18900000" flipH="1">
                <a:off x="1239" y="1515"/>
                <a:ext cx="115" cy="115"/>
              </a:xfrm>
              <a:prstGeom prst="rtTriangle">
                <a:avLst/>
              </a:prstGeom>
              <a:solidFill>
                <a:schemeClr val="folHlink"/>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7635" name="Text Box 51"/>
            <p:cNvSpPr txBox="1">
              <a:spLocks noChangeArrowheads="1"/>
            </p:cNvSpPr>
            <p:nvPr/>
          </p:nvSpPr>
          <p:spPr bwMode="auto">
            <a:xfrm>
              <a:off x="2341" y="1265"/>
              <a:ext cx="121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ar-IQ" altLang="en-US" sz="2400" dirty="0" smtClean="0">
                  <a:solidFill>
                    <a:srgbClr val="000000"/>
                  </a:solidFill>
                </a:rPr>
                <a:t>2-المنهج الوصفي</a:t>
              </a:r>
              <a:endParaRPr lang="en-US" altLang="en-US" sz="2400" dirty="0">
                <a:solidFill>
                  <a:srgbClr val="000000"/>
                </a:solidFill>
              </a:endParaRPr>
            </a:p>
          </p:txBody>
        </p:sp>
      </p:grpSp>
      <p:grpSp>
        <p:nvGrpSpPr>
          <p:cNvPr id="67636" name="Group 52"/>
          <p:cNvGrpSpPr>
            <a:grpSpLocks/>
          </p:cNvGrpSpPr>
          <p:nvPr/>
        </p:nvGrpSpPr>
        <p:grpSpPr bwMode="auto">
          <a:xfrm>
            <a:off x="1966913" y="3736975"/>
            <a:ext cx="5043487" cy="530225"/>
            <a:chOff x="1239" y="1296"/>
            <a:chExt cx="3177" cy="334"/>
          </a:xfrm>
        </p:grpSpPr>
        <p:sp>
          <p:nvSpPr>
            <p:cNvPr id="67637" name="Line 53"/>
            <p:cNvSpPr>
              <a:spLocks noChangeShapeType="1"/>
            </p:cNvSpPr>
            <p:nvPr/>
          </p:nvSpPr>
          <p:spPr bwMode="auto">
            <a:xfrm>
              <a:off x="1392" y="1582"/>
              <a:ext cx="3024" cy="0"/>
            </a:xfrm>
            <a:prstGeom prst="line">
              <a:avLst/>
            </a:prstGeom>
            <a:noFill/>
            <a:ln w="25400">
              <a:solidFill>
                <a:srgbClr val="5F5F5F"/>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7638" name="Group 54"/>
            <p:cNvGrpSpPr>
              <a:grpSpLocks/>
            </p:cNvGrpSpPr>
            <p:nvPr/>
          </p:nvGrpSpPr>
          <p:grpSpPr bwMode="auto">
            <a:xfrm>
              <a:off x="1239" y="1515"/>
              <a:ext cx="115" cy="115"/>
              <a:chOff x="1239" y="1515"/>
              <a:chExt cx="115" cy="115"/>
            </a:xfrm>
          </p:grpSpPr>
          <p:sp>
            <p:nvSpPr>
              <p:cNvPr id="67639" name="AutoShape 55"/>
              <p:cNvSpPr>
                <a:spLocks noChangeArrowheads="1"/>
              </p:cNvSpPr>
              <p:nvPr/>
            </p:nvSpPr>
            <p:spPr bwMode="gray">
              <a:xfrm rot="2700000">
                <a:off x="1239" y="1515"/>
                <a:ext cx="115" cy="115"/>
              </a:xfrm>
              <a:prstGeom prst="rtTriangle">
                <a:avLst/>
              </a:prstGeom>
              <a:solidFill>
                <a:srgbClr val="808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0" name="AutoShape 56"/>
              <p:cNvSpPr>
                <a:spLocks noChangeArrowheads="1"/>
              </p:cNvSpPr>
              <p:nvPr/>
            </p:nvSpPr>
            <p:spPr bwMode="gray">
              <a:xfrm rot="18900000" flipH="1">
                <a:off x="1239" y="1515"/>
                <a:ext cx="115" cy="115"/>
              </a:xfrm>
              <a:prstGeom prst="rtTriangle">
                <a:avLst/>
              </a:prstGeom>
              <a:solidFill>
                <a:schemeClr val="accent2"/>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7641" name="Text Box 57"/>
            <p:cNvSpPr txBox="1">
              <a:spLocks noChangeArrowheads="1"/>
            </p:cNvSpPr>
            <p:nvPr/>
          </p:nvSpPr>
          <p:spPr bwMode="auto">
            <a:xfrm>
              <a:off x="1899" y="1296"/>
              <a:ext cx="163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ar-IQ" altLang="en-US" sz="2400" dirty="0" smtClean="0">
                  <a:solidFill>
                    <a:srgbClr val="000000"/>
                  </a:solidFill>
                </a:rPr>
                <a:t>3-المنهج التجريبي       </a:t>
              </a:r>
              <a:endParaRPr lang="en-US" altLang="en-US" sz="2400" dirty="0">
                <a:solidFill>
                  <a:srgbClr val="000000"/>
                </a:solidFill>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العينات غير العنقوديه</a:t>
            </a:r>
            <a:endParaRPr lang="en-US" dirty="0"/>
          </a:p>
        </p:txBody>
      </p:sp>
      <p:sp>
        <p:nvSpPr>
          <p:cNvPr id="3" name="Content Placeholder 2"/>
          <p:cNvSpPr>
            <a:spLocks noGrp="1"/>
          </p:cNvSpPr>
          <p:nvPr>
            <p:ph idx="1"/>
          </p:nvPr>
        </p:nvSpPr>
        <p:spPr/>
        <p:txBody>
          <a:bodyPr/>
          <a:lstStyle/>
          <a:p>
            <a:pPr lvl="0" rtl="1"/>
            <a:r>
              <a:rPr lang="ar-IQ" b="1" dirty="0"/>
              <a:t>العينات غير العشوائية : </a:t>
            </a:r>
            <a:endParaRPr lang="en-US" dirty="0"/>
          </a:p>
          <a:p>
            <a:pPr rtl="1"/>
            <a:r>
              <a:rPr lang="ar-IQ" dirty="0"/>
              <a:t>وهي العينات التي يتم اختيارها بشكل غير عشوائي وفقا لأسس ومعايير يضعها الباحث اي يتدخل الباحث في اختيار العينة وتتصف هذه العينات بآتها لا تعطي نفس الفرصة لجميع افراد مجتمع الدراسة بالظهور في العينة وتستخدم في حال عدم معرفة جميع افراد المجتمع الاصلي وبالتالي تكون العينة غير ممثلة للمجتمع بشكل دقيق ومن انواع هذه العينات ما يلي : </a:t>
            </a:r>
            <a:endParaRPr lang="en-US" dirty="0"/>
          </a:p>
          <a:p>
            <a:pPr rtl="1"/>
            <a:r>
              <a:rPr lang="en-US" dirty="0"/>
              <a:t> </a:t>
            </a:r>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342172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smtClean="0"/>
              <a:t>انواع العينات غير العشوائيه </a:t>
            </a:r>
            <a:endParaRPr lang="en-US" dirty="0"/>
          </a:p>
        </p:txBody>
      </p:sp>
      <p:sp>
        <p:nvSpPr>
          <p:cNvPr id="3" name="Content Placeholder 2"/>
          <p:cNvSpPr>
            <a:spLocks noGrp="1"/>
          </p:cNvSpPr>
          <p:nvPr>
            <p:ph idx="1"/>
          </p:nvPr>
        </p:nvSpPr>
        <p:spPr/>
        <p:txBody>
          <a:bodyPr/>
          <a:lstStyle/>
          <a:p>
            <a:pPr rtl="1"/>
            <a:r>
              <a:rPr lang="ar-IQ" b="1" u="sng" dirty="0" smtClean="0"/>
              <a:t>عينة الصدفة (العرضية) :</a:t>
            </a:r>
            <a:endParaRPr lang="en-US" dirty="0" smtClean="0"/>
          </a:p>
          <a:p>
            <a:pPr rtl="1"/>
            <a:r>
              <a:rPr lang="ar-IQ" b="1" dirty="0" smtClean="0"/>
              <a:t> </a:t>
            </a:r>
            <a:endParaRPr lang="en-US" dirty="0" smtClean="0"/>
          </a:p>
          <a:p>
            <a:pPr rtl="1"/>
            <a:r>
              <a:rPr lang="ar-IQ" dirty="0" smtClean="0"/>
              <a:t>وهي ان يتجه الباحث الى عدد من الافراد الذين يلقي بهم مصادفة وهذا النوع من العينة يتم اختياره بالصدفة مثلما تستطلع صحيفة معينة الراي العام حول قضية معينة او مرشح ما وغالبا يكون هذا النوع من العينات غير ممثلا لمجتمع الدراسة وتستخدم هذه العينات في الدراسات الاستطلاعية المسحية المبدئية </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3964007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العينات غيرالعشوائيه</a:t>
            </a:r>
            <a:endParaRPr lang="en-US" dirty="0"/>
          </a:p>
        </p:txBody>
      </p:sp>
      <p:sp>
        <p:nvSpPr>
          <p:cNvPr id="3" name="Content Placeholder 2"/>
          <p:cNvSpPr>
            <a:spLocks noGrp="1"/>
          </p:cNvSpPr>
          <p:nvPr>
            <p:ph idx="1"/>
          </p:nvPr>
        </p:nvSpPr>
        <p:spPr/>
        <p:txBody>
          <a:bodyPr/>
          <a:lstStyle/>
          <a:p>
            <a:pPr rtl="1"/>
            <a:r>
              <a:rPr lang="ar-IQ" b="1" u="sng" dirty="0"/>
              <a:t>العينة القصدية (العمدية) :</a:t>
            </a:r>
            <a:endParaRPr lang="en-US" dirty="0"/>
          </a:p>
          <a:p>
            <a:pPr rtl="1"/>
            <a:r>
              <a:rPr lang="ar-IQ" b="1" dirty="0"/>
              <a:t> </a:t>
            </a:r>
            <a:endParaRPr lang="en-US" dirty="0"/>
          </a:p>
          <a:p>
            <a:pPr rtl="1"/>
            <a:r>
              <a:rPr lang="ar-IQ" dirty="0"/>
              <a:t>ينتقي الباحث افراد عينته بما يخدم اهداف دراسته وبناءا على معرفته دون ان يكون هناك قيود او شروط غير التي يراها هو مناسبة من حيث الكفاءة او المؤهل العلمي او الاختصاص او غيرها وهي عينة غير ممثلة لكافة وجهات النظر ولكنها تعتبر اساس متين للتحليل العلمي ومصدر ثري للمعلومات التي تشكل قاعدة مناسبة للباحث حول موضوع الدراسة </a:t>
            </a:r>
            <a:endParaRPr lang="en-US" dirty="0"/>
          </a:p>
          <a:p>
            <a:pPr rtl="1"/>
            <a:r>
              <a:rPr lang="ar-IQ" dirty="0"/>
              <a:t> </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60252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العينات غير العشوائيه</a:t>
            </a:r>
            <a:endParaRPr lang="en-US" dirty="0"/>
          </a:p>
        </p:txBody>
      </p:sp>
      <p:sp>
        <p:nvSpPr>
          <p:cNvPr id="3" name="Content Placeholder 2"/>
          <p:cNvSpPr>
            <a:spLocks noGrp="1"/>
          </p:cNvSpPr>
          <p:nvPr>
            <p:ph idx="1"/>
          </p:nvPr>
        </p:nvSpPr>
        <p:spPr/>
        <p:txBody>
          <a:bodyPr/>
          <a:lstStyle/>
          <a:p>
            <a:pPr rtl="1"/>
            <a:r>
              <a:rPr lang="ar-IQ" b="1" u="sng" dirty="0" smtClean="0"/>
              <a:t>العينة الحصصية : </a:t>
            </a:r>
            <a:endParaRPr lang="en-US" dirty="0" smtClean="0"/>
          </a:p>
          <a:p>
            <a:pPr rtl="1"/>
            <a:r>
              <a:rPr lang="ar-IQ" b="1" dirty="0" smtClean="0"/>
              <a:t> </a:t>
            </a:r>
            <a:endParaRPr lang="en-US" dirty="0" smtClean="0"/>
          </a:p>
          <a:p>
            <a:pPr rtl="1"/>
            <a:r>
              <a:rPr lang="ar-IQ" dirty="0" smtClean="0"/>
              <a:t>وتشبه العينة الطبقية ولكن الاختلاف يكون مجتمع الدراسة غير محدد وتتم بواسطة سحب عينة من مجتمع البحث بانتقاء نسبة معينة لكل فئة وان هناك حصصا يجب احترامها ونسبة مئوية معينة وهي تستخدم عادة من قبل بعض الهيئات والمنظمات الحكومية متكامل .</a:t>
            </a:r>
            <a:endParaRPr lang="en-US" dirty="0" smtClean="0"/>
          </a:p>
          <a:p>
            <a:pPr rtl="1"/>
            <a:r>
              <a:rPr lang="ar-IQ" dirty="0" smtClean="0"/>
              <a:t>علي سلوم ومازن حسن , البحث العلمي ,2011,ص77</a:t>
            </a:r>
            <a:endParaRPr lang="en-US" dirty="0" smtClean="0"/>
          </a:p>
          <a:p>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3588527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Date Placeholder 3"/>
          <p:cNvSpPr>
            <a:spLocks noGrp="1"/>
          </p:cNvSpPr>
          <p:nvPr>
            <p:ph type="dt" sz="half" idx="10"/>
          </p:nvPr>
        </p:nvSpPr>
        <p:spPr/>
        <p:txBody>
          <a:bodyPr/>
          <a:lstStyle/>
          <a:p>
            <a:r>
              <a:rPr lang="en-US" altLang="en-US"/>
              <a:t>www.themegallery.com</a:t>
            </a:r>
          </a:p>
        </p:txBody>
      </p:sp>
      <p:sp>
        <p:nvSpPr>
          <p:cNvPr id="48" name="Footer Placeholder 4"/>
          <p:cNvSpPr>
            <a:spLocks noGrp="1"/>
          </p:cNvSpPr>
          <p:nvPr>
            <p:ph type="ftr" sz="quarter" idx="11"/>
          </p:nvPr>
        </p:nvSpPr>
        <p:spPr/>
        <p:txBody>
          <a:bodyPr/>
          <a:lstStyle/>
          <a:p>
            <a:r>
              <a:rPr lang="en-US" altLang="en-US"/>
              <a:t>Company Name</a:t>
            </a:r>
          </a:p>
        </p:txBody>
      </p:sp>
      <p:sp>
        <p:nvSpPr>
          <p:cNvPr id="89090" name="Rectangle 2"/>
          <p:cNvSpPr>
            <a:spLocks noGrp="1" noChangeArrowheads="1"/>
          </p:cNvSpPr>
          <p:nvPr>
            <p:ph type="title"/>
          </p:nvPr>
        </p:nvSpPr>
        <p:spPr/>
        <p:txBody>
          <a:bodyPr/>
          <a:lstStyle/>
          <a:p>
            <a:r>
              <a:rPr lang="ar-IQ" altLang="en-US" sz="3600" dirty="0" smtClean="0"/>
              <a:t>الاخطاء الشائعه في اختيار العينه </a:t>
            </a:r>
            <a:endParaRPr lang="en-US" altLang="en-US" sz="2000" dirty="0"/>
          </a:p>
        </p:txBody>
      </p:sp>
      <p:grpSp>
        <p:nvGrpSpPr>
          <p:cNvPr id="89091" name="Group 3"/>
          <p:cNvGrpSpPr>
            <a:grpSpLocks/>
          </p:cNvGrpSpPr>
          <p:nvPr/>
        </p:nvGrpSpPr>
        <p:grpSpPr bwMode="auto">
          <a:xfrm>
            <a:off x="1219200" y="1831975"/>
            <a:ext cx="2170113" cy="4035425"/>
            <a:chOff x="720" y="1296"/>
            <a:chExt cx="1367" cy="2542"/>
          </a:xfrm>
        </p:grpSpPr>
        <p:sp>
          <p:nvSpPr>
            <p:cNvPr id="89092"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3"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4"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5"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6"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7"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9098" name="Group 10"/>
            <p:cNvGrpSpPr>
              <a:grpSpLocks/>
            </p:cNvGrpSpPr>
            <p:nvPr/>
          </p:nvGrpSpPr>
          <p:grpSpPr bwMode="auto">
            <a:xfrm>
              <a:off x="1189" y="1296"/>
              <a:ext cx="405" cy="405"/>
              <a:chOff x="1289" y="582"/>
              <a:chExt cx="668" cy="668"/>
            </a:xfrm>
          </p:grpSpPr>
          <p:sp>
            <p:nvSpPr>
              <p:cNvPr id="89099" name="Oval 11"/>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89100" name="Oval 12"/>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01"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02" name="Oval 14"/>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03" name="Oval 15"/>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89104" name="Text Box 16"/>
            <p:cNvSpPr txBox="1">
              <a:spLocks noChangeArrowheads="1"/>
            </p:cNvSpPr>
            <p:nvPr/>
          </p:nvSpPr>
          <p:spPr bwMode="gray">
            <a:xfrm>
              <a:off x="1276" y="13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rgbClr val="000000"/>
                  </a:solidFill>
                </a:rPr>
                <a:t>1</a:t>
              </a:r>
              <a:endParaRPr lang="en-US" altLang="en-US"/>
            </a:p>
          </p:txBody>
        </p:sp>
        <p:sp>
          <p:nvSpPr>
            <p:cNvPr id="89105" name="Text Box 17"/>
            <p:cNvSpPr txBox="1">
              <a:spLocks noChangeArrowheads="1"/>
            </p:cNvSpPr>
            <p:nvPr/>
          </p:nvSpPr>
          <p:spPr bwMode="gray">
            <a:xfrm>
              <a:off x="768" y="1776"/>
              <a:ext cx="1296" cy="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r-SA" dirty="0"/>
                <a:t>اختيار نموذج لعينة من المجتمع من مكان واحد وبهذا لا نستطيع الاعتماد على النتائج وتعميمها على عينة أخرى مشابهة والذين هم من نفس مجتمع الأصل.</a:t>
              </a:r>
              <a:endParaRPr lang="en-US" altLang="en-US" dirty="0"/>
            </a:p>
          </p:txBody>
        </p:sp>
      </p:grpSp>
      <p:grpSp>
        <p:nvGrpSpPr>
          <p:cNvPr id="89106" name="Group 18"/>
          <p:cNvGrpSpPr>
            <a:grpSpLocks/>
          </p:cNvGrpSpPr>
          <p:nvPr/>
        </p:nvGrpSpPr>
        <p:grpSpPr bwMode="auto">
          <a:xfrm>
            <a:off x="3581400" y="1831975"/>
            <a:ext cx="2166938" cy="4035425"/>
            <a:chOff x="2208" y="1296"/>
            <a:chExt cx="1365" cy="2542"/>
          </a:xfrm>
        </p:grpSpPr>
        <p:sp>
          <p:nvSpPr>
            <p:cNvPr id="89107"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8" name="AutoShape 20"/>
            <p:cNvSpPr>
              <a:spLocks noChangeArrowheads="1"/>
            </p:cNvSpPr>
            <p:nvPr/>
          </p:nvSpPr>
          <p:spPr bwMode="gray">
            <a:xfrm>
              <a:off x="2229" y="1495"/>
              <a:ext cx="1322" cy="1766"/>
            </a:xfrm>
            <a:prstGeom prst="roundRect">
              <a:avLst>
                <a:gd name="adj" fmla="val 16667"/>
              </a:avLst>
            </a:prstGeom>
            <a:solidFill>
              <a:srgbClr val="73E77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9"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0" name="AutoShape 22"/>
            <p:cNvSpPr>
              <a:spLocks noChangeArrowheads="1"/>
            </p:cNvSpPr>
            <p:nvPr/>
          </p:nvSpPr>
          <p:spPr bwMode="gray">
            <a:xfrm>
              <a:off x="2240" y="1509"/>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1" name="Oval 23"/>
            <p:cNvSpPr>
              <a:spLocks noChangeArrowheads="1"/>
            </p:cNvSpPr>
            <p:nvPr/>
          </p:nvSpPr>
          <p:spPr bwMode="gray">
            <a:xfrm>
              <a:off x="2677" y="1296"/>
              <a:ext cx="405" cy="405"/>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89112" name="Oval 24"/>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3"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4" name="Oval 26"/>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5" name="Oval 27"/>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6" name="Text Box 28"/>
            <p:cNvSpPr txBox="1">
              <a:spLocks noChangeArrowheads="1"/>
            </p:cNvSpPr>
            <p:nvPr/>
          </p:nvSpPr>
          <p:spPr bwMode="gray">
            <a:xfrm>
              <a:off x="2764" y="13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rgbClr val="000000"/>
                  </a:solidFill>
                </a:rPr>
                <a:t>2</a:t>
              </a:r>
              <a:endParaRPr lang="en-US" altLang="en-US"/>
            </a:p>
          </p:txBody>
        </p:sp>
        <p:sp>
          <p:nvSpPr>
            <p:cNvPr id="89117" name="Text Box 29"/>
            <p:cNvSpPr txBox="1">
              <a:spLocks noChangeArrowheads="1"/>
            </p:cNvSpPr>
            <p:nvPr/>
          </p:nvSpPr>
          <p:spPr bwMode="gray">
            <a:xfrm>
              <a:off x="2256" y="1776"/>
              <a:ext cx="1296" cy="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r-SA" dirty="0"/>
                <a:t>اختيار نموذج لعينة من المجتمع من مكان واحد وبهذا لا نستطيع الاعتماد على النتائج وتعميمها على عينة أخرى مشابهة والذين هم من نفس مجتمع الأصل.</a:t>
              </a:r>
              <a:endParaRPr lang="en-US" altLang="en-US" dirty="0"/>
            </a:p>
          </p:txBody>
        </p:sp>
        <p:sp>
          <p:nvSpPr>
            <p:cNvPr id="89118"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9"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9120" name="Group 32"/>
          <p:cNvGrpSpPr>
            <a:grpSpLocks/>
          </p:cNvGrpSpPr>
          <p:nvPr/>
        </p:nvGrpSpPr>
        <p:grpSpPr bwMode="auto">
          <a:xfrm>
            <a:off x="5937250" y="1831975"/>
            <a:ext cx="2170113" cy="4035425"/>
            <a:chOff x="3692" y="1296"/>
            <a:chExt cx="1367" cy="2542"/>
          </a:xfrm>
        </p:grpSpPr>
        <p:sp>
          <p:nvSpPr>
            <p:cNvPr id="89121"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2"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3"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E9E065">
                    <a:gamma/>
                    <a:tint val="57647"/>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4"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9125" name="Group 37"/>
            <p:cNvGrpSpPr>
              <a:grpSpLocks/>
            </p:cNvGrpSpPr>
            <p:nvPr/>
          </p:nvGrpSpPr>
          <p:grpSpPr bwMode="auto">
            <a:xfrm>
              <a:off x="4165" y="1296"/>
              <a:ext cx="405" cy="405"/>
              <a:chOff x="1289" y="582"/>
              <a:chExt cx="668" cy="668"/>
            </a:xfrm>
          </p:grpSpPr>
          <p:sp>
            <p:nvSpPr>
              <p:cNvPr id="89126" name="Oval 38"/>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89127" name="Oval 39"/>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28"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29" name="Oval 41"/>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30" name="Oval 42"/>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89131" name="Text Box 43"/>
            <p:cNvSpPr txBox="1">
              <a:spLocks noChangeArrowheads="1"/>
            </p:cNvSpPr>
            <p:nvPr/>
          </p:nvSpPr>
          <p:spPr bwMode="gray">
            <a:xfrm>
              <a:off x="4252" y="13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rgbClr val="000000"/>
                  </a:solidFill>
                </a:rPr>
                <a:t>3</a:t>
              </a:r>
              <a:endParaRPr lang="en-US" altLang="en-US"/>
            </a:p>
          </p:txBody>
        </p:sp>
        <p:sp>
          <p:nvSpPr>
            <p:cNvPr id="89132" name="Text Box 44"/>
            <p:cNvSpPr txBox="1">
              <a:spLocks noChangeArrowheads="1"/>
            </p:cNvSpPr>
            <p:nvPr/>
          </p:nvSpPr>
          <p:spPr bwMode="gray">
            <a:xfrm>
              <a:off x="3744" y="1776"/>
              <a:ext cx="1296"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r-SA" dirty="0"/>
                <a:t>اختيار عينة التجربة الاستطلاعية تكون غير مشابهة لعينة البحث وخارج مجتمع البحث .</a:t>
              </a:r>
              <a:endParaRPr lang="en-US" altLang="en-US" dirty="0"/>
            </a:p>
          </p:txBody>
        </p:sp>
        <p:sp>
          <p:nvSpPr>
            <p:cNvPr id="89133"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34"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Date Placeholder 3"/>
          <p:cNvSpPr>
            <a:spLocks noGrp="1"/>
          </p:cNvSpPr>
          <p:nvPr>
            <p:ph type="dt" sz="half" idx="10"/>
          </p:nvPr>
        </p:nvSpPr>
        <p:spPr/>
        <p:txBody>
          <a:bodyPr/>
          <a:lstStyle/>
          <a:p>
            <a:r>
              <a:rPr lang="en-US" altLang="en-US"/>
              <a:t>www.themegallery.com</a:t>
            </a:r>
          </a:p>
        </p:txBody>
      </p:sp>
      <p:sp>
        <p:nvSpPr>
          <p:cNvPr id="48" name="Footer Placeholder 4"/>
          <p:cNvSpPr>
            <a:spLocks noGrp="1"/>
          </p:cNvSpPr>
          <p:nvPr>
            <p:ph type="ftr" sz="quarter" idx="11"/>
          </p:nvPr>
        </p:nvSpPr>
        <p:spPr/>
        <p:txBody>
          <a:bodyPr/>
          <a:lstStyle/>
          <a:p>
            <a:r>
              <a:rPr lang="en-US" altLang="en-US"/>
              <a:t>Company Name</a:t>
            </a:r>
          </a:p>
        </p:txBody>
      </p:sp>
      <p:sp>
        <p:nvSpPr>
          <p:cNvPr id="89090" name="Rectangle 2"/>
          <p:cNvSpPr>
            <a:spLocks noGrp="1" noChangeArrowheads="1"/>
          </p:cNvSpPr>
          <p:nvPr>
            <p:ph type="title"/>
          </p:nvPr>
        </p:nvSpPr>
        <p:spPr/>
        <p:txBody>
          <a:bodyPr/>
          <a:lstStyle/>
          <a:p>
            <a:r>
              <a:rPr lang="ar-IQ" altLang="en-US" sz="3600" dirty="0" smtClean="0"/>
              <a:t>الاخطاء الشائعه في اختيار العينه </a:t>
            </a:r>
            <a:endParaRPr lang="en-US" altLang="en-US" sz="2000" dirty="0"/>
          </a:p>
        </p:txBody>
      </p:sp>
      <p:grpSp>
        <p:nvGrpSpPr>
          <p:cNvPr id="89091" name="Group 3"/>
          <p:cNvGrpSpPr>
            <a:grpSpLocks/>
          </p:cNvGrpSpPr>
          <p:nvPr/>
        </p:nvGrpSpPr>
        <p:grpSpPr bwMode="auto">
          <a:xfrm>
            <a:off x="1219200" y="1831975"/>
            <a:ext cx="2170113" cy="4035425"/>
            <a:chOff x="720" y="1296"/>
            <a:chExt cx="1367" cy="2542"/>
          </a:xfrm>
        </p:grpSpPr>
        <p:sp>
          <p:nvSpPr>
            <p:cNvPr id="89092"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3"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4"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5"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6"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7"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9098" name="Group 10"/>
            <p:cNvGrpSpPr>
              <a:grpSpLocks/>
            </p:cNvGrpSpPr>
            <p:nvPr/>
          </p:nvGrpSpPr>
          <p:grpSpPr bwMode="auto">
            <a:xfrm>
              <a:off x="1189" y="1296"/>
              <a:ext cx="405" cy="405"/>
              <a:chOff x="1289" y="582"/>
              <a:chExt cx="668" cy="668"/>
            </a:xfrm>
          </p:grpSpPr>
          <p:sp>
            <p:nvSpPr>
              <p:cNvPr id="89099" name="Oval 11"/>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89100" name="Oval 12"/>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01"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02" name="Oval 14"/>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03" name="Oval 15"/>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89104" name="Text Box 16"/>
            <p:cNvSpPr txBox="1">
              <a:spLocks noChangeArrowheads="1"/>
            </p:cNvSpPr>
            <p:nvPr/>
          </p:nvSpPr>
          <p:spPr bwMode="gray">
            <a:xfrm>
              <a:off x="1275" y="1354"/>
              <a:ext cx="22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dirty="0" smtClean="0">
                  <a:solidFill>
                    <a:srgbClr val="000000"/>
                  </a:solidFill>
                </a:rPr>
                <a:t>4</a:t>
              </a:r>
              <a:endParaRPr lang="en-US" altLang="en-US" dirty="0"/>
            </a:p>
          </p:txBody>
        </p:sp>
        <p:sp>
          <p:nvSpPr>
            <p:cNvPr id="89105" name="Text Box 17"/>
            <p:cNvSpPr txBox="1">
              <a:spLocks noChangeArrowheads="1"/>
            </p:cNvSpPr>
            <p:nvPr/>
          </p:nvSpPr>
          <p:spPr bwMode="gray">
            <a:xfrm>
              <a:off x="768" y="1776"/>
              <a:ext cx="1296" cy="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r-SA" dirty="0" smtClean="0"/>
                <a:t>ا</a:t>
              </a:r>
              <a:r>
                <a:rPr lang="ar-SA" dirty="0"/>
                <a:t>فشل بعض البحوث بسبب اختيارها المجموعة الضابطة والتجريبية المختلفة في المجتمع الأصلي (من مجتمعين مختلفين) .</a:t>
              </a:r>
              <a:endParaRPr lang="en-US" dirty="0"/>
            </a:p>
            <a:p>
              <a:endParaRPr lang="en-US" altLang="en-US" dirty="0"/>
            </a:p>
          </p:txBody>
        </p:sp>
      </p:grpSp>
      <p:grpSp>
        <p:nvGrpSpPr>
          <p:cNvPr id="89106" name="Group 18"/>
          <p:cNvGrpSpPr>
            <a:grpSpLocks/>
          </p:cNvGrpSpPr>
          <p:nvPr/>
        </p:nvGrpSpPr>
        <p:grpSpPr bwMode="auto">
          <a:xfrm>
            <a:off x="3581401" y="1831975"/>
            <a:ext cx="2301876" cy="4035425"/>
            <a:chOff x="2208" y="1296"/>
            <a:chExt cx="1450" cy="2542"/>
          </a:xfrm>
        </p:grpSpPr>
        <p:sp>
          <p:nvSpPr>
            <p:cNvPr id="89107"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8" name="AutoShape 20"/>
            <p:cNvSpPr>
              <a:spLocks noChangeArrowheads="1"/>
            </p:cNvSpPr>
            <p:nvPr/>
          </p:nvSpPr>
          <p:spPr bwMode="gray">
            <a:xfrm>
              <a:off x="2229" y="1495"/>
              <a:ext cx="1322" cy="1766"/>
            </a:xfrm>
            <a:prstGeom prst="roundRect">
              <a:avLst>
                <a:gd name="adj" fmla="val 16667"/>
              </a:avLst>
            </a:prstGeom>
            <a:solidFill>
              <a:srgbClr val="73E77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9"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0" name="AutoShape 22"/>
            <p:cNvSpPr>
              <a:spLocks noChangeArrowheads="1"/>
            </p:cNvSpPr>
            <p:nvPr/>
          </p:nvSpPr>
          <p:spPr bwMode="gray">
            <a:xfrm>
              <a:off x="2240" y="1509"/>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1" name="Oval 23"/>
            <p:cNvSpPr>
              <a:spLocks noChangeArrowheads="1"/>
            </p:cNvSpPr>
            <p:nvPr/>
          </p:nvSpPr>
          <p:spPr bwMode="gray">
            <a:xfrm>
              <a:off x="2677" y="1296"/>
              <a:ext cx="405" cy="405"/>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89112" name="Oval 24"/>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3"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4" name="Oval 26"/>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5" name="Oval 27"/>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6" name="Text Box 28"/>
            <p:cNvSpPr txBox="1">
              <a:spLocks noChangeArrowheads="1"/>
            </p:cNvSpPr>
            <p:nvPr/>
          </p:nvSpPr>
          <p:spPr bwMode="gray">
            <a:xfrm>
              <a:off x="2763" y="1354"/>
              <a:ext cx="22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dirty="0" smtClean="0">
                  <a:solidFill>
                    <a:srgbClr val="000000"/>
                  </a:solidFill>
                </a:rPr>
                <a:t>6</a:t>
              </a:r>
              <a:endParaRPr lang="en-US" altLang="en-US" dirty="0"/>
            </a:p>
          </p:txBody>
        </p:sp>
        <p:sp>
          <p:nvSpPr>
            <p:cNvPr id="89117" name="Text Box 29"/>
            <p:cNvSpPr txBox="1">
              <a:spLocks noChangeArrowheads="1"/>
            </p:cNvSpPr>
            <p:nvPr/>
          </p:nvSpPr>
          <p:spPr bwMode="gray">
            <a:xfrm>
              <a:off x="2240" y="1686"/>
              <a:ext cx="1418"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ar-SA" dirty="0"/>
                <a:t>يجب ان يكون حجم العينة كبيراً كافياً وبهذا تكون النتائج ذات ثقة ويعول عليها </a:t>
              </a:r>
              <a:r>
                <a:rPr lang="ar-SA" dirty="0" smtClean="0"/>
                <a:t>.</a:t>
              </a:r>
              <a:endParaRPr lang="en-US" altLang="en-US" dirty="0"/>
            </a:p>
          </p:txBody>
        </p:sp>
        <p:sp>
          <p:nvSpPr>
            <p:cNvPr id="89118"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9"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9120" name="Group 32"/>
          <p:cNvGrpSpPr>
            <a:grpSpLocks/>
          </p:cNvGrpSpPr>
          <p:nvPr/>
        </p:nvGrpSpPr>
        <p:grpSpPr bwMode="auto">
          <a:xfrm>
            <a:off x="5937250" y="1831975"/>
            <a:ext cx="2170113" cy="4035425"/>
            <a:chOff x="3692" y="1296"/>
            <a:chExt cx="1367" cy="2542"/>
          </a:xfrm>
        </p:grpSpPr>
        <p:sp>
          <p:nvSpPr>
            <p:cNvPr id="89121"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2"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3"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E9E065">
                    <a:gamma/>
                    <a:tint val="57647"/>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4"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9125" name="Group 37"/>
            <p:cNvGrpSpPr>
              <a:grpSpLocks/>
            </p:cNvGrpSpPr>
            <p:nvPr/>
          </p:nvGrpSpPr>
          <p:grpSpPr bwMode="auto">
            <a:xfrm>
              <a:off x="4165" y="1296"/>
              <a:ext cx="405" cy="405"/>
              <a:chOff x="1289" y="582"/>
              <a:chExt cx="668" cy="668"/>
            </a:xfrm>
          </p:grpSpPr>
          <p:sp>
            <p:nvSpPr>
              <p:cNvPr id="89126" name="Oval 38"/>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89127" name="Oval 39"/>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28"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29" name="Oval 41"/>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30" name="Oval 42"/>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89131" name="Text Box 43"/>
            <p:cNvSpPr txBox="1">
              <a:spLocks noChangeArrowheads="1"/>
            </p:cNvSpPr>
            <p:nvPr/>
          </p:nvSpPr>
          <p:spPr bwMode="gray">
            <a:xfrm>
              <a:off x="4251" y="1354"/>
              <a:ext cx="22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dirty="0" smtClean="0">
                  <a:solidFill>
                    <a:srgbClr val="000000"/>
                  </a:solidFill>
                </a:rPr>
                <a:t>5</a:t>
              </a:r>
              <a:endParaRPr lang="en-US" altLang="en-US" dirty="0"/>
            </a:p>
          </p:txBody>
        </p:sp>
        <p:sp>
          <p:nvSpPr>
            <p:cNvPr id="89132" name="Text Box 44"/>
            <p:cNvSpPr txBox="1">
              <a:spLocks noChangeArrowheads="1"/>
            </p:cNvSpPr>
            <p:nvPr/>
          </p:nvSpPr>
          <p:spPr bwMode="gray">
            <a:xfrm>
              <a:off x="3744" y="1776"/>
              <a:ext cx="1296" cy="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r-SA" dirty="0"/>
                <a:t>عدم إتباع النظام الصحيح في اختيار العينة لا تمثل الواقع الحقيقي وبالتالي لا نستطيع تعميم النتائج لأنها لا تعطي معرفة جديدة للدراسات .</a:t>
              </a:r>
              <a:endParaRPr lang="en-US" dirty="0"/>
            </a:p>
            <a:p>
              <a:endParaRPr lang="en-US" altLang="en-US" dirty="0"/>
            </a:p>
          </p:txBody>
        </p:sp>
        <p:sp>
          <p:nvSpPr>
            <p:cNvPr id="89133"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34"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53392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Date Placeholder 3"/>
          <p:cNvSpPr>
            <a:spLocks noGrp="1"/>
          </p:cNvSpPr>
          <p:nvPr>
            <p:ph type="dt" sz="half" idx="10"/>
          </p:nvPr>
        </p:nvSpPr>
        <p:spPr/>
        <p:txBody>
          <a:bodyPr/>
          <a:lstStyle/>
          <a:p>
            <a:r>
              <a:rPr lang="en-US" altLang="en-US"/>
              <a:t>www.themegallery.com</a:t>
            </a:r>
          </a:p>
        </p:txBody>
      </p:sp>
      <p:sp>
        <p:nvSpPr>
          <p:cNvPr id="48" name="Footer Placeholder 4"/>
          <p:cNvSpPr>
            <a:spLocks noGrp="1"/>
          </p:cNvSpPr>
          <p:nvPr>
            <p:ph type="ftr" sz="quarter" idx="11"/>
          </p:nvPr>
        </p:nvSpPr>
        <p:spPr/>
        <p:txBody>
          <a:bodyPr/>
          <a:lstStyle/>
          <a:p>
            <a:r>
              <a:rPr lang="en-US" altLang="en-US"/>
              <a:t>Company Name</a:t>
            </a:r>
          </a:p>
        </p:txBody>
      </p:sp>
      <p:sp>
        <p:nvSpPr>
          <p:cNvPr id="89090" name="Rectangle 2"/>
          <p:cNvSpPr>
            <a:spLocks noGrp="1" noChangeArrowheads="1"/>
          </p:cNvSpPr>
          <p:nvPr>
            <p:ph type="title"/>
          </p:nvPr>
        </p:nvSpPr>
        <p:spPr/>
        <p:txBody>
          <a:bodyPr/>
          <a:lstStyle/>
          <a:p>
            <a:r>
              <a:rPr lang="ar-IQ" altLang="en-US" sz="3600" dirty="0" smtClean="0"/>
              <a:t>الاخطاء الشائعه في اختيار العينه </a:t>
            </a:r>
            <a:endParaRPr lang="en-US" altLang="en-US" sz="2000" dirty="0"/>
          </a:p>
        </p:txBody>
      </p:sp>
      <p:grpSp>
        <p:nvGrpSpPr>
          <p:cNvPr id="89091" name="Group 3"/>
          <p:cNvGrpSpPr>
            <a:grpSpLocks/>
          </p:cNvGrpSpPr>
          <p:nvPr/>
        </p:nvGrpSpPr>
        <p:grpSpPr bwMode="auto">
          <a:xfrm>
            <a:off x="1219200" y="1831975"/>
            <a:ext cx="2170113" cy="4035425"/>
            <a:chOff x="720" y="1296"/>
            <a:chExt cx="1367" cy="2542"/>
          </a:xfrm>
        </p:grpSpPr>
        <p:sp>
          <p:nvSpPr>
            <p:cNvPr id="89092"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3"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4"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5"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6"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7"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9098" name="Group 10"/>
            <p:cNvGrpSpPr>
              <a:grpSpLocks/>
            </p:cNvGrpSpPr>
            <p:nvPr/>
          </p:nvGrpSpPr>
          <p:grpSpPr bwMode="auto">
            <a:xfrm>
              <a:off x="1189" y="1296"/>
              <a:ext cx="405" cy="405"/>
              <a:chOff x="1289" y="582"/>
              <a:chExt cx="668" cy="668"/>
            </a:xfrm>
          </p:grpSpPr>
          <p:sp>
            <p:nvSpPr>
              <p:cNvPr id="89099" name="Oval 11"/>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89100" name="Oval 12"/>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01"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02" name="Oval 14"/>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03" name="Oval 15"/>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89104" name="Text Box 16"/>
            <p:cNvSpPr txBox="1">
              <a:spLocks noChangeArrowheads="1"/>
            </p:cNvSpPr>
            <p:nvPr/>
          </p:nvSpPr>
          <p:spPr bwMode="gray">
            <a:xfrm>
              <a:off x="1275" y="1354"/>
              <a:ext cx="22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dirty="0">
                  <a:solidFill>
                    <a:srgbClr val="000000"/>
                  </a:solidFill>
                </a:rPr>
                <a:t>7</a:t>
              </a:r>
              <a:endParaRPr lang="en-US" altLang="en-US" dirty="0"/>
            </a:p>
          </p:txBody>
        </p:sp>
        <p:sp>
          <p:nvSpPr>
            <p:cNvPr id="89105" name="Text Box 17"/>
            <p:cNvSpPr txBox="1">
              <a:spLocks noChangeArrowheads="1"/>
            </p:cNvSpPr>
            <p:nvPr/>
          </p:nvSpPr>
          <p:spPr bwMode="gray">
            <a:xfrm>
              <a:off x="768" y="1776"/>
              <a:ext cx="1296" cy="1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r-SA" dirty="0"/>
                <a:t>المفروض ان تكون مميزات العينة وصفاتها متقاربة بل متشابهة مع المجتمع وإذا اختلفت الصفات فيطلق عليها خطأ العينة (خطأ النموذج) وبالإمكان الاتجاه إلى اختيار العينة العشوائية </a:t>
              </a:r>
              <a:endParaRPr lang="en-US" dirty="0"/>
            </a:p>
            <a:p>
              <a:endParaRPr lang="en-US" altLang="en-US" dirty="0"/>
            </a:p>
          </p:txBody>
        </p:sp>
      </p:grpSp>
      <p:grpSp>
        <p:nvGrpSpPr>
          <p:cNvPr id="89106" name="Group 18"/>
          <p:cNvGrpSpPr>
            <a:grpSpLocks/>
          </p:cNvGrpSpPr>
          <p:nvPr/>
        </p:nvGrpSpPr>
        <p:grpSpPr bwMode="auto">
          <a:xfrm>
            <a:off x="3581401" y="1831975"/>
            <a:ext cx="2301876" cy="4035425"/>
            <a:chOff x="2208" y="1296"/>
            <a:chExt cx="1450" cy="2542"/>
          </a:xfrm>
        </p:grpSpPr>
        <p:sp>
          <p:nvSpPr>
            <p:cNvPr id="89107"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8" name="AutoShape 20"/>
            <p:cNvSpPr>
              <a:spLocks noChangeArrowheads="1"/>
            </p:cNvSpPr>
            <p:nvPr/>
          </p:nvSpPr>
          <p:spPr bwMode="gray">
            <a:xfrm>
              <a:off x="2229" y="1495"/>
              <a:ext cx="1322" cy="1766"/>
            </a:xfrm>
            <a:prstGeom prst="roundRect">
              <a:avLst>
                <a:gd name="adj" fmla="val 16667"/>
              </a:avLst>
            </a:prstGeom>
            <a:solidFill>
              <a:srgbClr val="73E77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9"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0" name="AutoShape 22"/>
            <p:cNvSpPr>
              <a:spLocks noChangeArrowheads="1"/>
            </p:cNvSpPr>
            <p:nvPr/>
          </p:nvSpPr>
          <p:spPr bwMode="gray">
            <a:xfrm>
              <a:off x="2240" y="1509"/>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1" name="Oval 23"/>
            <p:cNvSpPr>
              <a:spLocks noChangeArrowheads="1"/>
            </p:cNvSpPr>
            <p:nvPr/>
          </p:nvSpPr>
          <p:spPr bwMode="gray">
            <a:xfrm>
              <a:off x="2677" y="1296"/>
              <a:ext cx="405" cy="405"/>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89112" name="Oval 24"/>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3"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4" name="Oval 26"/>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5" name="Oval 27"/>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16" name="Text Box 28"/>
            <p:cNvSpPr txBox="1">
              <a:spLocks noChangeArrowheads="1"/>
            </p:cNvSpPr>
            <p:nvPr/>
          </p:nvSpPr>
          <p:spPr bwMode="gray">
            <a:xfrm>
              <a:off x="2763" y="1354"/>
              <a:ext cx="22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dirty="0">
                  <a:solidFill>
                    <a:srgbClr val="000000"/>
                  </a:solidFill>
                </a:rPr>
                <a:t>8</a:t>
              </a:r>
              <a:endParaRPr lang="en-US" altLang="en-US" dirty="0"/>
            </a:p>
          </p:txBody>
        </p:sp>
        <p:sp>
          <p:nvSpPr>
            <p:cNvPr id="89117" name="Text Box 29"/>
            <p:cNvSpPr txBox="1">
              <a:spLocks noChangeArrowheads="1"/>
            </p:cNvSpPr>
            <p:nvPr/>
          </p:nvSpPr>
          <p:spPr bwMode="gray">
            <a:xfrm>
              <a:off x="2240" y="1686"/>
              <a:ext cx="1418"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ar-SA" dirty="0" smtClean="0"/>
                <a:t>  </a:t>
              </a:r>
              <a:r>
                <a:rPr lang="ar-SA" dirty="0"/>
                <a:t>عندما تكون عينة البحث صغيرة (2 او 3) تعطي نتائج غير معقولة ومشكوك فيها </a:t>
              </a:r>
              <a:r>
                <a:rPr lang="ar-SA" dirty="0" smtClean="0"/>
                <a:t> </a:t>
              </a:r>
              <a:endParaRPr lang="en-US" altLang="en-US" dirty="0"/>
            </a:p>
          </p:txBody>
        </p:sp>
        <p:sp>
          <p:nvSpPr>
            <p:cNvPr id="89118"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9"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9120" name="Group 32"/>
          <p:cNvGrpSpPr>
            <a:grpSpLocks/>
          </p:cNvGrpSpPr>
          <p:nvPr/>
        </p:nvGrpSpPr>
        <p:grpSpPr bwMode="auto">
          <a:xfrm>
            <a:off x="5937250" y="1831975"/>
            <a:ext cx="2170113" cy="4035425"/>
            <a:chOff x="3692" y="1296"/>
            <a:chExt cx="1367" cy="2542"/>
          </a:xfrm>
        </p:grpSpPr>
        <p:sp>
          <p:nvSpPr>
            <p:cNvPr id="89121"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2"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3"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E9E065">
                    <a:gamma/>
                    <a:tint val="57647"/>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4"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9125" name="Group 37"/>
            <p:cNvGrpSpPr>
              <a:grpSpLocks/>
            </p:cNvGrpSpPr>
            <p:nvPr/>
          </p:nvGrpSpPr>
          <p:grpSpPr bwMode="auto">
            <a:xfrm>
              <a:off x="4165" y="1296"/>
              <a:ext cx="405" cy="405"/>
              <a:chOff x="1289" y="582"/>
              <a:chExt cx="668" cy="668"/>
            </a:xfrm>
          </p:grpSpPr>
          <p:sp>
            <p:nvSpPr>
              <p:cNvPr id="89126" name="Oval 38"/>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89127" name="Oval 39"/>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28"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29" name="Oval 41"/>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89130" name="Oval 42"/>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89131" name="Text Box 43"/>
            <p:cNvSpPr txBox="1">
              <a:spLocks noChangeArrowheads="1"/>
            </p:cNvSpPr>
            <p:nvPr/>
          </p:nvSpPr>
          <p:spPr bwMode="gray">
            <a:xfrm>
              <a:off x="4251" y="1354"/>
              <a:ext cx="22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dirty="0">
                  <a:solidFill>
                    <a:srgbClr val="000000"/>
                  </a:solidFill>
                </a:rPr>
                <a:t>9</a:t>
              </a:r>
              <a:endParaRPr lang="en-US" altLang="en-US" dirty="0"/>
            </a:p>
          </p:txBody>
        </p:sp>
        <p:sp>
          <p:nvSpPr>
            <p:cNvPr id="89132" name="Text Box 44"/>
            <p:cNvSpPr txBox="1">
              <a:spLocks noChangeArrowheads="1"/>
            </p:cNvSpPr>
            <p:nvPr/>
          </p:nvSpPr>
          <p:spPr bwMode="gray">
            <a:xfrm>
              <a:off x="3744" y="1776"/>
              <a:ext cx="1296" cy="1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r-SA" sz="1400" dirty="0"/>
                <a:t>الميل إلى اختيار العينة التي أفرادها في متناول يد الباحث, وهذا الاختيار يكون محصوراً مثلاً في مدرسة أو مدرستين وذلك لأنهم يرتبطون بصلة مع القائمين أو قربها عن عملهم أو اختيار الأماكن السهلة, وهذا يسبب ضعفاً في أعمام النتائج على المدارس الأخرى مثلاً .</a:t>
              </a:r>
              <a:endParaRPr lang="en-US" sz="1400" dirty="0"/>
            </a:p>
            <a:p>
              <a:r>
                <a:rPr lang="ar-SA" sz="1400" dirty="0" smtClean="0"/>
                <a:t>.</a:t>
              </a:r>
              <a:endParaRPr lang="en-US" sz="1400" dirty="0" smtClean="0"/>
            </a:p>
            <a:p>
              <a:endParaRPr lang="en-US" altLang="en-US" dirty="0"/>
            </a:p>
          </p:txBody>
        </p:sp>
        <p:sp>
          <p:nvSpPr>
            <p:cNvPr id="89133"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34"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7000243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الاخطاء الشائعه في اختيار العينه</a:t>
            </a:r>
            <a:endParaRPr lang="en-US" dirty="0"/>
          </a:p>
        </p:txBody>
      </p:sp>
      <p:sp>
        <p:nvSpPr>
          <p:cNvPr id="3" name="Content Placeholder 2"/>
          <p:cNvSpPr>
            <a:spLocks noGrp="1"/>
          </p:cNvSpPr>
          <p:nvPr>
            <p:ph idx="1"/>
          </p:nvPr>
        </p:nvSpPr>
        <p:spPr/>
        <p:txBody>
          <a:bodyPr/>
          <a:lstStyle/>
          <a:p>
            <a:r>
              <a:rPr lang="ar-IQ" dirty="0"/>
              <a:t> </a:t>
            </a:r>
            <a:r>
              <a:rPr lang="ar-IQ" dirty="0" smtClean="0"/>
              <a:t>    </a:t>
            </a:r>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grpSp>
        <p:nvGrpSpPr>
          <p:cNvPr id="6" name="Group 18"/>
          <p:cNvGrpSpPr>
            <a:grpSpLocks/>
          </p:cNvGrpSpPr>
          <p:nvPr/>
        </p:nvGrpSpPr>
        <p:grpSpPr bwMode="auto">
          <a:xfrm>
            <a:off x="3581401" y="1831975"/>
            <a:ext cx="2301876" cy="4035425"/>
            <a:chOff x="2208" y="1296"/>
            <a:chExt cx="1450" cy="2542"/>
          </a:xfrm>
        </p:grpSpPr>
        <p:sp>
          <p:nvSpPr>
            <p:cNvPr id="7"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AutoShape 20"/>
            <p:cNvSpPr>
              <a:spLocks noChangeArrowheads="1"/>
            </p:cNvSpPr>
            <p:nvPr/>
          </p:nvSpPr>
          <p:spPr bwMode="gray">
            <a:xfrm>
              <a:off x="2229" y="1495"/>
              <a:ext cx="1322" cy="1766"/>
            </a:xfrm>
            <a:prstGeom prst="roundRect">
              <a:avLst>
                <a:gd name="adj" fmla="val 16667"/>
              </a:avLst>
            </a:prstGeom>
            <a:solidFill>
              <a:srgbClr val="73E77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AutoShape 22"/>
            <p:cNvSpPr>
              <a:spLocks noChangeArrowheads="1"/>
            </p:cNvSpPr>
            <p:nvPr/>
          </p:nvSpPr>
          <p:spPr bwMode="gray">
            <a:xfrm>
              <a:off x="2240" y="1509"/>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23"/>
            <p:cNvSpPr>
              <a:spLocks noChangeArrowheads="1"/>
            </p:cNvSpPr>
            <p:nvPr/>
          </p:nvSpPr>
          <p:spPr bwMode="gray">
            <a:xfrm>
              <a:off x="2677" y="1296"/>
              <a:ext cx="405" cy="405"/>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12" name="Oval 24"/>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13"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14" name="Oval 26"/>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15" name="Oval 27"/>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16" name="Text Box 28"/>
            <p:cNvSpPr txBox="1">
              <a:spLocks noChangeArrowheads="1"/>
            </p:cNvSpPr>
            <p:nvPr/>
          </p:nvSpPr>
          <p:spPr bwMode="gray">
            <a:xfrm>
              <a:off x="2709" y="1354"/>
              <a:ext cx="33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dirty="0" smtClean="0">
                  <a:solidFill>
                    <a:srgbClr val="000000"/>
                  </a:solidFill>
                </a:rPr>
                <a:t>10</a:t>
              </a:r>
              <a:endParaRPr lang="en-US" altLang="en-US" dirty="0"/>
            </a:p>
          </p:txBody>
        </p:sp>
        <p:sp>
          <p:nvSpPr>
            <p:cNvPr id="17" name="Text Box 29"/>
            <p:cNvSpPr txBox="1">
              <a:spLocks noChangeArrowheads="1"/>
            </p:cNvSpPr>
            <p:nvPr/>
          </p:nvSpPr>
          <p:spPr bwMode="gray">
            <a:xfrm>
              <a:off x="2240" y="1686"/>
              <a:ext cx="1418" cy="1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ar-SA" dirty="0" smtClean="0"/>
                <a:t>  .</a:t>
              </a:r>
              <a:r>
                <a:rPr lang="ar-SA" dirty="0"/>
                <a:t> اختيار بعض الأفراد الذين ليسوا من مجتمع الدراسة , فالمفروض اختيار العينة التي تتوفر فيها المشكلة والتقصي عنها وخاصة في البحوث المسحية , وهذا أيضا يسبب ضعفاً في أعمام النتائج </a:t>
              </a:r>
              <a:endParaRPr lang="en-US" altLang="en-US" dirty="0"/>
            </a:p>
          </p:txBody>
        </p:sp>
        <p:sp>
          <p:nvSpPr>
            <p:cNvPr id="18"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525457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المصادر </a:t>
            </a:r>
            <a:endParaRPr lang="en-US"/>
          </a:p>
        </p:txBody>
      </p:sp>
      <p:sp>
        <p:nvSpPr>
          <p:cNvPr id="3" name="Content Placeholder 2"/>
          <p:cNvSpPr>
            <a:spLocks noGrp="1"/>
          </p:cNvSpPr>
          <p:nvPr>
            <p:ph idx="1"/>
          </p:nvPr>
        </p:nvSpPr>
        <p:spPr/>
        <p:txBody>
          <a:bodyPr/>
          <a:lstStyle/>
          <a:p>
            <a:pPr marL="0" indent="0" rtl="1">
              <a:buNone/>
            </a:pPr>
            <a:endParaRPr lang="en-US" dirty="0"/>
          </a:p>
          <a:p>
            <a:pPr lvl="0" rtl="1"/>
            <a:r>
              <a:rPr lang="ar-SA" sz="2400" dirty="0"/>
              <a:t>حميد محمد حمزة وآخرون: </a:t>
            </a:r>
            <a:r>
              <a:rPr lang="ar-SA" sz="2400" b="1" u="sng" dirty="0"/>
              <a:t>مناهج البحث في التربية وعلم النفس</a:t>
            </a:r>
            <a:r>
              <a:rPr lang="ar-SA" sz="2400" dirty="0"/>
              <a:t>، ط1، عمان، دار الرضوان للنشر والتوزيع ، 2016.</a:t>
            </a:r>
            <a:endParaRPr lang="en-US" sz="2400" dirty="0"/>
          </a:p>
          <a:p>
            <a:pPr lvl="0" rtl="1"/>
            <a:r>
              <a:rPr lang="ar-SA" sz="2400" dirty="0"/>
              <a:t>حيدر عبد الرضا الخفاجي: </a:t>
            </a:r>
            <a:r>
              <a:rPr lang="ar-SA" sz="2400" b="1" u="sng" dirty="0"/>
              <a:t>الدليل التطبيقي في كتابة البحوث النفسية والتربوية </a:t>
            </a:r>
            <a:r>
              <a:rPr lang="ar-SA" sz="2400" dirty="0"/>
              <a:t>، ط1، بغداد، الكلمة الطيبة ، 2014.</a:t>
            </a:r>
            <a:endParaRPr lang="en-US" sz="2400" dirty="0"/>
          </a:p>
          <a:p>
            <a:pPr lvl="0" rtl="1"/>
            <a:r>
              <a:rPr lang="ar-SA" sz="2400" dirty="0"/>
              <a:t>سلمان عكاب الجنابي وحيدر ناجي الشاوي : </a:t>
            </a:r>
            <a:r>
              <a:rPr lang="ar-SA" sz="2400" b="1" u="sng" dirty="0"/>
              <a:t>مبادئ الإحصاء في التربية الرياضية</a:t>
            </a:r>
            <a:r>
              <a:rPr lang="ar-SA" sz="2400" dirty="0"/>
              <a:t>، ط1، عمان، مكتبة المجتمع العربي للنشر والتوزيع، 2015.</a:t>
            </a:r>
            <a:endParaRPr lang="en-US" sz="2400" dirty="0"/>
          </a:p>
          <a:p>
            <a:pPr lvl="0" rtl="1"/>
            <a:r>
              <a:rPr lang="ar-SA" sz="2400" dirty="0"/>
              <a:t>ظاهر هاشم الكاظمي: </a:t>
            </a:r>
            <a:r>
              <a:rPr lang="ar-SA" sz="2400" b="1" u="sng" dirty="0"/>
              <a:t>التطبيقات العملية لكتابة الرسائل والاطاريح التربوية والنفسية</a:t>
            </a:r>
            <a:r>
              <a:rPr lang="ar-SA" sz="2400" dirty="0"/>
              <a:t>، بغداد، دار الكتب والوثائق، 2012. </a:t>
            </a:r>
            <a:endParaRPr lang="en-US" sz="2400" dirty="0"/>
          </a:p>
          <a:p>
            <a:pPr lvl="0" rtl="1"/>
            <a:r>
              <a:rPr lang="ar-SA" sz="2400" dirty="0"/>
              <a:t>محمد جاسم الياسري: </a:t>
            </a:r>
            <a:r>
              <a:rPr lang="ar-SA" sz="2400" b="1" u="sng" dirty="0"/>
              <a:t>مبادئ الإحصاء التربوي- مدخل في الإحصاء الوصفي والاستدلالي</a:t>
            </a:r>
            <a:r>
              <a:rPr lang="ar-SA" sz="2400" dirty="0"/>
              <a:t>، ط2، النجف الاشرف، دار الضياء للطباعة والتصميم، 2012.</a:t>
            </a:r>
            <a:endParaRPr lang="en-US" sz="2400" dirty="0"/>
          </a:p>
          <a:p>
            <a:endParaRPr lang="en-US" sz="2400" b="1"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319281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subTitle" idx="1"/>
          </p:nvPr>
        </p:nvSpPr>
        <p:spPr bwMode="white">
          <a:xfrm>
            <a:off x="2209800" y="3886200"/>
            <a:ext cx="5167313" cy="414338"/>
          </a:xfrm>
          <a:ln/>
          <a:extLst>
            <a:ext uri="{91240B29-F687-4F45-9708-019B960494DF}">
              <a14:hiddenLine xmlns:a14="http://schemas.microsoft.com/office/drawing/2010/main" w="9525">
                <a:solidFill>
                  <a:schemeClr val="bg1"/>
                </a:solidFill>
                <a:miter lim="800000"/>
                <a:headEnd/>
                <a:tailEnd/>
              </a14:hiddenLine>
            </a:ext>
          </a:extLst>
        </p:spPr>
        <p:txBody>
          <a:bodyPr/>
          <a:lstStyle/>
          <a:p>
            <a:pPr>
              <a:lnSpc>
                <a:spcPct val="80000"/>
              </a:lnSpc>
            </a:pPr>
            <a:r>
              <a:rPr lang="en-US" altLang="en-US" sz="1600" b="1">
                <a:solidFill>
                  <a:schemeClr val="accent2"/>
                </a:solidFill>
              </a:rPr>
              <a:t>www.themegallery.com </a:t>
            </a:r>
          </a:p>
        </p:txBody>
      </p:sp>
      <p:sp>
        <p:nvSpPr>
          <p:cNvPr id="86020" name="WordArt 4"/>
          <p:cNvSpPr>
            <a:spLocks noChangeArrowheads="1" noChangeShapeType="1" noTextEdit="1"/>
          </p:cNvSpPr>
          <p:nvPr/>
        </p:nvSpPr>
        <p:spPr bwMode="gray">
          <a:xfrm>
            <a:off x="1763713" y="2713038"/>
            <a:ext cx="5689600" cy="792162"/>
          </a:xfrm>
          <a:prstGeom prst="rect">
            <a:avLst/>
          </a:prstGeom>
        </p:spPr>
        <p:txBody>
          <a:bodyPr wrap="none" fromWordArt="1">
            <a:prstTxWarp prst="textDeflate">
              <a:avLst>
                <a:gd name="adj" fmla="val 0"/>
              </a:avLst>
            </a:prstTxWarp>
          </a:bodyPr>
          <a:lstStyle/>
          <a:p>
            <a:pPr algn="ctr"/>
            <a:r>
              <a:rPr lang="en-US" sz="3600" b="1" kern="1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cs typeface="Arial" panose="020B0604020202020204" pitchFamily="34" charset="0"/>
              </a:rPr>
              <a:t>Thank You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p:cTn id="7" dur="500" fill="hold"/>
                                        <p:tgtEl>
                                          <p:spTgt spid="86020"/>
                                        </p:tgtEl>
                                        <p:attrNameLst>
                                          <p:attrName>ppt_w</p:attrName>
                                        </p:attrNameLst>
                                      </p:cBhvr>
                                      <p:tavLst>
                                        <p:tav tm="0">
                                          <p:val>
                                            <p:fltVal val="0"/>
                                          </p:val>
                                        </p:tav>
                                        <p:tav tm="100000">
                                          <p:val>
                                            <p:strVal val="#ppt_w"/>
                                          </p:val>
                                        </p:tav>
                                      </p:tavLst>
                                    </p:anim>
                                    <p:anim calcmode="lin" valueType="num">
                                      <p:cBhvr>
                                        <p:cTn id="8" dur="500" fill="hold"/>
                                        <p:tgtEl>
                                          <p:spTgt spid="86020"/>
                                        </p:tgtEl>
                                        <p:attrNameLst>
                                          <p:attrName>ppt_h</p:attrName>
                                        </p:attrNameLst>
                                      </p:cBhvr>
                                      <p:tavLst>
                                        <p:tav tm="0">
                                          <p:val>
                                            <p:fltVal val="0"/>
                                          </p:val>
                                        </p:tav>
                                        <p:tav tm="100000">
                                          <p:val>
                                            <p:strVal val="#ppt_h"/>
                                          </p:val>
                                        </p:tav>
                                      </p:tavLst>
                                    </p:anim>
                                    <p:animEffect transition="in" filter="fade">
                                      <p:cBhvr>
                                        <p:cTn id="9"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dirty="0"/>
          </a:p>
        </p:txBody>
      </p:sp>
      <p:sp>
        <p:nvSpPr>
          <p:cNvPr id="68611" name="Rectangle 3"/>
          <p:cNvSpPr>
            <a:spLocks noGrp="1" noChangeArrowheads="1"/>
          </p:cNvSpPr>
          <p:nvPr>
            <p:ph type="body" idx="1"/>
          </p:nvPr>
        </p:nvSpPr>
        <p:spPr>
          <a:xfrm>
            <a:off x="619125" y="1576388"/>
            <a:ext cx="7824788" cy="4854575"/>
          </a:xfrm>
        </p:spPr>
        <p:txBody>
          <a:bodyPr/>
          <a:lstStyle/>
          <a:p>
            <a:pPr rtl="1"/>
            <a:r>
              <a:rPr lang="ar-IQ" dirty="0" smtClean="0"/>
              <a:t>1</a:t>
            </a:r>
            <a:r>
              <a:rPr lang="ar-SA" dirty="0" smtClean="0"/>
              <a:t>- </a:t>
            </a:r>
            <a:r>
              <a:rPr lang="ar-SA" dirty="0"/>
              <a:t>المنهج التاريخي : يعرف على انه (مجموعة من الطرق التي يتبعها الباحثين في الدراسات التاريخية مستهدفين بذلك اعادة بناء الوقائع التي حدثت في الماضي وفقا لزمانها ومكانها وما احاط بها من ظرف :</a:t>
            </a:r>
            <a:endParaRPr lang="en-US" sz="2000" dirty="0"/>
          </a:p>
          <a:p>
            <a:pPr rtl="1"/>
            <a:r>
              <a:rPr lang="ar-SA" sz="2000" dirty="0"/>
              <a:t> </a:t>
            </a:r>
            <a:endParaRPr lang="en-US" sz="2000" dirty="0"/>
          </a:p>
          <a:p>
            <a:pPr rtl="1"/>
            <a:r>
              <a:rPr lang="ar-SA" sz="2000" b="1" dirty="0"/>
              <a:t>اجراءات المنهج التاريخي </a:t>
            </a:r>
            <a:endParaRPr lang="en-US" sz="2000" dirty="0"/>
          </a:p>
          <a:p>
            <a:pPr rtl="1"/>
            <a:r>
              <a:rPr lang="ar-SA" sz="2000" dirty="0"/>
              <a:t>تبدا في اختيار الباحث مشكلة معينة او موضوع ويتبع ذلك تحديد المصادر والمراجع التاريخية ( السجلات الوثائق ) ومن ثم القيام بعملية نقد داخلي ( التاكد من صحة محتوى المادة العلمية ) ونقد خارجي ( التاكد من مصداقية مولف المصدر ) ويتبع ذلك استبعاد المعيب منها وفقا للمعاير العلمية ويعد ذلك يقوم الباحث بتركيب المادة العلمية وعرض النتائج . </a:t>
            </a:r>
            <a:endParaRPr lang="en-US" sz="2000" dirty="0"/>
          </a:p>
          <a:p>
            <a:pPr rtl="1"/>
            <a:endParaRPr lang="en-US" sz="2000" dirty="0"/>
          </a:p>
        </p:txBody>
      </p:sp>
      <p:sp>
        <p:nvSpPr>
          <p:cNvPr id="2" name="Title 1"/>
          <p:cNvSpPr>
            <a:spLocks noGrp="1"/>
          </p:cNvSpPr>
          <p:nvPr>
            <p:ph type="title"/>
          </p:nvPr>
        </p:nvSpPr>
        <p:spPr>
          <a:xfrm>
            <a:off x="747713" y="233362"/>
            <a:ext cx="7862887" cy="1035397"/>
          </a:xfrm>
        </p:spPr>
        <p:txBody>
          <a:bodyPr/>
          <a:lstStyle/>
          <a:p>
            <a:r>
              <a:rPr lang="ar-SA" b="1" dirty="0"/>
              <a:t>انواع مناهج البحث العلمي </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مناهج البحث العلمي </a:t>
            </a:r>
            <a:endParaRPr lang="en-US" dirty="0"/>
          </a:p>
        </p:txBody>
      </p:sp>
      <p:sp>
        <p:nvSpPr>
          <p:cNvPr id="3" name="Content Placeholder 2"/>
          <p:cNvSpPr>
            <a:spLocks noGrp="1"/>
          </p:cNvSpPr>
          <p:nvPr>
            <p:ph idx="1"/>
          </p:nvPr>
        </p:nvSpPr>
        <p:spPr>
          <a:xfrm>
            <a:off x="457200" y="1262063"/>
            <a:ext cx="8229600" cy="7135489"/>
          </a:xfrm>
        </p:spPr>
        <p:txBody>
          <a:bodyPr/>
          <a:lstStyle/>
          <a:p>
            <a:pPr rtl="1"/>
            <a:r>
              <a:rPr lang="ar-IQ" b="1" dirty="0" smtClean="0"/>
              <a:t>2</a:t>
            </a:r>
            <a:r>
              <a:rPr lang="ar-SA" b="1" dirty="0" smtClean="0"/>
              <a:t>- المنهج الوصفي</a:t>
            </a:r>
            <a:r>
              <a:rPr lang="ar-SA" dirty="0" smtClean="0"/>
              <a:t> : هو طريقة لتجميع المعلومات والبيانات المتعلقة بظاهرة محددة بهدف التوصل لاستنتاجات وتفسيرها باسلوب موضوعي ويقسم الى :</a:t>
            </a:r>
            <a:endParaRPr lang="en-US" dirty="0" smtClean="0"/>
          </a:p>
          <a:p>
            <a:pPr rtl="1"/>
            <a:r>
              <a:rPr lang="ar-SA" dirty="0" smtClean="0"/>
              <a:t> </a:t>
            </a:r>
            <a:endParaRPr lang="en-US" dirty="0" smtClean="0"/>
          </a:p>
          <a:p>
            <a:pPr rtl="1"/>
            <a:r>
              <a:rPr lang="ar-SA" dirty="0" smtClean="0"/>
              <a:t>1- المنهج الوصفي المسحي : يستخدم مع البحوث التربوية والصحية والاجتماعية .</a:t>
            </a:r>
            <a:endParaRPr lang="en-US" dirty="0" smtClean="0"/>
          </a:p>
          <a:p>
            <a:pPr rtl="1"/>
            <a:r>
              <a:rPr lang="ar-SA" dirty="0" smtClean="0"/>
              <a:t>2- منهج دراسة العلاقات : لا يكتفي بوصف الظاهرة ولكن يتناول العلاقة بين المتغيرات وتفسيرها .</a:t>
            </a:r>
            <a:endParaRPr lang="en-US" dirty="0" smtClean="0"/>
          </a:p>
          <a:p>
            <a:pPr rtl="1"/>
            <a:r>
              <a:rPr lang="ar-SA" dirty="0" smtClean="0"/>
              <a:t>3- منهج الدراسة الوصفية النمائية : ويمكن من خلاله تتبع الظاهرة في ازمنة </a:t>
            </a:r>
            <a:endParaRPr lang="en-US" dirty="0" smtClean="0"/>
          </a:p>
          <a:p>
            <a:pPr rtl="1"/>
            <a:endParaRPr lang="ar-IQ" b="1" dirty="0" smtClean="0"/>
          </a:p>
          <a:p>
            <a:endParaRPr lang="en-US" dirty="0"/>
          </a:p>
        </p:txBody>
      </p:sp>
      <p:sp>
        <p:nvSpPr>
          <p:cNvPr id="4" name="Date Placeholder 3"/>
          <p:cNvSpPr>
            <a:spLocks noGrp="1"/>
          </p:cNvSpPr>
          <p:nvPr>
            <p:ph type="dt" sz="half" idx="10"/>
          </p:nvPr>
        </p:nvSpPr>
        <p:spPr/>
        <p:txBody>
          <a:bodyPr/>
          <a:lstStyle/>
          <a:p>
            <a:r>
              <a:rPr lang="en-US" altLang="en-US" dirty="0" smtClean="0"/>
              <a:t>www.themegallery.com</a:t>
            </a:r>
            <a:endParaRPr lang="en-US" altLang="en-US" dirty="0"/>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2643258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مناهج البحث العلمي </a:t>
            </a:r>
            <a:endParaRPr lang="en-US" dirty="0"/>
          </a:p>
        </p:txBody>
      </p:sp>
      <p:sp>
        <p:nvSpPr>
          <p:cNvPr id="3" name="Content Placeholder 2"/>
          <p:cNvSpPr>
            <a:spLocks noGrp="1"/>
          </p:cNvSpPr>
          <p:nvPr>
            <p:ph idx="1"/>
          </p:nvPr>
        </p:nvSpPr>
        <p:spPr/>
        <p:txBody>
          <a:bodyPr/>
          <a:lstStyle/>
          <a:p>
            <a:pPr rtl="1"/>
            <a:r>
              <a:rPr lang="ar-SA" b="1" dirty="0"/>
              <a:t>اجراءات المنهج الوصفي</a:t>
            </a:r>
            <a:r>
              <a:rPr lang="ar-SA" dirty="0"/>
              <a:t> :</a:t>
            </a:r>
            <a:endParaRPr lang="en-US" dirty="0"/>
          </a:p>
          <a:p>
            <a:r>
              <a:rPr lang="ar-SA" dirty="0"/>
              <a:t>يبدا الباحث بتحديد مشكلة البحث وتحديد عينة البحث ثم احتيار الاداة المناسبة للدراسة ( استبيان , مقابلة , ملاحظة , اختبارات ) ثم يقوم الباحث بتحليل البيانات وطرح النتائج وتفسيرها </a:t>
            </a:r>
            <a:r>
              <a:rPr lang="ar-IQ" dirty="0" smtClean="0"/>
              <a:t>.</a:t>
            </a:r>
          </a:p>
          <a:p>
            <a:endParaRPr lang="ar-IQ" b="1" dirty="0" smtClean="0"/>
          </a:p>
          <a:p>
            <a:r>
              <a:rPr lang="ar-IQ" b="1" dirty="0" smtClean="0"/>
              <a:t>3-</a:t>
            </a:r>
            <a:r>
              <a:rPr lang="ar-SA" b="1" dirty="0" smtClean="0"/>
              <a:t> </a:t>
            </a:r>
            <a:r>
              <a:rPr lang="ar-SA" b="1" dirty="0"/>
              <a:t>المنهج التجريبي</a:t>
            </a:r>
            <a:r>
              <a:rPr lang="ar-SA" dirty="0"/>
              <a:t> : هو طريقة يتبعها الباحث وتعتمد على الملاحظة والتجريب , ومن ثم القيام بوضع النتائج وتقيمها في ضوء ذلك </a:t>
            </a:r>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380031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altLang="en-US"/>
              <a:t>www.themegallery.com</a:t>
            </a:r>
          </a:p>
        </p:txBody>
      </p:sp>
      <p:sp>
        <p:nvSpPr>
          <p:cNvPr id="20" name="Footer Placeholder 4"/>
          <p:cNvSpPr>
            <a:spLocks noGrp="1"/>
          </p:cNvSpPr>
          <p:nvPr>
            <p:ph type="ftr" sz="quarter" idx="11"/>
          </p:nvPr>
        </p:nvSpPr>
        <p:spPr/>
        <p:txBody>
          <a:bodyPr/>
          <a:lstStyle/>
          <a:p>
            <a:r>
              <a:rPr lang="en-US" altLang="en-US"/>
              <a:t>Company Name</a:t>
            </a:r>
          </a:p>
        </p:txBody>
      </p:sp>
      <p:sp>
        <p:nvSpPr>
          <p:cNvPr id="69635" name="AutoShape 3"/>
          <p:cNvSpPr>
            <a:spLocks noChangeArrowheads="1"/>
          </p:cNvSpPr>
          <p:nvPr/>
        </p:nvSpPr>
        <p:spPr bwMode="auto">
          <a:xfrm>
            <a:off x="5562600" y="3352800"/>
            <a:ext cx="2286000" cy="26670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latin typeface="Verdana" panose="020B0604030504040204" pitchFamily="34" charset="0"/>
            </a:endParaRPr>
          </a:p>
        </p:txBody>
      </p:sp>
      <p:sp>
        <p:nvSpPr>
          <p:cNvPr id="69637" name="AutoShape 5"/>
          <p:cNvSpPr>
            <a:spLocks noChangeArrowheads="1"/>
          </p:cNvSpPr>
          <p:nvPr/>
        </p:nvSpPr>
        <p:spPr bwMode="auto">
          <a:xfrm>
            <a:off x="1143000" y="3352800"/>
            <a:ext cx="2286000" cy="26670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latin typeface="Verdana" panose="020B0604030504040204" pitchFamily="34" charset="0"/>
            </a:endParaRPr>
          </a:p>
        </p:txBody>
      </p:sp>
      <p:sp>
        <p:nvSpPr>
          <p:cNvPr id="69638" name="Text Box 6"/>
          <p:cNvSpPr txBox="1">
            <a:spLocks noChangeArrowheads="1"/>
          </p:cNvSpPr>
          <p:nvPr/>
        </p:nvSpPr>
        <p:spPr bwMode="auto">
          <a:xfrm>
            <a:off x="1238250" y="3552825"/>
            <a:ext cx="203835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a:r>
              <a:rPr lang="ar-IQ" sz="1400" b="1" dirty="0"/>
              <a:t>ثانيا : المجتمع الافتراضي :</a:t>
            </a:r>
            <a:r>
              <a:rPr lang="ar-IQ" sz="1400" dirty="0"/>
              <a:t> هو ذلك المجتمع اللانهائي الذي يفترض فيه الباحث ان جميع مفرداته تجمعها خصائص معينة بحيث تكون محل اهتمام الدراسة كرواد النوادي او الزوار لاحد مراكز التسوق </a:t>
            </a:r>
            <a:endParaRPr lang="en-US" sz="1400" dirty="0"/>
          </a:p>
          <a:p>
            <a:pPr rtl="1"/>
            <a:r>
              <a:rPr lang="ar-IQ" sz="1400" dirty="0"/>
              <a:t> </a:t>
            </a:r>
            <a:endParaRPr lang="en-US" sz="1400" dirty="0"/>
          </a:p>
          <a:p>
            <a:pPr eaLnBrk="0" hangingPunct="0"/>
            <a:r>
              <a:rPr lang="en-US" altLang="en-US" sz="1400" dirty="0" smtClean="0">
                <a:solidFill>
                  <a:srgbClr val="000000"/>
                </a:solidFill>
              </a:rPr>
              <a:t>.</a:t>
            </a:r>
            <a:endParaRPr lang="en-US" altLang="en-US" sz="1400" dirty="0">
              <a:solidFill>
                <a:srgbClr val="000000"/>
              </a:solidFill>
            </a:endParaRPr>
          </a:p>
        </p:txBody>
      </p:sp>
      <p:sp>
        <p:nvSpPr>
          <p:cNvPr id="69639" name="Freeform 7"/>
          <p:cNvSpPr>
            <a:spLocks/>
          </p:cNvSpPr>
          <p:nvPr/>
        </p:nvSpPr>
        <p:spPr bwMode="gray">
          <a:xfrm>
            <a:off x="3222625" y="3255963"/>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endParaRPr lang="en-US"/>
          </a:p>
        </p:txBody>
      </p:sp>
      <p:sp>
        <p:nvSpPr>
          <p:cNvPr id="69640" name="AutoShape 8"/>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9641" name="Freeform 9"/>
          <p:cNvSpPr>
            <a:spLocks/>
          </p:cNvSpPr>
          <p:nvPr/>
        </p:nvSpPr>
        <p:spPr bwMode="gray">
          <a:xfrm flipH="1">
            <a:off x="4875213" y="3255963"/>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endParaRPr lang="en-US"/>
          </a:p>
        </p:txBody>
      </p:sp>
      <p:grpSp>
        <p:nvGrpSpPr>
          <p:cNvPr id="69642" name="Group 10"/>
          <p:cNvGrpSpPr>
            <a:grpSpLocks/>
          </p:cNvGrpSpPr>
          <p:nvPr/>
        </p:nvGrpSpPr>
        <p:grpSpPr bwMode="auto">
          <a:xfrm>
            <a:off x="3048000" y="1628775"/>
            <a:ext cx="2998788" cy="1601788"/>
            <a:chOff x="1997" y="1314"/>
            <a:chExt cx="1889" cy="1009"/>
          </a:xfrm>
        </p:grpSpPr>
        <p:grpSp>
          <p:nvGrpSpPr>
            <p:cNvPr id="69643" name="Group 11"/>
            <p:cNvGrpSpPr>
              <a:grpSpLocks/>
            </p:cNvGrpSpPr>
            <p:nvPr/>
          </p:nvGrpSpPr>
          <p:grpSpPr bwMode="auto">
            <a:xfrm>
              <a:off x="1997" y="1404"/>
              <a:ext cx="1889" cy="919"/>
              <a:chOff x="1973" y="1027"/>
              <a:chExt cx="1926" cy="937"/>
            </a:xfrm>
          </p:grpSpPr>
          <p:sp>
            <p:nvSpPr>
              <p:cNvPr id="69644"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5"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9646"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69647"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69648" name="Oval 16"/>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69649"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69650" name="Text Box 18"/>
          <p:cNvSpPr txBox="1">
            <a:spLocks noChangeArrowheads="1"/>
          </p:cNvSpPr>
          <p:nvPr/>
        </p:nvSpPr>
        <p:spPr bwMode="auto">
          <a:xfrm>
            <a:off x="3935204" y="1976904"/>
            <a:ext cx="1257075" cy="40011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ar-SA" sz="2000" b="1" dirty="0"/>
              <a:t>مجتمع</a:t>
            </a:r>
            <a:r>
              <a:rPr lang="ar-SA" sz="1400" b="1" dirty="0"/>
              <a:t> </a:t>
            </a:r>
            <a:r>
              <a:rPr lang="ar-SA" sz="2000" b="1" dirty="0"/>
              <a:t>البحث</a:t>
            </a:r>
            <a:endParaRPr lang="en-US" altLang="en-US" sz="2000" dirty="0">
              <a:solidFill>
                <a:srgbClr val="000000"/>
              </a:solidFill>
            </a:endParaRPr>
          </a:p>
        </p:txBody>
      </p:sp>
      <p:sp>
        <p:nvSpPr>
          <p:cNvPr id="69651" name="Text Box 19"/>
          <p:cNvSpPr txBox="1">
            <a:spLocks noChangeArrowheads="1"/>
          </p:cNvSpPr>
          <p:nvPr/>
        </p:nvSpPr>
        <p:spPr bwMode="auto">
          <a:xfrm>
            <a:off x="5743575" y="3581399"/>
            <a:ext cx="208597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1"/>
            <a:r>
              <a:rPr lang="ar-IQ" sz="1400"/>
              <a:t> </a:t>
            </a:r>
            <a:endParaRPr lang="en-US" sz="1400"/>
          </a:p>
          <a:p>
            <a:r>
              <a:rPr lang="ar-IQ" sz="1400" b="1"/>
              <a:t>اولا : المجتمع الحقيقي :</a:t>
            </a:r>
            <a:r>
              <a:rPr lang="ar-IQ" sz="1400"/>
              <a:t> هو المجتمع الذي يتوافر له اطار كامل ومتكامل مثل عدد الموظفين في دائرة او عدد الطلبة في مرحلة دراسية معينة بإحدى الكليات </a:t>
            </a:r>
            <a:endParaRPr lang="en-US" altLang="en-US" sz="1400" dirty="0">
              <a:solidFill>
                <a:srgbClr val="000000"/>
              </a:solidFill>
            </a:endParaRPr>
          </a:p>
        </p:txBody>
      </p:sp>
      <p:sp>
        <p:nvSpPr>
          <p:cNvPr id="2" name="Title 1"/>
          <p:cNvSpPr>
            <a:spLocks noGrp="1"/>
          </p:cNvSpPr>
          <p:nvPr>
            <p:ph type="title"/>
          </p:nvPr>
        </p:nvSpPr>
        <p:spPr/>
        <p:txBody>
          <a:bodyPr/>
          <a:lstStyle/>
          <a:p>
            <a:r>
              <a:rPr lang="ar-IQ" dirty="0" smtClean="0"/>
              <a:t>مجتمع البحث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مجتمع البحث </a:t>
            </a:r>
            <a:endParaRPr lang="en-US" dirty="0"/>
          </a:p>
        </p:txBody>
      </p:sp>
      <p:sp>
        <p:nvSpPr>
          <p:cNvPr id="3" name="Content Placeholder 2"/>
          <p:cNvSpPr>
            <a:spLocks noGrp="1"/>
          </p:cNvSpPr>
          <p:nvPr>
            <p:ph idx="1"/>
          </p:nvPr>
        </p:nvSpPr>
        <p:spPr/>
        <p:txBody>
          <a:bodyPr/>
          <a:lstStyle/>
          <a:p>
            <a:pPr rtl="1"/>
            <a:r>
              <a:rPr lang="ar-SA" b="1" dirty="0"/>
              <a:t>مجتمع البحث</a:t>
            </a:r>
            <a:endParaRPr lang="en-US" dirty="0"/>
          </a:p>
          <a:p>
            <a:pPr rtl="1"/>
            <a:r>
              <a:rPr lang="ar-IQ" dirty="0"/>
              <a:t>هو مجموعة من الوحدات او المفردات او المشاهدات والتي تتكون منها ظاهرة معينة مثلا على هيئة مفردات (الشخص , الحيوان , والنباتات) او على هيئة مجموعات (الاسرة , المستشفيات , المدن , القرى , وغيرها ) هو جميع الافراد او الاشياء او الاشخاص الذين يشكلون موضوع مشكلة البحث التي يسعى الباحث الى ان يعمم عليها نتائج الدراسة فالباحث يسعى الى اشراك جميع افراد المجتمع ولكن قد لا يستطيع الباحث اشراكهم جميعا بسبب ان عدد افراد المجتمع قد يكون كبيرا ويحتاج الى وقت طويل وامكانيات مادية عالية فيلجا الباحث في تلك الحالة الى اختيار مجموعة جزئية من مجتمع البحث وتسمى عينة البحث </a:t>
            </a:r>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3526535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مجتمع البحث </a:t>
            </a:r>
            <a:endParaRPr lang="en-US" dirty="0"/>
          </a:p>
        </p:txBody>
      </p:sp>
      <p:sp>
        <p:nvSpPr>
          <p:cNvPr id="3" name="Content Placeholder 2"/>
          <p:cNvSpPr>
            <a:spLocks noGrp="1"/>
          </p:cNvSpPr>
          <p:nvPr>
            <p:ph idx="1"/>
          </p:nvPr>
        </p:nvSpPr>
        <p:spPr/>
        <p:txBody>
          <a:bodyPr/>
          <a:lstStyle/>
          <a:p>
            <a:pPr rtl="1"/>
            <a:r>
              <a:rPr lang="ar-IQ" dirty="0" smtClean="0"/>
              <a:t>ويتقسم الى نوعين </a:t>
            </a:r>
            <a:endParaRPr lang="en-US" dirty="0" smtClean="0"/>
          </a:p>
          <a:p>
            <a:pPr rtl="1"/>
            <a:r>
              <a:rPr lang="ar-IQ" dirty="0" smtClean="0"/>
              <a:t> </a:t>
            </a:r>
            <a:endParaRPr lang="en-US" dirty="0" smtClean="0"/>
          </a:p>
          <a:p>
            <a:pPr rtl="1"/>
            <a:r>
              <a:rPr lang="ar-IQ" b="1" dirty="0" smtClean="0"/>
              <a:t>اولا : المجتمع الحقيقي :</a:t>
            </a:r>
            <a:r>
              <a:rPr lang="ar-IQ" dirty="0" smtClean="0"/>
              <a:t> هو المجتمع الذي يتوافر له اطار كامل ومتكامل مثل عدد الموظفين في دائرة او عدد الطلبة في مرحلة دراسية معينة بإحدى الكليات </a:t>
            </a:r>
            <a:endParaRPr lang="en-US" dirty="0" smtClean="0"/>
          </a:p>
          <a:p>
            <a:pPr rtl="1"/>
            <a:r>
              <a:rPr lang="ar-IQ" dirty="0" smtClean="0"/>
              <a:t> </a:t>
            </a:r>
            <a:endParaRPr lang="en-US" dirty="0" smtClean="0"/>
          </a:p>
          <a:p>
            <a:r>
              <a:rPr lang="ar-IQ" b="1" dirty="0" smtClean="0"/>
              <a:t>ثانيا : المجتمع الافتراضي :</a:t>
            </a:r>
            <a:r>
              <a:rPr lang="ar-IQ" dirty="0" smtClean="0"/>
              <a:t> هو ذلك المجتمع اللانهائي الذي يفترض فيه الباحث ان جميع مفرداته تجمعها خصائص معينة بحيث تكون محل اهتمام الدراسة كرواد النوادي او الزوار لاحد مراكز التسوق </a:t>
            </a:r>
            <a:endParaRPr lang="en-US" dirty="0" smtClean="0"/>
          </a:p>
          <a:p>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252655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عينه البحث </a:t>
            </a:r>
            <a:endParaRPr lang="en-US" dirty="0"/>
          </a:p>
        </p:txBody>
      </p:sp>
      <p:sp>
        <p:nvSpPr>
          <p:cNvPr id="3" name="Content Placeholder 2"/>
          <p:cNvSpPr>
            <a:spLocks noGrp="1"/>
          </p:cNvSpPr>
          <p:nvPr>
            <p:ph idx="1"/>
          </p:nvPr>
        </p:nvSpPr>
        <p:spPr>
          <a:xfrm>
            <a:off x="549499" y="620688"/>
            <a:ext cx="8229600" cy="5248275"/>
          </a:xfrm>
        </p:spPr>
        <p:txBody>
          <a:bodyPr/>
          <a:lstStyle/>
          <a:p>
            <a:pPr rtl="1"/>
            <a:r>
              <a:rPr lang="ar-IQ" b="1" dirty="0"/>
              <a:t> </a:t>
            </a:r>
            <a:endParaRPr lang="en-US" dirty="0"/>
          </a:p>
          <a:p>
            <a:pPr rtl="1"/>
            <a:r>
              <a:rPr lang="ar-IQ" b="1" u="sng" dirty="0"/>
              <a:t>عينة البحث : </a:t>
            </a:r>
            <a:endParaRPr lang="en-US" dirty="0"/>
          </a:p>
          <a:p>
            <a:pPr rtl="1"/>
            <a:r>
              <a:rPr lang="ar-IQ" dirty="0"/>
              <a:t>هي مجموعة جزئية من مجتمع البحث وممثلة لعناصر المجتمع افضل تمثيل وتحتفظ بجميع خصائص المجتمع الاصلي اذ يمكن تعميم نتائج تلك العينة على المجتمع باكملة وعمل استدلالات حول معالم المجتمع </a:t>
            </a:r>
            <a:endParaRPr lang="en-US" dirty="0"/>
          </a:p>
          <a:p>
            <a:pPr rtl="1"/>
            <a:r>
              <a:rPr lang="ar-IQ" dirty="0"/>
              <a:t> </a:t>
            </a:r>
            <a:endParaRPr lang="en-US" dirty="0"/>
          </a:p>
          <a:p>
            <a:pPr rtl="1"/>
            <a:r>
              <a:rPr lang="ar-IQ" sz="1600" b="1" dirty="0"/>
              <a:t>اهم الاسباب التي تتطلب من الباحث اختيار عينة ممثلة للمجتمع بدلا من تطبيق البحث على افراد المجتمع : </a:t>
            </a:r>
            <a:endParaRPr lang="en-US" sz="1600" dirty="0"/>
          </a:p>
          <a:p>
            <a:pPr rtl="1"/>
            <a:r>
              <a:rPr lang="ar-IQ" sz="1600" b="1" dirty="0"/>
              <a:t> </a:t>
            </a:r>
            <a:endParaRPr lang="en-US" sz="1600" dirty="0"/>
          </a:p>
          <a:p>
            <a:pPr lvl="1" rtl="1"/>
            <a:r>
              <a:rPr lang="ar-IQ" sz="1600" dirty="0"/>
              <a:t>انتشار مجتمع الدراسة في اماكن متباعدة بحيث يصعب الوصول لجميع افراده </a:t>
            </a:r>
            <a:endParaRPr lang="en-US" sz="1600" dirty="0"/>
          </a:p>
          <a:p>
            <a:pPr lvl="0" rtl="1"/>
            <a:r>
              <a:rPr lang="ar-IQ" sz="1600" dirty="0"/>
              <a:t>دراسة المجتمع بأكمله يتطلب وقتا وجهدا وتكاليف مادية عالية </a:t>
            </a:r>
            <a:endParaRPr lang="en-US" sz="1600" dirty="0"/>
          </a:p>
          <a:p>
            <a:pPr lvl="0" rtl="1"/>
            <a:r>
              <a:rPr lang="ar-IQ" sz="1600" dirty="0"/>
              <a:t>لا يوجد حاجة لدراسة المجتمع الاصلي اذا كانت العينة ممثلة للمجتمع </a:t>
            </a:r>
            <a:endParaRPr lang="en-US" sz="1600" dirty="0"/>
          </a:p>
          <a:p>
            <a:pPr lvl="0" rtl="1"/>
            <a:r>
              <a:rPr lang="ar-IQ" sz="1600" dirty="0"/>
              <a:t>دقة اكبر ومدى اوسع في النتائج </a:t>
            </a:r>
            <a:endParaRPr lang="en-US" sz="1600" dirty="0"/>
          </a:p>
          <a:p>
            <a:pPr lvl="0" rtl="1"/>
            <a:r>
              <a:rPr lang="ar-IQ" sz="1600" dirty="0"/>
              <a:t>سهولة التعديل والتبديل بالعينة </a:t>
            </a:r>
            <a:endParaRPr lang="en-US" sz="1600" dirty="0"/>
          </a:p>
          <a:p>
            <a:endParaRPr lang="en-US" dirty="0"/>
          </a:p>
        </p:txBody>
      </p:sp>
      <p:sp>
        <p:nvSpPr>
          <p:cNvPr id="4" name="Date Placeholder 3"/>
          <p:cNvSpPr>
            <a:spLocks noGrp="1"/>
          </p:cNvSpPr>
          <p:nvPr>
            <p:ph type="dt" sz="half" idx="10"/>
          </p:nvPr>
        </p:nvSpPr>
        <p:spPr/>
        <p:txBody>
          <a:bodyPr/>
          <a:lstStyle/>
          <a:p>
            <a:r>
              <a:rPr lang="en-US" altLang="en-US" smtClean="0"/>
              <a:t>www.themegallery.com</a:t>
            </a:r>
            <a:endParaRPr lang="en-US" altLang="en-US"/>
          </a:p>
        </p:txBody>
      </p:sp>
      <p:sp>
        <p:nvSpPr>
          <p:cNvPr id="5" name="Footer Placeholder 4"/>
          <p:cNvSpPr>
            <a:spLocks noGrp="1"/>
          </p:cNvSpPr>
          <p:nvPr>
            <p:ph type="ftr" sz="quarter" idx="11"/>
          </p:nvPr>
        </p:nvSpPr>
        <p:spPr/>
        <p:txBody>
          <a:bodyPr/>
          <a:lstStyle/>
          <a:p>
            <a:r>
              <a:rPr lang="en-US" altLang="en-US" smtClean="0"/>
              <a:t>Company Name</a:t>
            </a:r>
            <a:endParaRPr lang="en-US" altLang="en-US"/>
          </a:p>
        </p:txBody>
      </p:sp>
    </p:spTree>
    <p:extLst>
      <p:ext uri="{BB962C8B-B14F-4D97-AF65-F5344CB8AC3E}">
        <p14:creationId xmlns:p14="http://schemas.microsoft.com/office/powerpoint/2010/main" val="1322604708"/>
      </p:ext>
    </p:extLst>
  </p:cSld>
  <p:clrMapOvr>
    <a:masterClrMapping/>
  </p:clrMapOvr>
</p:sld>
</file>

<file path=ppt/theme/theme1.xml><?xml version="1.0" encoding="utf-8"?>
<a:theme xmlns:a="http://schemas.openxmlformats.org/drawingml/2006/main" name="sample">
  <a:themeElements>
    <a:clrScheme name="sample 3">
      <a:dk1>
        <a:srgbClr val="1A1A70"/>
      </a:dk1>
      <a:lt1>
        <a:srgbClr val="FFFFFF"/>
      </a:lt1>
      <a:dk2>
        <a:srgbClr val="243D8C"/>
      </a:dk2>
      <a:lt2>
        <a:srgbClr val="DDDDDD"/>
      </a:lt2>
      <a:accent1>
        <a:srgbClr val="3E78C6"/>
      </a:accent1>
      <a:accent2>
        <a:srgbClr val="84A1E8"/>
      </a:accent2>
      <a:accent3>
        <a:srgbClr val="FFFFFF"/>
      </a:accent3>
      <a:accent4>
        <a:srgbClr val="14145F"/>
      </a:accent4>
      <a:accent5>
        <a:srgbClr val="AFBEDF"/>
      </a:accent5>
      <a:accent6>
        <a:srgbClr val="7791D2"/>
      </a:accent6>
      <a:hlink>
        <a:srgbClr val="90B54D"/>
      </a:hlink>
      <a:folHlink>
        <a:srgbClr val="F3C43F"/>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ample 1">
        <a:dk1>
          <a:srgbClr val="1D4940"/>
        </a:dk1>
        <a:lt1>
          <a:srgbClr val="FFFFFF"/>
        </a:lt1>
        <a:dk2>
          <a:srgbClr val="3F716F"/>
        </a:dk2>
        <a:lt2>
          <a:srgbClr val="DDDDDD"/>
        </a:lt2>
        <a:accent1>
          <a:srgbClr val="669E86"/>
        </a:accent1>
        <a:accent2>
          <a:srgbClr val="A2CAB4"/>
        </a:accent2>
        <a:accent3>
          <a:srgbClr val="FFFFFF"/>
        </a:accent3>
        <a:accent4>
          <a:srgbClr val="173D35"/>
        </a:accent4>
        <a:accent5>
          <a:srgbClr val="B8CCC3"/>
        </a:accent5>
        <a:accent6>
          <a:srgbClr val="92B7A3"/>
        </a:accent6>
        <a:hlink>
          <a:srgbClr val="8CA35F"/>
        </a:hlink>
        <a:folHlink>
          <a:srgbClr val="C1B05D"/>
        </a:folHlink>
      </a:clrScheme>
      <a:clrMap bg1="lt1" tx1="dk1" bg2="lt2" tx2="dk2" accent1="accent1" accent2="accent2" accent3="accent3" accent4="accent4" accent5="accent5" accent6="accent6" hlink="hlink" folHlink="folHlink"/>
    </a:extraClrScheme>
    <a:extraClrScheme>
      <a:clrScheme name="sample 2">
        <a:dk1>
          <a:srgbClr val="2D4473"/>
        </a:dk1>
        <a:lt1>
          <a:srgbClr val="FFFFFF"/>
        </a:lt1>
        <a:dk2>
          <a:srgbClr val="2B6185"/>
        </a:dk2>
        <a:lt2>
          <a:srgbClr val="D3D9DD"/>
        </a:lt2>
        <a:accent1>
          <a:srgbClr val="638AA1"/>
        </a:accent1>
        <a:accent2>
          <a:srgbClr val="8CA8B5"/>
        </a:accent2>
        <a:accent3>
          <a:srgbClr val="FFFFFF"/>
        </a:accent3>
        <a:accent4>
          <a:srgbClr val="253961"/>
        </a:accent4>
        <a:accent5>
          <a:srgbClr val="B7C4CD"/>
        </a:accent5>
        <a:accent6>
          <a:srgbClr val="7E98A4"/>
        </a:accent6>
        <a:hlink>
          <a:srgbClr val="6FA2E7"/>
        </a:hlink>
        <a:folHlink>
          <a:srgbClr val="99C25C"/>
        </a:folHlink>
      </a:clrScheme>
      <a:clrMap bg1="lt1" tx1="dk1" bg2="lt2" tx2="dk2" accent1="accent1" accent2="accent2" accent3="accent3" accent4="accent4" accent5="accent5" accent6="accent6" hlink="hlink" folHlink="folHlink"/>
    </a:extraClrScheme>
    <a:extraClrScheme>
      <a:clrScheme name="sample 3">
        <a:dk1>
          <a:srgbClr val="1A1A70"/>
        </a:dk1>
        <a:lt1>
          <a:srgbClr val="FFFFFF"/>
        </a:lt1>
        <a:dk2>
          <a:srgbClr val="243D8C"/>
        </a:dk2>
        <a:lt2>
          <a:srgbClr val="DDDDDD"/>
        </a:lt2>
        <a:accent1>
          <a:srgbClr val="3E78C6"/>
        </a:accent1>
        <a:accent2>
          <a:srgbClr val="84A1E8"/>
        </a:accent2>
        <a:accent3>
          <a:srgbClr val="FFFFFF"/>
        </a:accent3>
        <a:accent4>
          <a:srgbClr val="14145F"/>
        </a:accent4>
        <a:accent5>
          <a:srgbClr val="AFBEDF"/>
        </a:accent5>
        <a:accent6>
          <a:srgbClr val="7791D2"/>
        </a:accent6>
        <a:hlink>
          <a:srgbClr val="90B54D"/>
        </a:hlink>
        <a:folHlink>
          <a:srgbClr val="F3C43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(16)</Template>
  <TotalTime>102</TotalTime>
  <Words>1263</Words>
  <Application>Microsoft Office PowerPoint</Application>
  <PresentationFormat>عرض على الشاشة (4:3)</PresentationFormat>
  <Paragraphs>210</Paragraphs>
  <Slides>29</Slides>
  <Notes>0</Notes>
  <HiddenSlides>0</HiddenSlides>
  <MMClips>0</MMClips>
  <ScaleCrop>false</ScaleCrop>
  <HeadingPairs>
    <vt:vector size="8" baseType="variant">
      <vt:variant>
        <vt:lpstr>الخطوط المستخدمة</vt:lpstr>
      </vt:variant>
      <vt:variant>
        <vt:i4>3</vt:i4>
      </vt:variant>
      <vt:variant>
        <vt:lpstr>نسق</vt:lpstr>
      </vt:variant>
      <vt:variant>
        <vt:i4>1</vt:i4>
      </vt:variant>
      <vt:variant>
        <vt:lpstr>خوادم OLE مضمنة</vt:lpstr>
      </vt:variant>
      <vt:variant>
        <vt:i4>1</vt:i4>
      </vt:variant>
      <vt:variant>
        <vt:lpstr>عناوين الشرائح</vt:lpstr>
      </vt:variant>
      <vt:variant>
        <vt:i4>29</vt:i4>
      </vt:variant>
    </vt:vector>
  </HeadingPairs>
  <TitlesOfParts>
    <vt:vector size="34" baseType="lpstr">
      <vt:lpstr>Arial</vt:lpstr>
      <vt:lpstr>Verdana</vt:lpstr>
      <vt:lpstr>Wingdings</vt:lpstr>
      <vt:lpstr>sample</vt:lpstr>
      <vt:lpstr>Image</vt:lpstr>
      <vt:lpstr>منهج البحث , مفهوم مجتمع البحث وعينته وخطوات اختيار العينة وانواع العينات والاخطاء الشائعة في اختيار العينة   </vt:lpstr>
      <vt:lpstr>انواع مناهج البحث العلمي </vt:lpstr>
      <vt:lpstr>انواع مناهج البحث العلمي  </vt:lpstr>
      <vt:lpstr>انواع مناهج البحث العلمي </vt:lpstr>
      <vt:lpstr>انواع مناهج البحث العلمي </vt:lpstr>
      <vt:lpstr>مجتمع البحث </vt:lpstr>
      <vt:lpstr>مجتمع البحث </vt:lpstr>
      <vt:lpstr>مجتمع البحث </vt:lpstr>
      <vt:lpstr>عينه البحث </vt:lpstr>
      <vt:lpstr>Diagram</vt:lpstr>
      <vt:lpstr>خطوات اختيار العينة    </vt:lpstr>
      <vt:lpstr>خطوات اختيار العينه </vt:lpstr>
      <vt:lpstr>خطوات اختيارالعينه  </vt:lpstr>
      <vt:lpstr>    </vt:lpstr>
      <vt:lpstr>     </vt:lpstr>
      <vt:lpstr>العينه العشوائيه البسيطة</vt:lpstr>
      <vt:lpstr>العينه المنتظمة </vt:lpstr>
      <vt:lpstr>انواعها</vt:lpstr>
      <vt:lpstr>مراحل العينه العنقوديه</vt:lpstr>
      <vt:lpstr>العينات غير العنقوديه</vt:lpstr>
      <vt:lpstr>انواع العينات غير العشوائيه </vt:lpstr>
      <vt:lpstr>انواع العينات غيرالعشوائيه</vt:lpstr>
      <vt:lpstr>انواع العينات غير العشوائيه</vt:lpstr>
      <vt:lpstr>الاخطاء الشائعه في اختيار العينه </vt:lpstr>
      <vt:lpstr>الاخطاء الشائعه في اختيار العينه </vt:lpstr>
      <vt:lpstr>الاخطاء الشائعه في اختيار العينه </vt:lpstr>
      <vt:lpstr>الاخطاء الشائعه في اختيار العينه</vt:lpstr>
      <vt:lpstr>المصادر </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منهج البحث , مفهوم مجتمع البحث وعينته وخطوات اختيار العينة وانواع العينات والاخطاء الشائعة في اختيار العينة</dc:title>
  <dc:creator>Microsoft account</dc:creator>
  <cp:lastModifiedBy>Windows 8.1</cp:lastModifiedBy>
  <cp:revision>13</cp:revision>
  <dcterms:created xsi:type="dcterms:W3CDTF">2021-06-20T20:30:05Z</dcterms:created>
  <dcterms:modified xsi:type="dcterms:W3CDTF">2021-06-24T18:16:08Z</dcterms:modified>
</cp:coreProperties>
</file>