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79" r:id="rId2"/>
    <p:sldId id="280" r:id="rId3"/>
    <p:sldId id="281" r:id="rId4"/>
    <p:sldId id="282" r:id="rId5"/>
    <p:sldId id="283" r:id="rId6"/>
    <p:sldId id="285" r:id="rId7"/>
    <p:sldId id="286" r:id="rId8"/>
    <p:sldId id="287" r:id="rId9"/>
    <p:sldId id="288" r:id="rId10"/>
    <p:sldId id="289" r:id="rId11"/>
    <p:sldId id="290" r:id="rId12"/>
    <p:sldId id="291" r:id="rId13"/>
    <p:sldId id="29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B2F977E-F425-4AA1-8E06-4B242F95210B}">
          <p14:sldIdLst>
            <p14:sldId id="279"/>
            <p14:sldId id="280"/>
            <p14:sldId id="281"/>
            <p14:sldId id="282"/>
            <p14:sldId id="283"/>
            <p14:sldId id="285"/>
            <p14:sldId id="286"/>
            <p14:sldId id="287"/>
            <p14:sldId id="288"/>
            <p14:sldId id="289"/>
            <p14:sldId id="290"/>
            <p14:sldId id="291"/>
            <p14:sldId id="293"/>
          </p14:sldIdLst>
        </p14:section>
        <p14:section name="Untitled Section" id="{2C80AB43-7380-4287-B028-BED64F6820F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t>7/9/2021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5916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4B9363-8B87-41B7-9F8E-64519CBB8F34}" type="datetimeFigureOut">
              <a:rPr lang="en-US" smtClean="0"/>
              <a:t>7/9/2021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2711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EF5746-5284-4951-9F37-7AE924EDBCB7}" type="datetimeFigureOut">
              <a:rPr lang="en-US" smtClean="0"/>
              <a:t>7/9/2021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44923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398B29-7265-4A65-A2A4-6703C057B7C1}" type="datetimeFigureOut">
              <a:rPr lang="en-US" smtClean="0"/>
              <a:t>7/9/2021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65845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5BB1C6-BF8F-4481-8AB2-603A1C8A906A}" type="datetimeFigureOut">
              <a:rPr lang="en-US" smtClean="0"/>
              <a:t>7/9/2021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9745917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5BB1C6-BF8F-4481-8AB2-603A1C8A906A}" type="datetimeFigureOut">
              <a:rPr lang="en-US" smtClean="0"/>
              <a:t>7/9/2021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732058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t>7/9/2021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24853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t>7/9/2021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0988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t>7/9/2021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3505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7/9/2021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33001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t>7/9/2021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0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t>7/9/2021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75306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7/9/2021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93157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7/9/2021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1924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C3BFE2-83B7-4B0A-B9D3-AB28331082B3}" type="datetimeFigureOut">
              <a:rPr lang="en-US" smtClean="0"/>
              <a:t>7/9/2021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8583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7/9/2021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5851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5BB1C6-BF8F-4481-8AB2-603A1C8A906A}" type="datetimeFigureOut">
              <a:rPr lang="en-US" smtClean="0"/>
              <a:t>7/9/2021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054662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Lst>
  <p:hf sldNum="0" hdr="0" ftr="0" dt="0"/>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5948" y="3979572"/>
            <a:ext cx="3208053" cy="1558343"/>
          </a:xfrm>
        </p:spPr>
        <p:txBody>
          <a:bodyPr>
            <a:normAutofit/>
          </a:bodyPr>
          <a:lstStyle/>
          <a:p>
            <a:pPr algn="ctr"/>
            <a:r>
              <a:rPr lang="en-US" b="1" dirty="0"/>
              <a:t> </a:t>
            </a:r>
            <a:r>
              <a:rPr lang="ar-IQ" sz="2800" b="1" dirty="0"/>
              <a:t>حنين </a:t>
            </a:r>
            <a:r>
              <a:rPr lang="ar-IQ" sz="2800" b="1" dirty="0" smtClean="0"/>
              <a:t>ميسم</a:t>
            </a:r>
            <a:r>
              <a:rPr lang="en-US" sz="2800" dirty="0"/>
              <a:t/>
            </a:r>
            <a:br>
              <a:rPr lang="en-US" sz="2800" dirty="0"/>
            </a:br>
            <a:r>
              <a:rPr lang="ar-IQ" sz="2800" b="1" dirty="0"/>
              <a:t>    دعاء </a:t>
            </a:r>
            <a:r>
              <a:rPr lang="ar-IQ" sz="2800" b="1" dirty="0" smtClean="0"/>
              <a:t>زهير</a:t>
            </a:r>
            <a:r>
              <a:rPr lang="en-US" sz="2800" dirty="0"/>
              <a:t/>
            </a:r>
            <a:br>
              <a:rPr lang="en-US" sz="2800" dirty="0"/>
            </a:br>
            <a:r>
              <a:rPr lang="ar-IQ" sz="2800" b="1" dirty="0"/>
              <a:t>   هند </a:t>
            </a:r>
            <a:r>
              <a:rPr lang="ar-IQ" sz="2800" b="1" dirty="0" smtClean="0"/>
              <a:t>قاسم</a:t>
            </a:r>
            <a:endParaRPr lang="en-US" sz="2800" dirty="0"/>
          </a:p>
        </p:txBody>
      </p:sp>
      <p:sp>
        <p:nvSpPr>
          <p:cNvPr id="3" name="Text Placeholder 2"/>
          <p:cNvSpPr>
            <a:spLocks noGrp="1"/>
          </p:cNvSpPr>
          <p:nvPr>
            <p:ph type="body" idx="1"/>
          </p:nvPr>
        </p:nvSpPr>
        <p:spPr>
          <a:xfrm>
            <a:off x="677335" y="4121239"/>
            <a:ext cx="5118158" cy="1266609"/>
          </a:xfrm>
        </p:spPr>
        <p:txBody>
          <a:bodyPr>
            <a:normAutofit/>
          </a:bodyPr>
          <a:lstStyle/>
          <a:p>
            <a:pPr algn="ctr"/>
            <a:r>
              <a:rPr lang="ar-IQ" sz="2400" b="1" dirty="0" smtClean="0">
                <a:solidFill>
                  <a:schemeClr val="tx1"/>
                </a:solidFill>
              </a:rPr>
              <a:t>بأشراف</a:t>
            </a:r>
            <a:r>
              <a:rPr lang="en-US" sz="2400" b="1" dirty="0" smtClean="0">
                <a:solidFill>
                  <a:schemeClr val="tx1"/>
                </a:solidFill>
              </a:rPr>
              <a:t>   </a:t>
            </a:r>
            <a:endParaRPr lang="en-US" sz="2400" dirty="0">
              <a:solidFill>
                <a:schemeClr val="tx1"/>
              </a:solidFill>
            </a:endParaRPr>
          </a:p>
          <a:p>
            <a:pPr algn="ctr"/>
            <a:r>
              <a:rPr lang="en-US" sz="2400" b="1" dirty="0">
                <a:solidFill>
                  <a:schemeClr val="tx1"/>
                </a:solidFill>
              </a:rPr>
              <a:t> </a:t>
            </a:r>
            <a:r>
              <a:rPr lang="ar-IQ" sz="2400" b="1" dirty="0">
                <a:solidFill>
                  <a:schemeClr val="tx1"/>
                </a:solidFill>
              </a:rPr>
              <a:t>      أ.د سهاد قاسم سعيد </a:t>
            </a:r>
            <a:endParaRPr lang="ar-IQ" sz="2400" dirty="0">
              <a:solidFill>
                <a:schemeClr val="tx1"/>
              </a:solidFill>
            </a:endParaRPr>
          </a:p>
        </p:txBody>
      </p:sp>
      <p:sp>
        <p:nvSpPr>
          <p:cNvPr id="4" name="Rectangle 3"/>
          <p:cNvSpPr/>
          <p:nvPr/>
        </p:nvSpPr>
        <p:spPr>
          <a:xfrm>
            <a:off x="566670" y="2484284"/>
            <a:ext cx="9208395"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ar-IQ" sz="3600" b="1" i="1" dirty="0">
                <a:latin typeface="Times New Roman" panose="02020603050405020304" pitchFamily="18" charset="0"/>
                <a:ea typeface="Times New Roman" panose="02020603050405020304" pitchFamily="18" charset="0"/>
              </a:rPr>
              <a:t>عرض وتحليل النتائج ومناقشتها وأخطاء تتعلق بالجدول وبعرض النتائج</a:t>
            </a:r>
            <a:endParaRPr lang="en-US" sz="3600" dirty="0">
              <a:effectLst/>
              <a:latin typeface="Times New Roman" panose="02020603050405020304" pitchFamily="18" charset="0"/>
              <a:ea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2321" y="0"/>
            <a:ext cx="4842054" cy="230574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415" y="94729"/>
            <a:ext cx="4854664" cy="2242075"/>
          </a:xfrm>
          <a:prstGeom prst="rect">
            <a:avLst/>
          </a:prstGeom>
        </p:spPr>
      </p:pic>
    </p:spTree>
    <p:extLst>
      <p:ext uri="{BB962C8B-B14F-4D97-AF65-F5344CB8AC3E}">
        <p14:creationId xmlns:p14="http://schemas.microsoft.com/office/powerpoint/2010/main" val="169435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ar-IQ" b="1" dirty="0"/>
              <a:t>ثالثا : ربط الدراسات النظرية والمشابهة مع النتائج:-   </a:t>
            </a:r>
            <a:r>
              <a:rPr lang="en-US" dirty="0"/>
              <a:t/>
            </a:r>
            <a:br>
              <a:rPr lang="en-US" dirty="0"/>
            </a:br>
            <a:endParaRPr lang="ar-IQ" dirty="0"/>
          </a:p>
        </p:txBody>
      </p:sp>
      <p:sp>
        <p:nvSpPr>
          <p:cNvPr id="3" name="Content Placeholder 2"/>
          <p:cNvSpPr>
            <a:spLocks noGrp="1"/>
          </p:cNvSpPr>
          <p:nvPr>
            <p:ph idx="1"/>
          </p:nvPr>
        </p:nvSpPr>
        <p:spPr/>
        <p:txBody>
          <a:bodyPr>
            <a:noAutofit/>
          </a:bodyPr>
          <a:lstStyle/>
          <a:p>
            <a:r>
              <a:rPr lang="ar-IQ" sz="2800" b="1" dirty="0">
                <a:solidFill>
                  <a:srgbClr val="C00000"/>
                </a:solidFill>
              </a:rPr>
              <a:t>في المناقشة تربط الدراسات النظرية والمشابهة مع النتائج وتتم المناقشة فقرة فقرة حسب ما ورد في اهداف البحث وحسب ما ورد في الفروض أي بالتسلسل تناقش المعلومات في كل فرض ابتدءا بحل فرضية تلو فرضية وسؤال بعد سؤال ومن ثم يذكر الباحث ان الفرض والمشكلة قد حلت أي قد تحقق الفرض وكلما يتحقق فرض( أي نتيجة ) تعمل خلاصة لتلك النتيجة وفي نهاية المناقشة تعرض الدراسات المشابهة ويتفق وتدعم الافكار المطروحة في الدراسات </a:t>
            </a:r>
          </a:p>
        </p:txBody>
      </p:sp>
    </p:spTree>
    <p:extLst>
      <p:ext uri="{BB962C8B-B14F-4D97-AF65-F5344CB8AC3E}">
        <p14:creationId xmlns:p14="http://schemas.microsoft.com/office/powerpoint/2010/main" val="1343408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ar-IQ" b="1" dirty="0">
                <a:solidFill>
                  <a:srgbClr val="00B0F0"/>
                </a:solidFill>
              </a:rPr>
              <a:t>أخطاء تتعلق بالجداول</a:t>
            </a:r>
            <a:endParaRPr lang="ar-IQ" dirty="0">
              <a:solidFill>
                <a:srgbClr val="00B0F0"/>
              </a:solidFill>
            </a:endParaRPr>
          </a:p>
        </p:txBody>
      </p:sp>
      <p:sp>
        <p:nvSpPr>
          <p:cNvPr id="3" name="Rectangle 2"/>
          <p:cNvSpPr/>
          <p:nvPr/>
        </p:nvSpPr>
        <p:spPr>
          <a:xfrm>
            <a:off x="1210614" y="2311416"/>
            <a:ext cx="10032641" cy="393954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r" rtl="1">
              <a:spcBef>
                <a:spcPts val="1200"/>
              </a:spcBef>
            </a:pPr>
            <a:r>
              <a:rPr lang="ar-IQ" sz="2000" b="1" dirty="0">
                <a:latin typeface="Times New Roman" panose="02020603050405020304" pitchFamily="18" charset="0"/>
                <a:ea typeface="Times New Roman" panose="02020603050405020304" pitchFamily="18" charset="0"/>
                <a:cs typeface="Arial" panose="020B0604020202020204" pitchFamily="34" charset="0"/>
              </a:rPr>
              <a:t>1- ان يبالغ الباحث في استخدام الجداول حيث يؤدي ذلك الى تشتت القارئ.</a:t>
            </a:r>
            <a:endParaRPr lang="en-US" sz="2000" b="1" dirty="0">
              <a:latin typeface="Times New Roman" panose="02020603050405020304" pitchFamily="18" charset="0"/>
              <a:ea typeface="Times New Roman" panose="02020603050405020304" pitchFamily="18" charset="0"/>
            </a:endParaRPr>
          </a:p>
          <a:p>
            <a:pPr algn="r">
              <a:spcBef>
                <a:spcPts val="1200"/>
              </a:spcBef>
            </a:pPr>
            <a:r>
              <a:rPr lang="ar-IQ" sz="2000" b="1" dirty="0">
                <a:latin typeface="Times New Roman" panose="02020603050405020304" pitchFamily="18" charset="0"/>
                <a:ea typeface="Times New Roman" panose="02020603050405020304" pitchFamily="18" charset="0"/>
                <a:cs typeface="Arial" panose="020B0604020202020204" pitchFamily="34" charset="0"/>
              </a:rPr>
              <a:t>2- حشو الجداول الواحدة بالأرقام فهذا يقلل من حدوى وضعها في الجدول والافضل استخدام اكثر من جدول بدلا" من تضمين الجداول كثيرة التفاصيل.</a:t>
            </a:r>
            <a:endParaRPr lang="en-US" sz="2000" b="1" dirty="0">
              <a:latin typeface="Times New Roman" panose="02020603050405020304" pitchFamily="18" charset="0"/>
              <a:ea typeface="Times New Roman" panose="02020603050405020304" pitchFamily="18" charset="0"/>
            </a:endParaRPr>
          </a:p>
          <a:p>
            <a:pPr algn="r">
              <a:spcBef>
                <a:spcPts val="1200"/>
              </a:spcBef>
            </a:pPr>
            <a:r>
              <a:rPr lang="ar-IQ" sz="2000" b="1" dirty="0">
                <a:latin typeface="Times New Roman" panose="02020603050405020304" pitchFamily="18" charset="0"/>
                <a:ea typeface="Times New Roman" panose="02020603050405020304" pitchFamily="18" charset="0"/>
                <a:cs typeface="Arial" panose="020B0604020202020204" pitchFamily="34" charset="0"/>
              </a:rPr>
              <a:t>3- ان يكرر الباحث كتابة ما فهمه لقارئ من الجدول بذات التفاصيل تحت الجدول فيجب ان يضيف هذا التعليق الى ما هو موجود بالجدول .</a:t>
            </a:r>
            <a:endParaRPr lang="en-US" sz="2000" b="1" dirty="0">
              <a:latin typeface="Times New Roman" panose="02020603050405020304" pitchFamily="18" charset="0"/>
              <a:ea typeface="Times New Roman" panose="02020603050405020304" pitchFamily="18" charset="0"/>
            </a:endParaRPr>
          </a:p>
          <a:p>
            <a:pPr algn="r">
              <a:spcBef>
                <a:spcPts val="1200"/>
              </a:spcBef>
            </a:pPr>
            <a:r>
              <a:rPr lang="ar-IQ" sz="2000" b="1" dirty="0">
                <a:latin typeface="Times New Roman" panose="02020603050405020304" pitchFamily="18" charset="0"/>
                <a:ea typeface="Times New Roman" panose="02020603050405020304" pitchFamily="18" charset="0"/>
                <a:cs typeface="Arial" panose="020B0604020202020204" pitchFamily="34" charset="0"/>
              </a:rPr>
              <a:t>4- كتابة عنوان الجدول احصائيا" بدلا" من كتابة العنوان ليوضح وظيفة الجدول .</a:t>
            </a:r>
            <a:endParaRPr lang="en-US" sz="2000" b="1" dirty="0">
              <a:latin typeface="Times New Roman" panose="02020603050405020304" pitchFamily="18" charset="0"/>
              <a:ea typeface="Times New Roman" panose="02020603050405020304" pitchFamily="18" charset="0"/>
            </a:endParaRPr>
          </a:p>
          <a:p>
            <a:pPr algn="r">
              <a:spcBef>
                <a:spcPts val="1200"/>
              </a:spcBef>
            </a:pPr>
            <a:r>
              <a:rPr lang="ar-IQ" sz="2000" b="1" dirty="0">
                <a:latin typeface="Times New Roman" panose="02020603050405020304" pitchFamily="18" charset="0"/>
                <a:ea typeface="Times New Roman" panose="02020603050405020304" pitchFamily="18" charset="0"/>
                <a:cs typeface="Arial" panose="020B0604020202020204" pitchFamily="34" charset="0"/>
              </a:rPr>
              <a:t>5- كتابة كلمات مثل " جدول يبين" أو" بيان بتكرارات " أو " نسب اعداد" فكل هذه اضافات لا لزوم له، ولكن كتابة الهدف من الجدول مثلا" مستوى كفاءة الطلاب في اختبار الكتابة البعدي : ، أو "مدى التحسن في اتجاهات الطلاب نحو التعلم " </a:t>
            </a:r>
            <a:r>
              <a:rPr lang="ar-IQ" sz="2000" b="1" dirty="0" smtClean="0">
                <a:latin typeface="Times New Roman" panose="02020603050405020304" pitchFamily="18" charset="0"/>
                <a:ea typeface="Times New Roman" panose="02020603050405020304" pitchFamily="18" charset="0"/>
                <a:cs typeface="Arial" panose="020B0604020202020204" pitchFamily="34" charset="0"/>
              </a:rPr>
              <a:t>وهكذا.</a:t>
            </a:r>
            <a:endParaRPr lang="ar-IQ" sz="2000" b="1" dirty="0" smtClean="0">
              <a:latin typeface="Times New Roman" panose="02020603050405020304" pitchFamily="18" charset="0"/>
              <a:ea typeface="Times New Roman" panose="02020603050405020304" pitchFamily="18" charset="0"/>
            </a:endParaRPr>
          </a:p>
          <a:p>
            <a:pPr algn="r">
              <a:spcBef>
                <a:spcPts val="1200"/>
              </a:spcBef>
            </a:pPr>
            <a:r>
              <a:rPr lang="ar-IQ" sz="2000" b="1" dirty="0" smtClean="0">
                <a:ea typeface="Times New Roman" panose="02020603050405020304" pitchFamily="18" charset="0"/>
                <a:cs typeface="Arial" panose="020B0604020202020204" pitchFamily="34" charset="0"/>
              </a:rPr>
              <a:t>اذا </a:t>
            </a:r>
            <a:r>
              <a:rPr lang="ar-IQ" sz="2000" b="1" dirty="0">
                <a:ea typeface="Times New Roman" panose="02020603050405020304" pitchFamily="18" charset="0"/>
                <a:cs typeface="Arial" panose="020B0604020202020204" pitchFamily="34" charset="0"/>
              </a:rPr>
              <a:t>زاد حجم الجدول عن نصف صفحة فيحسن وضعة في صفحة مستقلة</a:t>
            </a:r>
            <a:endParaRPr lang="ar-IQ" sz="2000" b="1" dirty="0"/>
          </a:p>
        </p:txBody>
      </p:sp>
    </p:spTree>
    <p:extLst>
      <p:ext uri="{BB962C8B-B14F-4D97-AF65-F5344CB8AC3E}">
        <p14:creationId xmlns:p14="http://schemas.microsoft.com/office/powerpoint/2010/main" val="3038624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ar-IQ" b="1" dirty="0"/>
              <a:t>اخطاء تتعلق بعرض النتائج</a:t>
            </a:r>
            <a:r>
              <a:rPr lang="en-US" dirty="0"/>
              <a:t/>
            </a:r>
            <a:br>
              <a:rPr lang="en-US" dirty="0"/>
            </a:br>
            <a:endParaRPr lang="ar-IQ"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r>
              <a:rPr lang="ar-IQ" dirty="0"/>
              <a:t>1</a:t>
            </a:r>
            <a:r>
              <a:rPr lang="ar-IQ" sz="1900" b="1" dirty="0"/>
              <a:t>- عدم عرض الباحث نتائج دراسته بطريقة منظمة فيجب على الباحث ان يقول مثلا" انه سيعرض نتائج الدراسة في ضوء اسئلة الدراسة او فروضها ، ثم بيان النتائج في جدول او اشكال ، ثم التعلق على الجداول والاشكال وتفسير النتائج بربطها بنتائج البدراسة السابقة.</a:t>
            </a:r>
            <a:endParaRPr lang="en-US" sz="1900" b="1" dirty="0"/>
          </a:p>
          <a:p>
            <a:r>
              <a:rPr lang="ar-IQ" sz="1900" b="1" dirty="0"/>
              <a:t>2- عدم الامانة في توثيق الدراسات التي تتفق والدراسة الحالية .</a:t>
            </a:r>
            <a:endParaRPr lang="en-US" sz="1900" b="1" dirty="0"/>
          </a:p>
          <a:p>
            <a:r>
              <a:rPr lang="ar-IQ" sz="1900" b="1" dirty="0"/>
              <a:t>3- كأن يذكر الباحث ان دراسة فلان تتفق نتائجها بالدراسة الحالية في حين ان تلك الدراسة لم تتعرض لمتغيراته البحثية.</a:t>
            </a:r>
            <a:endParaRPr lang="en-US" sz="1900" b="1" dirty="0"/>
          </a:p>
          <a:p>
            <a:r>
              <a:rPr lang="ar-IQ" sz="1900" b="1" dirty="0"/>
              <a:t>4- عدم وجود تحليل كيفي لنتائج والاكتفاء بالتحليل الاحصائي.</a:t>
            </a:r>
            <a:endParaRPr lang="en-US" sz="1900" b="1" dirty="0"/>
          </a:p>
          <a:p>
            <a:r>
              <a:rPr lang="ar-IQ" sz="1900" b="1" dirty="0"/>
              <a:t>5- اقتباس التعليق عن النتائج من مصادر اخرى.</a:t>
            </a:r>
            <a:endParaRPr lang="en-US" sz="1900" b="1" dirty="0"/>
          </a:p>
          <a:p>
            <a:r>
              <a:rPr lang="ar-IQ" sz="1900" b="1" dirty="0"/>
              <a:t>5- الهدف من مناقشة النتائج هو تحليلها والتعليق عليها وتفسيرها ، وليس كتابتها بطريقة اخرى ... والقول بأن الدراسة قد اتفقت نتائجها مع نتائج دراسات اخرى لا يكفي ، فلا بد من ان يذكر الباحث كيف ولماذا اتفقت او اختلفت.</a:t>
            </a:r>
            <a:endParaRPr lang="en-US" sz="1900" b="1" dirty="0"/>
          </a:p>
          <a:p>
            <a:r>
              <a:rPr lang="ar-IQ" sz="1900" b="1" dirty="0"/>
              <a:t>6- استخدام كلمات في التعليق على نتائج الدراسة مثل "ثبت" " تبرهن" " تدل على " تعتبر كلمات غير صحيحة حيث ان نتائج ال دراسة لا تعتبر حاسمة وجازمة الا اذا دعمتها دراسات اخرى عديدة وعلى نفس العينة وبنفس المعطيات.</a:t>
            </a:r>
            <a:endParaRPr lang="en-US" sz="1900" b="1" dirty="0"/>
          </a:p>
          <a:p>
            <a:r>
              <a:rPr lang="ar-IQ" sz="1900" b="1" dirty="0"/>
              <a:t>والصحيح ان نقول ان نتائج تشير " الى " او " قد تعني". </a:t>
            </a:r>
            <a:endParaRPr lang="en-US" sz="1900" b="1" dirty="0"/>
          </a:p>
          <a:p>
            <a:endParaRPr lang="ar-IQ" dirty="0"/>
          </a:p>
        </p:txBody>
      </p:sp>
    </p:spTree>
    <p:extLst>
      <p:ext uri="{BB962C8B-B14F-4D97-AF65-F5344CB8AC3E}">
        <p14:creationId xmlns:p14="http://schemas.microsoft.com/office/powerpoint/2010/main" val="1195478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360079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عرض النتائج وتحليلها ومناقشتها</a:t>
            </a:r>
            <a:r>
              <a:rPr lang="en-US" dirty="0"/>
              <a:t/>
            </a:r>
            <a:br>
              <a:rPr lang="en-US" dirty="0"/>
            </a:br>
            <a:endParaRPr lang="ar-IQ" dirty="0"/>
          </a:p>
        </p:txBody>
      </p:sp>
      <p:sp>
        <p:nvSpPr>
          <p:cNvPr id="4" name="Rectangle 3"/>
          <p:cNvSpPr/>
          <p:nvPr/>
        </p:nvSpPr>
        <p:spPr>
          <a:xfrm>
            <a:off x="677334" y="2489512"/>
            <a:ext cx="8466666" cy="3367076"/>
          </a:xfrm>
          <a:prstGeom prst="rect">
            <a:avLst/>
          </a:prstGeom>
        </p:spPr>
        <p:txBody>
          <a:bodyPr wrap="square">
            <a:spAutoFit/>
          </a:bodyPr>
          <a:lstStyle/>
          <a:p>
            <a:pPr algn="just" rtl="1">
              <a:lnSpc>
                <a:spcPct val="115000"/>
              </a:lnSpc>
            </a:pPr>
            <a:r>
              <a:rPr lang="ar-SA" sz="2800" b="1" dirty="0">
                <a:solidFill>
                  <a:srgbClr val="C00000"/>
                </a:solidFill>
                <a:latin typeface="Times New Roman" panose="02020603050405020304" pitchFamily="18" charset="0"/>
                <a:ea typeface="Calibri" panose="020F0502020204030204" pitchFamily="34" charset="0"/>
                <a:cs typeface="Simplified Arabic" panose="02020603050405020304" pitchFamily="18" charset="-78"/>
              </a:rPr>
              <a:t> ان المشكلة يجب ان تعرض وتقدم بيانات اصلية وثابتة لتقديم تفسير جديد واسلوب يسمح بمعالجة كافية لعنوان المشكلة ومراعاة المفاهيم المستخدمة بالبحث على اساس تحديد المصطلحات والمفاهيم الفنية والرجوع بها الى مراجعها.                                                                    </a:t>
            </a:r>
            <a:endParaRPr lang="en-US" sz="2800" b="1" dirty="0">
              <a:solidFill>
                <a:srgbClr val="C00000"/>
              </a:solidFill>
              <a:latin typeface="Times New Roman" panose="02020603050405020304" pitchFamily="18" charset="0"/>
              <a:ea typeface="Times New Roman" panose="02020603050405020304" pitchFamily="18" charset="0"/>
            </a:endParaRPr>
          </a:p>
          <a:p>
            <a:r>
              <a:rPr lang="ar-SA" sz="2800" b="1" dirty="0">
                <a:solidFill>
                  <a:srgbClr val="C00000"/>
                </a:solidFill>
                <a:ea typeface="Calibri" panose="020F0502020204030204" pitchFamily="34" charset="0"/>
                <a:cs typeface="Simplified Arabic" panose="02020603050405020304" pitchFamily="18" charset="-78"/>
              </a:rPr>
              <a:t>          ليس بالضرورة ان ترتب الخطوات خطوة خطوة وانما الباحث كالفنان يعالج كل المشاكل بشكل مندمج مع سياق البحث ومع الخطوات المتداخلة مع بعضها على ان لا يكون هناك تداخلات في حل المشكلة </a:t>
            </a:r>
            <a:endParaRPr lang="ar-IQ" sz="2800" b="1" dirty="0">
              <a:solidFill>
                <a:srgbClr val="C00000"/>
              </a:solidFill>
            </a:endParaRPr>
          </a:p>
        </p:txBody>
      </p:sp>
    </p:spTree>
    <p:extLst>
      <p:ext uri="{BB962C8B-B14F-4D97-AF65-F5344CB8AC3E}">
        <p14:creationId xmlns:p14="http://schemas.microsoft.com/office/powerpoint/2010/main" val="1080753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ويتضمن هذا الجزء كل من :</a:t>
            </a:r>
            <a:endParaRPr lang="ar-IQ" dirty="0"/>
          </a:p>
        </p:txBody>
      </p:sp>
      <p:sp>
        <p:nvSpPr>
          <p:cNvPr id="3" name="Content Placeholder 2"/>
          <p:cNvSpPr>
            <a:spLocks noGrp="1"/>
          </p:cNvSpPr>
          <p:nvPr>
            <p:ph sz="half" idx="1"/>
          </p:nvPr>
        </p:nvSpPr>
        <p:spPr/>
        <p:style>
          <a:lnRef idx="1">
            <a:schemeClr val="accent6"/>
          </a:lnRef>
          <a:fillRef idx="2">
            <a:schemeClr val="accent6"/>
          </a:fillRef>
          <a:effectRef idx="1">
            <a:schemeClr val="accent6"/>
          </a:effectRef>
          <a:fontRef idx="minor">
            <a:schemeClr val="dk1"/>
          </a:fontRef>
        </p:style>
        <p:txBody>
          <a:bodyPr/>
          <a:lstStyle/>
          <a:p>
            <a:r>
              <a:rPr lang="ar-SA" sz="3600" b="1" dirty="0"/>
              <a:t>ثانيا: مناقشة النتائج (البيانات).</a:t>
            </a:r>
            <a:endParaRPr lang="en-US" sz="3600" dirty="0"/>
          </a:p>
          <a:p>
            <a:endParaRPr lang="ar-IQ" dirty="0"/>
          </a:p>
        </p:txBody>
      </p:sp>
      <p:sp>
        <p:nvSpPr>
          <p:cNvPr id="4" name="Content Placeholder 3"/>
          <p:cNvSpPr>
            <a:spLocks noGrp="1"/>
          </p:cNvSpPr>
          <p:nvPr>
            <p:ph sz="half" idx="2"/>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ar-SA" sz="2800" b="1" dirty="0"/>
              <a:t>اولا: عرض النتائج (البيانات) </a:t>
            </a:r>
            <a:r>
              <a:rPr lang="ar-SA" sz="2800" b="1" dirty="0" smtClean="0"/>
              <a:t>ويشمل</a:t>
            </a:r>
            <a:endParaRPr lang="ar-IQ" sz="2800" b="1" dirty="0" smtClean="0"/>
          </a:p>
          <a:p>
            <a:endParaRPr lang="ar-IQ" sz="2800" b="1" dirty="0"/>
          </a:p>
          <a:p>
            <a:r>
              <a:rPr lang="ar-SA" sz="2800" b="1" dirty="0"/>
              <a:t>1ــ الجداول</a:t>
            </a:r>
            <a:endParaRPr lang="en-US" sz="2800" b="1" dirty="0"/>
          </a:p>
          <a:p>
            <a:r>
              <a:rPr lang="ar-SA" sz="2800" b="1" dirty="0"/>
              <a:t>2ــ الاشكال </a:t>
            </a:r>
            <a:endParaRPr lang="en-US" sz="2800" b="1" dirty="0"/>
          </a:p>
          <a:p>
            <a:endParaRPr lang="ar-IQ" dirty="0"/>
          </a:p>
        </p:txBody>
      </p:sp>
    </p:spTree>
    <p:extLst>
      <p:ext uri="{BB962C8B-B14F-4D97-AF65-F5344CB8AC3E}">
        <p14:creationId xmlns:p14="http://schemas.microsoft.com/office/powerpoint/2010/main" val="10182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091" y="248992"/>
            <a:ext cx="8596668" cy="1320800"/>
          </a:xfrm>
        </p:spPr>
        <p:style>
          <a:lnRef idx="3">
            <a:schemeClr val="lt1"/>
          </a:lnRef>
          <a:fillRef idx="1">
            <a:schemeClr val="accent3"/>
          </a:fillRef>
          <a:effectRef idx="1">
            <a:schemeClr val="accent3"/>
          </a:effectRef>
          <a:fontRef idx="minor">
            <a:schemeClr val="lt1"/>
          </a:fontRef>
        </p:style>
        <p:txBody>
          <a:bodyPr/>
          <a:lstStyle/>
          <a:p>
            <a:r>
              <a:rPr lang="ar-SA" b="1" dirty="0"/>
              <a:t>اولا: عرض النتائج (البيانات):-</a:t>
            </a:r>
            <a:endParaRPr lang="ar-IQ" dirty="0"/>
          </a:p>
        </p:txBody>
      </p:sp>
      <p:sp>
        <p:nvSpPr>
          <p:cNvPr id="3" name="Rectangle 2"/>
          <p:cNvSpPr/>
          <p:nvPr/>
        </p:nvSpPr>
        <p:spPr>
          <a:xfrm>
            <a:off x="128789" y="2091099"/>
            <a:ext cx="11333408" cy="4697696"/>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marL="342900" marR="0" lvl="0" indent="-342900" algn="just" rtl="1">
              <a:lnSpc>
                <a:spcPct val="115000"/>
              </a:lnSpc>
              <a:spcBef>
                <a:spcPts val="0"/>
              </a:spcBef>
              <a:spcAft>
                <a:spcPts val="1000"/>
              </a:spcAft>
              <a:buFont typeface="Symbol" panose="05050102010706020507" pitchFamily="18" charset="2"/>
              <a:buChar char=""/>
            </a:pPr>
            <a:r>
              <a:rPr lang="ar-SA" sz="2800" b="1" dirty="0">
                <a:ea typeface="Calibri" panose="020F0502020204030204" pitchFamily="34" charset="0"/>
                <a:cs typeface="Simplified Arabic" panose="02020603050405020304" pitchFamily="18" charset="-78"/>
              </a:rPr>
              <a:t>عرض المشكلة وتحليلها مدعوما بالحسابات والجداول والاشكال مع البيانات ليعالجها بشيء من تفصيل النتائج التي ترتبت على حل المشكلة بحيث تقدم الادلة والتفسيرات عنها.</a:t>
            </a:r>
            <a:endParaRPr lang="en-US" sz="2800" b="1" dirty="0"/>
          </a:p>
          <a:p>
            <a:pPr marL="342900" marR="0" lvl="0" indent="-342900" algn="just" rtl="1">
              <a:lnSpc>
                <a:spcPct val="115000"/>
              </a:lnSpc>
              <a:spcBef>
                <a:spcPts val="0"/>
              </a:spcBef>
              <a:spcAft>
                <a:spcPts val="1000"/>
              </a:spcAft>
              <a:buFont typeface="Symbol" panose="05050102010706020507" pitchFamily="18" charset="2"/>
              <a:buChar char=""/>
            </a:pPr>
            <a:r>
              <a:rPr lang="ar-SA" sz="2800" b="1" dirty="0">
                <a:ea typeface="Calibri" panose="020F0502020204030204" pitchFamily="34" charset="0"/>
                <a:cs typeface="Simplified Arabic" panose="02020603050405020304" pitchFamily="18" charset="-78"/>
              </a:rPr>
              <a:t>توضيح الحقائق والمعلومات التي تجمعت عن البحث وتوضيح العلاقات المتبادلة. </a:t>
            </a:r>
            <a:endParaRPr lang="en-US" sz="2800" b="1" dirty="0"/>
          </a:p>
          <a:p>
            <a:pPr marL="342900" marR="0" lvl="0" indent="-342900" algn="just" rtl="1">
              <a:lnSpc>
                <a:spcPct val="115000"/>
              </a:lnSpc>
              <a:spcBef>
                <a:spcPts val="0"/>
              </a:spcBef>
              <a:spcAft>
                <a:spcPts val="1000"/>
              </a:spcAft>
              <a:buFont typeface="Symbol" panose="05050102010706020507" pitchFamily="18" charset="2"/>
              <a:buChar char=""/>
            </a:pPr>
            <a:r>
              <a:rPr lang="ar-SA" sz="2800" b="1" dirty="0">
                <a:ea typeface="Calibri" panose="020F0502020204030204" pitchFamily="34" charset="0"/>
                <a:cs typeface="Simplified Arabic" panose="02020603050405020304" pitchFamily="18" charset="-78"/>
              </a:rPr>
              <a:t>الربط الموضوعي بين الدراسات المشابه والنظرية ونتائج البحث.</a:t>
            </a:r>
            <a:endParaRPr lang="en-US" sz="2800" b="1" dirty="0"/>
          </a:p>
          <a:p>
            <a:pPr marL="342900" marR="0" lvl="0" indent="-342900" algn="just" rtl="1">
              <a:lnSpc>
                <a:spcPct val="115000"/>
              </a:lnSpc>
              <a:spcBef>
                <a:spcPts val="0"/>
              </a:spcBef>
              <a:spcAft>
                <a:spcPts val="1000"/>
              </a:spcAft>
              <a:buFont typeface="Symbol" panose="05050102010706020507" pitchFamily="18" charset="2"/>
              <a:buChar char=""/>
            </a:pPr>
            <a:r>
              <a:rPr lang="ar-SA" sz="2800" b="1" dirty="0">
                <a:ea typeface="Calibri" panose="020F0502020204030204" pitchFamily="34" charset="0"/>
                <a:cs typeface="Simplified Arabic" panose="02020603050405020304" pitchFamily="18" charset="-78"/>
              </a:rPr>
              <a:t>ان يعمل موازنة بين الاهداف والفروض وبين النتائج التي حصل عليها.</a:t>
            </a:r>
            <a:endParaRPr lang="en-US" sz="2800" b="1" dirty="0"/>
          </a:p>
          <a:p>
            <a:pPr marL="342900" marR="0" lvl="0" indent="-342900" algn="just" rtl="1">
              <a:lnSpc>
                <a:spcPct val="115000"/>
              </a:lnSpc>
              <a:spcBef>
                <a:spcPts val="0"/>
              </a:spcBef>
              <a:spcAft>
                <a:spcPts val="1000"/>
              </a:spcAft>
              <a:buFont typeface="Symbol" panose="05050102010706020507" pitchFamily="18" charset="2"/>
              <a:buChar char=""/>
            </a:pPr>
            <a:r>
              <a:rPr lang="ar-SA" sz="2800" b="1" dirty="0">
                <a:ea typeface="Calibri" panose="020F0502020204030204" pitchFamily="34" charset="0"/>
                <a:cs typeface="Simplified Arabic" panose="02020603050405020304" pitchFamily="18" charset="-78"/>
              </a:rPr>
              <a:t>يعرض الباحث الادلة ثم يناقش كل دليل على حده ويمكن ان يفصل بين عرض النتائج ومناقشتها فيعرض النتائج ثم يعود ثانية ليناقش جميع هذه النتائج .</a:t>
            </a:r>
            <a:endParaRPr lang="en-US" sz="2800" b="1" dirty="0"/>
          </a:p>
          <a:p>
            <a:pPr marL="342900" marR="0" lvl="0" indent="-342900" algn="just" rtl="1">
              <a:lnSpc>
                <a:spcPct val="115000"/>
              </a:lnSpc>
              <a:spcBef>
                <a:spcPts val="0"/>
              </a:spcBef>
              <a:spcAft>
                <a:spcPts val="1000"/>
              </a:spcAft>
              <a:buFont typeface="Symbol" panose="05050102010706020507" pitchFamily="18" charset="2"/>
              <a:buChar char=""/>
            </a:pPr>
            <a:r>
              <a:rPr lang="ar-SA" sz="2800" b="1" dirty="0">
                <a:ea typeface="Calibri" panose="020F0502020204030204" pitchFamily="34" charset="0"/>
                <a:cs typeface="Simplified Arabic" panose="02020603050405020304" pitchFamily="18" charset="-78"/>
              </a:rPr>
              <a:t>التنويه بنواحي الضعف بالدراسة او تحذير الباحثين الاخرين بنوعية الطريقة المستخدمة.</a:t>
            </a:r>
            <a:endParaRPr lang="en-US" sz="2800" b="1" dirty="0">
              <a:effectLst/>
            </a:endParaRPr>
          </a:p>
        </p:txBody>
      </p:sp>
    </p:spTree>
    <p:extLst>
      <p:ext uri="{BB962C8B-B14F-4D97-AF65-F5344CB8AC3E}">
        <p14:creationId xmlns:p14="http://schemas.microsoft.com/office/powerpoint/2010/main" val="3313522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768078"/>
          </a:xfrm>
        </p:spPr>
        <p:txBody>
          <a:bodyPr>
            <a:normAutofit/>
          </a:bodyPr>
          <a:lstStyle/>
          <a:p>
            <a:endParaRPr lang="ar-IQ" sz="4400" dirty="0">
              <a:solidFill>
                <a:srgbClr val="FFFF00"/>
              </a:solidFill>
            </a:endParaRPr>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noAutofit/>
          </a:bodyPr>
          <a:lstStyle/>
          <a:p>
            <a:r>
              <a:rPr lang="ar-SA" b="1" dirty="0"/>
              <a:t>وتعتبر الجداول من افضل الوسائل لعرض كم كبير من البيانات مع ايضاح سريع لتفسير ما تحتويه دون الحاجة لقراءة التعليق الذي يجب ان يلي كل جدول مع ذكر رقم كل جدول مع بداية التعليق مثال ذلك (البيان لما بين المجموعات وداخل المجموعات ومجموع المربعات ودرجات الحرية والتباين وقيمة ف والانحراف المعياري والفرق وقيمة ت والدلالة) وخلاصة القول فان الجدول يجد المغزى الذي يرمي اليه ولعل من الافضل عند عرض النتائج ان توضع في عدة جداول دون مغالاة  حتى لا يشكل ذلك صعوبة للفهم او شرود الذهن اما في حالة كبر حجم الجداول فمن المناسب ان يحتل هذا الجدول صفحتان او يحتل صفحة كبيرة عند كتابته ثم يصور عن طريق التصغير الى حجم البحث </a:t>
            </a:r>
            <a:endParaRPr lang="ar-IQ" b="1" dirty="0"/>
          </a:p>
        </p:txBody>
      </p:sp>
      <p:sp>
        <p:nvSpPr>
          <p:cNvPr id="4" name="Text Placeholder 3"/>
          <p:cNvSpPr>
            <a:spLocks noGrp="1"/>
          </p:cNvSpPr>
          <p:nvPr>
            <p:ph type="body" sz="half" idx="2"/>
          </p:nvPr>
        </p:nvSpPr>
        <p:spPr/>
        <p:txBody>
          <a:bodyPr/>
          <a:lstStyle/>
          <a:p>
            <a:endParaRPr lang="ar-IQ" dirty="0"/>
          </a:p>
        </p:txBody>
      </p:sp>
      <p:pic>
        <p:nvPicPr>
          <p:cNvPr id="5"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33827" y="2777068"/>
            <a:ext cx="4794288" cy="3855552"/>
          </a:xfrm>
          <a:prstGeom prst="rect">
            <a:avLst/>
          </a:prstGeom>
          <a:noFill/>
          <a:ln>
            <a:noFill/>
          </a:ln>
        </p:spPr>
      </p:pic>
      <p:sp>
        <p:nvSpPr>
          <p:cNvPr id="6" name="Rounded Rectangle 5"/>
          <p:cNvSpPr/>
          <p:nvPr/>
        </p:nvSpPr>
        <p:spPr>
          <a:xfrm>
            <a:off x="246920" y="888642"/>
            <a:ext cx="4284942" cy="19169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Rounded Rectangle 6"/>
          <p:cNvSpPr/>
          <p:nvPr/>
        </p:nvSpPr>
        <p:spPr>
          <a:xfrm>
            <a:off x="399320" y="1041043"/>
            <a:ext cx="4284942" cy="1470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t>عرض النتائج</a:t>
            </a:r>
            <a:endParaRPr lang="ar-IQ" sz="2400" dirty="0"/>
          </a:p>
        </p:txBody>
      </p:sp>
    </p:spTree>
    <p:extLst>
      <p:ext uri="{BB962C8B-B14F-4D97-AF65-F5344CB8AC3E}">
        <p14:creationId xmlns:p14="http://schemas.microsoft.com/office/powerpoint/2010/main" val="2153770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ar-SA" dirty="0"/>
              <a:t> </a:t>
            </a:r>
            <a:r>
              <a:rPr lang="ar-SA" sz="2000" b="1" dirty="0"/>
              <a:t>يشمل كل ما يمت بصلة بالرسالة من اشكال او رسوم بيانية وكذلك الصور سواء فوتوغرافية ام يدوية تخطيطية.</a:t>
            </a:r>
            <a:endParaRPr lang="en-US" sz="2000" b="1" dirty="0"/>
          </a:p>
          <a:p>
            <a:r>
              <a:rPr lang="ar-SA" sz="2000" b="1" dirty="0"/>
              <a:t>ويتم الاستعانة بالإشكال بشتى صورها لتيسير الفهم وتقريب المراد فهمه او توصيله للقارئ كلما أمكن ذلك وان وجود الشكل لا يعني الاستغناء عن الشرح بل يعتبر الشرح النظري مكملا او متمما لوجود الشكل فقد يؤدي تواجد الشكل مع توافر الشرح النظري له الى ابراز بعض النواحي او الجوانب الغامضة التي يود الباحث التركيز على ايضاحها</a:t>
            </a:r>
            <a:endParaRPr lang="ar-IQ" sz="2000" b="1" dirty="0"/>
          </a:p>
        </p:txBody>
      </p:sp>
      <p:sp>
        <p:nvSpPr>
          <p:cNvPr id="4" name="Text Placeholder 3"/>
          <p:cNvSpPr>
            <a:spLocks noGrp="1"/>
          </p:cNvSpPr>
          <p:nvPr>
            <p:ph type="body" sz="half" idx="2"/>
          </p:nvPr>
        </p:nvSpPr>
        <p:spPr/>
        <p:txBody>
          <a:bodyPr/>
          <a:lstStyle/>
          <a:p>
            <a:endParaRPr lang="ar-IQ" dirty="0"/>
          </a:p>
        </p:txBody>
      </p:sp>
      <p:sp>
        <p:nvSpPr>
          <p:cNvPr id="5" name="Oval 4"/>
          <p:cNvSpPr/>
          <p:nvPr/>
        </p:nvSpPr>
        <p:spPr>
          <a:xfrm>
            <a:off x="990172" y="1360392"/>
            <a:ext cx="3541690" cy="14166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a:t>الاشكال</a:t>
            </a:r>
            <a:endParaRPr lang="ar-IQ"/>
          </a:p>
        </p:txBody>
      </p:sp>
      <p:pic>
        <p:nvPicPr>
          <p:cNvPr id="6" name="صورة 4"/>
          <p:cNvPicPr/>
          <p:nvPr/>
        </p:nvPicPr>
        <p:blipFill>
          <a:blip r:embed="rId2">
            <a:extLst>
              <a:ext uri="{28A0092B-C50C-407E-A947-70E740481C1C}">
                <a14:useLocalDpi xmlns:a14="http://schemas.microsoft.com/office/drawing/2010/main" val="0"/>
              </a:ext>
            </a:extLst>
          </a:blip>
          <a:stretch>
            <a:fillRect/>
          </a:stretch>
        </p:blipFill>
        <p:spPr>
          <a:xfrm>
            <a:off x="121957" y="2777068"/>
            <a:ext cx="4638504" cy="3361386"/>
          </a:xfrm>
          <a:prstGeom prst="rect">
            <a:avLst/>
          </a:prstGeom>
        </p:spPr>
      </p:pic>
    </p:spTree>
    <p:extLst>
      <p:ext uri="{BB962C8B-B14F-4D97-AF65-F5344CB8AC3E}">
        <p14:creationId xmlns:p14="http://schemas.microsoft.com/office/powerpoint/2010/main" val="3803574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3548" y="197476"/>
            <a:ext cx="8596668" cy="1320800"/>
          </a:xfrm>
        </p:spPr>
        <p:txBody>
          <a:bodyPr>
            <a:noAutofit/>
          </a:bodyPr>
          <a:lstStyle/>
          <a:p>
            <a:r>
              <a:rPr lang="ar-SA" sz="2800" b="1" dirty="0">
                <a:solidFill>
                  <a:schemeClr val="tx2">
                    <a:lumMod val="60000"/>
                    <a:lumOff val="40000"/>
                  </a:schemeClr>
                </a:solidFill>
              </a:rPr>
              <a:t>الشروط التي يجب ان يراعيها الباحث عندما يتناول في دراسته الجداول والإشكال</a:t>
            </a:r>
            <a:r>
              <a:rPr lang="ar-SA" sz="2800" dirty="0">
                <a:solidFill>
                  <a:schemeClr val="tx2">
                    <a:lumMod val="60000"/>
                    <a:lumOff val="40000"/>
                  </a:schemeClr>
                </a:solidFill>
              </a:rPr>
              <a:t> </a:t>
            </a:r>
            <a:r>
              <a:rPr lang="ar-SA" sz="2800" b="1" dirty="0">
                <a:solidFill>
                  <a:schemeClr val="tx2">
                    <a:lumMod val="60000"/>
                    <a:lumOff val="40000"/>
                  </a:schemeClr>
                </a:solidFill>
              </a:rPr>
              <a:t>كأسلوب لعرض النتائج هي </a:t>
            </a:r>
            <a:endParaRPr lang="ar-IQ" sz="2800" dirty="0">
              <a:solidFill>
                <a:schemeClr val="tx2">
                  <a:lumMod val="60000"/>
                  <a:lumOff val="40000"/>
                </a:schemeClr>
              </a:solidFill>
            </a:endParaRPr>
          </a:p>
        </p:txBody>
      </p:sp>
      <p:sp>
        <p:nvSpPr>
          <p:cNvPr id="3" name="Rectangle 2"/>
          <p:cNvSpPr/>
          <p:nvPr/>
        </p:nvSpPr>
        <p:spPr>
          <a:xfrm>
            <a:off x="1" y="1692884"/>
            <a:ext cx="10547796" cy="455329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342900" marR="0" lvl="0" indent="-342900" algn="just" rtl="1">
              <a:lnSpc>
                <a:spcPct val="115000"/>
              </a:lnSpc>
              <a:spcBef>
                <a:spcPts val="0"/>
              </a:spcBef>
              <a:spcAft>
                <a:spcPts val="1000"/>
              </a:spcAft>
              <a:buFont typeface="Symbol" panose="05050102010706020507" pitchFamily="18" charset="2"/>
              <a:buChar char=""/>
            </a:pPr>
            <a:r>
              <a:rPr lang="ar-SA" sz="2800" b="1" dirty="0">
                <a:ea typeface="Calibri" panose="020F0502020204030204" pitchFamily="34" charset="0"/>
                <a:cs typeface="Simplified Arabic" panose="02020603050405020304" pitchFamily="18" charset="-78"/>
              </a:rPr>
              <a:t>ان يشمل الجدول شرحا واضحا لما يحويه من بيانات.</a:t>
            </a:r>
            <a:endParaRPr lang="en-US" sz="2800" b="1" dirty="0"/>
          </a:p>
          <a:p>
            <a:pPr marL="342900" marR="0" lvl="0" indent="-342900" algn="just" rtl="1">
              <a:lnSpc>
                <a:spcPct val="115000"/>
              </a:lnSpc>
              <a:spcBef>
                <a:spcPts val="0"/>
              </a:spcBef>
              <a:spcAft>
                <a:spcPts val="1000"/>
              </a:spcAft>
              <a:buFont typeface="Symbol" panose="05050102010706020507" pitchFamily="18" charset="2"/>
              <a:buChar char=""/>
            </a:pPr>
            <a:r>
              <a:rPr lang="ar-SA" sz="2800" b="1" dirty="0">
                <a:ea typeface="Calibri" panose="020F0502020204030204" pitchFamily="34" charset="0"/>
                <a:cs typeface="Simplified Arabic" panose="02020603050405020304" pitchFamily="18" charset="-78"/>
              </a:rPr>
              <a:t>ان تعرض الاشكال بشكل واضح مبسط لا يحتاج الى الرجوع للاطلاع على الشرح.</a:t>
            </a:r>
            <a:endParaRPr lang="en-US" sz="2800" b="1" dirty="0"/>
          </a:p>
          <a:p>
            <a:pPr marL="342900" marR="0" lvl="0" indent="-342900" algn="just" rtl="1">
              <a:lnSpc>
                <a:spcPct val="115000"/>
              </a:lnSpc>
              <a:spcBef>
                <a:spcPts val="0"/>
              </a:spcBef>
              <a:spcAft>
                <a:spcPts val="1000"/>
              </a:spcAft>
              <a:buFont typeface="Symbol" panose="05050102010706020507" pitchFamily="18" charset="2"/>
              <a:buChar char=""/>
            </a:pPr>
            <a:r>
              <a:rPr lang="ar-SA" sz="2800" b="1" dirty="0">
                <a:ea typeface="Calibri" panose="020F0502020204030204" pitchFamily="34" charset="0"/>
                <a:cs typeface="Simplified Arabic" panose="02020603050405020304" pitchFamily="18" charset="-78"/>
              </a:rPr>
              <a:t>ان البساطة وعدم التعقيد في عرض الجداول او الاشكال لا يعني حذف أي بيانات على درجة كبيرة من الأهمية بل يتطلب ذلك توخي الحذر والدقة.</a:t>
            </a:r>
            <a:endParaRPr lang="en-US" sz="2800" b="1" dirty="0"/>
          </a:p>
          <a:p>
            <a:pPr marL="342900" marR="0" lvl="0" indent="-342900" algn="just" rtl="1">
              <a:lnSpc>
                <a:spcPct val="115000"/>
              </a:lnSpc>
              <a:spcBef>
                <a:spcPts val="0"/>
              </a:spcBef>
              <a:spcAft>
                <a:spcPts val="1000"/>
              </a:spcAft>
              <a:buFont typeface="Symbol" panose="05050102010706020507" pitchFamily="18" charset="2"/>
              <a:buChar char=""/>
            </a:pPr>
            <a:r>
              <a:rPr lang="ar-SA" sz="2800" b="1" dirty="0">
                <a:ea typeface="Calibri" panose="020F0502020204030204" pitchFamily="34" charset="0"/>
                <a:cs typeface="Simplified Arabic" panose="02020603050405020304" pitchFamily="18" charset="-78"/>
              </a:rPr>
              <a:t>لعل المبالغة في استخدام الجداول والاشكال يحدث ارباك لكل من الباحث والقارئ ويسبب عدم القدرة على التركيز حول النقاط التي يدور حولها البحث.  </a:t>
            </a:r>
            <a:endParaRPr lang="en-US" sz="2800" b="1" dirty="0"/>
          </a:p>
          <a:p>
            <a:pPr marL="342900" marR="0" lvl="0" indent="-342900" algn="just" rtl="1">
              <a:lnSpc>
                <a:spcPct val="115000"/>
              </a:lnSpc>
              <a:spcBef>
                <a:spcPts val="0"/>
              </a:spcBef>
              <a:spcAft>
                <a:spcPts val="1000"/>
              </a:spcAft>
              <a:buFont typeface="Symbol" panose="05050102010706020507" pitchFamily="18" charset="2"/>
              <a:buChar char=""/>
            </a:pPr>
            <a:r>
              <a:rPr lang="ar-SA" sz="2800" b="1" dirty="0">
                <a:ea typeface="Calibri" panose="020F0502020204030204" pitchFamily="34" charset="0"/>
                <a:cs typeface="Simplified Arabic" panose="02020603050405020304" pitchFamily="18" charset="-78"/>
              </a:rPr>
              <a:t>من الافضل وضع رقم وعنوان الجدول اعلاه في حين يفضل وضع رقم وعنوان الشكل اسفله</a:t>
            </a:r>
            <a:endParaRPr lang="en-US" sz="2800" b="1" dirty="0">
              <a:effectLst/>
            </a:endParaRPr>
          </a:p>
        </p:txBody>
      </p:sp>
    </p:spTree>
    <p:extLst>
      <p:ext uri="{BB962C8B-B14F-4D97-AF65-F5344CB8AC3E}">
        <p14:creationId xmlns:p14="http://schemas.microsoft.com/office/powerpoint/2010/main" val="3661900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ar-IQ" b="1" dirty="0">
                <a:solidFill>
                  <a:srgbClr val="FFC000"/>
                </a:solidFill>
              </a:rPr>
              <a:t>ثانيا : مناقشة النتائج ( البيانات )</a:t>
            </a:r>
            <a:r>
              <a:rPr lang="en-US" dirty="0"/>
              <a:t/>
            </a:r>
            <a:br>
              <a:rPr lang="en-US" dirty="0"/>
            </a:br>
            <a:endParaRPr lang="ar-IQ"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en-US" b="1" dirty="0">
                <a:solidFill>
                  <a:srgbClr val="FFFF00"/>
                </a:solidFill>
              </a:rPr>
              <a:t> </a:t>
            </a:r>
            <a:r>
              <a:rPr lang="ar-IQ" b="1" dirty="0">
                <a:solidFill>
                  <a:srgbClr val="FFFF00"/>
                </a:solidFill>
              </a:rPr>
              <a:t>يعتبر الباحث نفسه هو المصدر الاساسي في هذه المعلومات ولا يعلو عليه أي مصدر ويجب ان تكون لدى الباحث الثقة الكاملة بنفسه ونتائجه</a:t>
            </a:r>
            <a:r>
              <a:rPr lang="en-US" b="1" baseline="30000" dirty="0">
                <a:solidFill>
                  <a:srgbClr val="FFFF00"/>
                </a:solidFill>
                <a:hlinkClick r:id="rId2" action="ppaction://hlinkfile"/>
              </a:rPr>
              <a:t>(2)</a:t>
            </a:r>
            <a:r>
              <a:rPr lang="en-US" b="1" dirty="0">
                <a:solidFill>
                  <a:srgbClr val="FFFF00"/>
                </a:solidFill>
              </a:rPr>
              <a:t> </a:t>
            </a:r>
          </a:p>
          <a:p>
            <a:r>
              <a:rPr lang="ar-IQ" b="1" dirty="0">
                <a:solidFill>
                  <a:srgbClr val="FFFF00"/>
                </a:solidFill>
              </a:rPr>
              <a:t>هنا يأتي الدور الرئيسي والواجب على الباحث اتباعه لاستكمال ما بدآه من عمل الا وهو اجراء التفسير والمناقشة الواعية فجمع وعرض النتائج فحسب دون دراية بمناقشتها يعني عدم التوصل الى حل المشكلة الرئيسية او الاساسية او تلك المشكلات الفرعية التي تطرحها الدراسة                  </a:t>
            </a:r>
            <a:endParaRPr lang="en-US" b="1" dirty="0">
              <a:solidFill>
                <a:srgbClr val="FFFF00"/>
              </a:solidFill>
            </a:endParaRPr>
          </a:p>
          <a:p>
            <a:r>
              <a:rPr lang="ar-IQ" b="1" dirty="0">
                <a:solidFill>
                  <a:srgbClr val="FFFF00"/>
                </a:solidFill>
              </a:rPr>
              <a:t>في المناقشة فان الباحث كالفنان يرسم ويقارن ويفند ويكتب كل ما نشر علميا باتجاه دعم النتائج ويقوم بالمقارنة ( مقارنة جدول مع جدول اخر , مقارنة بيان مع بيان اخر , شرح البيان نفسه ومناقشة البيان الذي يليه , فيضع ما يريد من جهود علمية فكرية معتمدا على الاستنتاجات الواضحة في العرض </a:t>
            </a:r>
            <a:r>
              <a:rPr lang="ar-IQ" b="1" dirty="0" smtClean="0">
                <a:solidFill>
                  <a:srgbClr val="FFFF00"/>
                </a:solidFill>
              </a:rPr>
              <a:t>.</a:t>
            </a:r>
            <a:endParaRPr lang="en-US" b="1" dirty="0">
              <a:solidFill>
                <a:srgbClr val="FFFF00"/>
              </a:solidFill>
            </a:endParaRPr>
          </a:p>
        </p:txBody>
      </p:sp>
    </p:spTree>
    <p:extLst>
      <p:ext uri="{BB962C8B-B14F-4D97-AF65-F5344CB8AC3E}">
        <p14:creationId xmlns:p14="http://schemas.microsoft.com/office/powerpoint/2010/main" val="3299181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ar-IQ" b="1" dirty="0"/>
              <a:t>ان النتائج يجب ان تتسم بما يلي .</a:t>
            </a:r>
            <a:r>
              <a:rPr lang="en-US" dirty="0"/>
              <a:t/>
            </a:r>
            <a:br>
              <a:rPr lang="en-US" dirty="0"/>
            </a:br>
            <a:endParaRPr lang="ar-IQ"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ar-IQ" sz="3200" b="1" dirty="0"/>
              <a:t>ـــ التنظيم </a:t>
            </a:r>
            <a:endParaRPr lang="en-US" sz="3200" b="1" dirty="0"/>
          </a:p>
          <a:p>
            <a:r>
              <a:rPr lang="ar-IQ" sz="3200" b="1" dirty="0"/>
              <a:t>ـــ الوضوح</a:t>
            </a:r>
            <a:endParaRPr lang="en-US" sz="3200" b="1" dirty="0"/>
          </a:p>
          <a:p>
            <a:r>
              <a:rPr lang="ar-IQ" sz="3200" b="1" dirty="0"/>
              <a:t>ـــ التحديد </a:t>
            </a:r>
            <a:endParaRPr lang="en-US" sz="3200" b="1" dirty="0"/>
          </a:p>
          <a:p>
            <a:r>
              <a:rPr lang="ar-IQ" sz="3200" b="1" dirty="0"/>
              <a:t>ـــ التصميم</a:t>
            </a:r>
            <a:endParaRPr lang="en-US" sz="3200" b="1" dirty="0"/>
          </a:p>
          <a:p>
            <a:r>
              <a:rPr lang="ar-IQ" sz="3200" b="1" dirty="0"/>
              <a:t>ـــ الابتكار والجدة </a:t>
            </a:r>
            <a:endParaRPr lang="en-US" sz="3200" b="1" dirty="0"/>
          </a:p>
          <a:p>
            <a:r>
              <a:rPr lang="ar-IQ" sz="3200" b="1" dirty="0"/>
              <a:t>ـــ المتابعة</a:t>
            </a:r>
            <a:endParaRPr lang="en-US" sz="3200" b="1" dirty="0"/>
          </a:p>
          <a:p>
            <a:endParaRPr lang="ar-IQ" dirty="0"/>
          </a:p>
        </p:txBody>
      </p:sp>
    </p:spTree>
    <p:extLst>
      <p:ext uri="{BB962C8B-B14F-4D97-AF65-F5344CB8AC3E}">
        <p14:creationId xmlns:p14="http://schemas.microsoft.com/office/powerpoint/2010/main" val="30365173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TotalTime>
  <Words>1093</Words>
  <Application>Microsoft Office PowerPoint</Application>
  <PresentationFormat>شاشة عريضة</PresentationFormat>
  <Paragraphs>60</Paragraphs>
  <Slides>13</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13</vt:i4>
      </vt:variant>
    </vt:vector>
  </HeadingPairs>
  <TitlesOfParts>
    <vt:vector size="22" baseType="lpstr">
      <vt:lpstr>Arial</vt:lpstr>
      <vt:lpstr>Calibri</vt:lpstr>
      <vt:lpstr>Simplified Arabic</vt:lpstr>
      <vt:lpstr>Symbol</vt:lpstr>
      <vt:lpstr>Tahoma</vt:lpstr>
      <vt:lpstr>Times New Roman</vt:lpstr>
      <vt:lpstr>Trebuchet MS</vt:lpstr>
      <vt:lpstr>Wingdings 3</vt:lpstr>
      <vt:lpstr>Facet</vt:lpstr>
      <vt:lpstr> حنين ميسم     دعاء زهير    هند قاسم</vt:lpstr>
      <vt:lpstr>عرض النتائج وتحليلها ومناقشتها </vt:lpstr>
      <vt:lpstr>ويتضمن هذا الجزء كل من :</vt:lpstr>
      <vt:lpstr>اولا: عرض النتائج (البيانات):-</vt:lpstr>
      <vt:lpstr>عرض تقديمي في PowerPoint</vt:lpstr>
      <vt:lpstr>عرض تقديمي في PowerPoint</vt:lpstr>
      <vt:lpstr>الشروط التي يجب ان يراعيها الباحث عندما يتناول في دراسته الجداول والإشكال كأسلوب لعرض النتائج هي </vt:lpstr>
      <vt:lpstr>ثانيا : مناقشة النتائج ( البيانات ) </vt:lpstr>
      <vt:lpstr>ان النتائج يجب ان تتسم بما يلي . </vt:lpstr>
      <vt:lpstr>ثالثا : ربط الدراسات النظرية والمشابهة مع النتائج:-    </vt:lpstr>
      <vt:lpstr>أخطاء تتعلق بالجداول</vt:lpstr>
      <vt:lpstr>اخطاء تتعلق بعرض النتائج </vt:lpstr>
      <vt:lpstr>عرض تقديمي في PowerPoint</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حنين ميسم     دعاء زهير    هند قاسم</dc:title>
  <dc:creator>Haneen</dc:creator>
  <cp:lastModifiedBy>Windows 8.1</cp:lastModifiedBy>
  <cp:revision>6</cp:revision>
  <dcterms:created xsi:type="dcterms:W3CDTF">2021-07-07T04:19:05Z</dcterms:created>
  <dcterms:modified xsi:type="dcterms:W3CDTF">2021-07-09T20:29:34Z</dcterms:modified>
</cp:coreProperties>
</file>