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6"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67"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F9D"/>
    <a:srgbClr val="F47264"/>
    <a:srgbClr val="44546A"/>
    <a:srgbClr val="F8D35E"/>
    <a:srgbClr val="15A185"/>
    <a:srgbClr val="F49D15"/>
    <a:srgbClr val="7CC8EC"/>
    <a:srgbClr val="3FD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p:cViewPr varScale="1">
        <p:scale>
          <a:sx n="54" d="100"/>
          <a:sy n="54" d="100"/>
        </p:scale>
        <p:origin x="-102"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6A4326-F2B1-4825-BE05-4D41EC3F5539}" type="datetimeFigureOut">
              <a:rPr lang="en-US"/>
              <a:pPr>
                <a:defRPr/>
              </a:pPr>
              <a:t>7/7/2021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6BEE26E-2EE6-4A8C-801E-81A232D021EF}" type="slidenum">
              <a:rPr lang="en-US"/>
              <a:pPr>
                <a:defRPr/>
              </a:pPr>
              <a:t>‹#›</a:t>
            </a:fld>
            <a:endParaRPr lang="en-US"/>
          </a:p>
        </p:txBody>
      </p:sp>
    </p:spTree>
    <p:extLst>
      <p:ext uri="{BB962C8B-B14F-4D97-AF65-F5344CB8AC3E}">
        <p14:creationId xmlns:p14="http://schemas.microsoft.com/office/powerpoint/2010/main" val="25264967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661DE7-4299-4701-A387-1BAE248945EA}" type="slidenum">
              <a:rPr lang="en-US" altLang="ar-SA"/>
              <a:pPr fontAlgn="base">
                <a:spcBef>
                  <a:spcPct val="0"/>
                </a:spcBef>
                <a:spcAft>
                  <a:spcPct val="0"/>
                </a:spcAft>
              </a:pPr>
              <a:t>11</a:t>
            </a:fld>
            <a:endParaRPr lang="en-US"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7671E-B7B8-40D4-BB38-FBD535A75494}" type="datetimeFigureOut">
              <a:rPr lang="en-US"/>
              <a:pPr>
                <a:defRPr/>
              </a:pPr>
              <a:t>7/7/2021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5C38DD-E476-4AF2-B22C-EE2CF6CC09B6}" type="slidenum">
              <a:rPr lang="en-US"/>
              <a:pPr>
                <a:defRPr/>
              </a:pPr>
              <a:t>‹#›</a:t>
            </a:fld>
            <a:endParaRPr lang="en-US"/>
          </a:p>
        </p:txBody>
      </p:sp>
    </p:spTree>
    <p:extLst>
      <p:ext uri="{BB962C8B-B14F-4D97-AF65-F5344CB8AC3E}">
        <p14:creationId xmlns:p14="http://schemas.microsoft.com/office/powerpoint/2010/main" val="216938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3742B9-9D83-4D1E-AD18-48EC6284B85A}" type="datetimeFigureOut">
              <a:rPr lang="en-US"/>
              <a:pPr>
                <a:defRPr/>
              </a:pPr>
              <a:t>7/7/2021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57C7D8-D2E2-4F61-9C39-92470254B0EC}" type="slidenum">
              <a:rPr lang="en-US"/>
              <a:pPr>
                <a:defRPr/>
              </a:pPr>
              <a:t>‹#›</a:t>
            </a:fld>
            <a:endParaRPr lang="en-US"/>
          </a:p>
        </p:txBody>
      </p:sp>
    </p:spTree>
    <p:extLst>
      <p:ext uri="{BB962C8B-B14F-4D97-AF65-F5344CB8AC3E}">
        <p14:creationId xmlns:p14="http://schemas.microsoft.com/office/powerpoint/2010/main" val="42066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55150C-3520-455F-8F85-06AD56131E5C}" type="datetimeFigureOut">
              <a:rPr lang="en-US"/>
              <a:pPr>
                <a:defRPr/>
              </a:pPr>
              <a:t>7/7/2021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3DB8D-F378-4592-90E8-79C45022A234}" type="slidenum">
              <a:rPr lang="en-US"/>
              <a:pPr>
                <a:defRPr/>
              </a:pPr>
              <a:t>‹#›</a:t>
            </a:fld>
            <a:endParaRPr lang="en-US"/>
          </a:p>
        </p:txBody>
      </p:sp>
    </p:spTree>
    <p:extLst>
      <p:ext uri="{BB962C8B-B14F-4D97-AF65-F5344CB8AC3E}">
        <p14:creationId xmlns:p14="http://schemas.microsoft.com/office/powerpoint/2010/main" val="44809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76CE79-442E-47D6-B8F5-01DBE2C085D0}" type="datetimeFigureOut">
              <a:rPr lang="en-US"/>
              <a:pPr>
                <a:defRPr/>
              </a:pPr>
              <a:t>7/7/2021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55124-CDB8-4CED-A170-54A2EBACD08F}" type="slidenum">
              <a:rPr lang="en-US"/>
              <a:pPr>
                <a:defRPr/>
              </a:pPr>
              <a:t>‹#›</a:t>
            </a:fld>
            <a:endParaRPr lang="en-US"/>
          </a:p>
        </p:txBody>
      </p:sp>
    </p:spTree>
    <p:extLst>
      <p:ext uri="{BB962C8B-B14F-4D97-AF65-F5344CB8AC3E}">
        <p14:creationId xmlns:p14="http://schemas.microsoft.com/office/powerpoint/2010/main" val="389393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41737DC-61F4-40A4-A75C-0B66F1C0AE23}" type="datetimeFigureOut">
              <a:rPr lang="en-US"/>
              <a:pPr>
                <a:defRPr/>
              </a:pPr>
              <a:t>7/7/2021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80F82-C83F-4B7C-9B4E-CB799F6964E9}" type="slidenum">
              <a:rPr lang="en-US"/>
              <a:pPr>
                <a:defRPr/>
              </a:pPr>
              <a:t>‹#›</a:t>
            </a:fld>
            <a:endParaRPr lang="en-US"/>
          </a:p>
        </p:txBody>
      </p:sp>
    </p:spTree>
    <p:extLst>
      <p:ext uri="{BB962C8B-B14F-4D97-AF65-F5344CB8AC3E}">
        <p14:creationId xmlns:p14="http://schemas.microsoft.com/office/powerpoint/2010/main" val="29826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65E2AC-5C37-4AC9-B82B-22519E3C580D}" type="datetimeFigureOut">
              <a:rPr lang="en-US"/>
              <a:pPr>
                <a:defRPr/>
              </a:pPr>
              <a:t>7/7/2021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BC77C-DE38-49D4-8886-143020F5D755}" type="slidenum">
              <a:rPr lang="en-US"/>
              <a:pPr>
                <a:defRPr/>
              </a:pPr>
              <a:t>‹#›</a:t>
            </a:fld>
            <a:endParaRPr lang="en-US"/>
          </a:p>
        </p:txBody>
      </p:sp>
    </p:spTree>
    <p:extLst>
      <p:ext uri="{BB962C8B-B14F-4D97-AF65-F5344CB8AC3E}">
        <p14:creationId xmlns:p14="http://schemas.microsoft.com/office/powerpoint/2010/main" val="173635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1A8572-ABD5-46C5-96DF-347D57DC3948}" type="datetimeFigureOut">
              <a:rPr lang="en-US"/>
              <a:pPr>
                <a:defRPr/>
              </a:pPr>
              <a:t>7/7/2021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740B4B-331E-4420-9ECA-012D1B5172B5}" type="slidenum">
              <a:rPr lang="en-US"/>
              <a:pPr>
                <a:defRPr/>
              </a:pPr>
              <a:t>‹#›</a:t>
            </a:fld>
            <a:endParaRPr lang="en-US"/>
          </a:p>
        </p:txBody>
      </p:sp>
    </p:spTree>
    <p:extLst>
      <p:ext uri="{BB962C8B-B14F-4D97-AF65-F5344CB8AC3E}">
        <p14:creationId xmlns:p14="http://schemas.microsoft.com/office/powerpoint/2010/main" val="21673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00EA75-69FB-486F-BF60-9BD42C4BB2C0}" type="datetimeFigureOut">
              <a:rPr lang="en-US"/>
              <a:pPr>
                <a:defRPr/>
              </a:pPr>
              <a:t>7/7/2021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8CAEC9-3D73-400E-B621-FEFDFC3B7F03}" type="slidenum">
              <a:rPr lang="en-US"/>
              <a:pPr>
                <a:defRPr/>
              </a:pPr>
              <a:t>‹#›</a:t>
            </a:fld>
            <a:endParaRPr lang="en-US"/>
          </a:p>
        </p:txBody>
      </p:sp>
    </p:spTree>
    <p:extLst>
      <p:ext uri="{BB962C8B-B14F-4D97-AF65-F5344CB8AC3E}">
        <p14:creationId xmlns:p14="http://schemas.microsoft.com/office/powerpoint/2010/main" val="67451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BEA4C5-363F-4CB2-8B13-E9A7FE4B5EBE}" type="datetimeFigureOut">
              <a:rPr lang="en-US"/>
              <a:pPr>
                <a:defRPr/>
              </a:pPr>
              <a:t>7/7/2021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440D43-6209-4135-96AD-56400DA15A82}" type="slidenum">
              <a:rPr lang="en-US"/>
              <a:pPr>
                <a:defRPr/>
              </a:pPr>
              <a:t>‹#›</a:t>
            </a:fld>
            <a:endParaRPr lang="en-US"/>
          </a:p>
        </p:txBody>
      </p:sp>
    </p:spTree>
    <p:extLst>
      <p:ext uri="{BB962C8B-B14F-4D97-AF65-F5344CB8AC3E}">
        <p14:creationId xmlns:p14="http://schemas.microsoft.com/office/powerpoint/2010/main" val="243913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CC2E9D-0E24-4C65-8686-707F1336DE1E}" type="datetimeFigureOut">
              <a:rPr lang="en-US"/>
              <a:pPr>
                <a:defRPr/>
              </a:pPr>
              <a:t>7/7/2021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57D41-6FD9-40F6-BB53-8F07E1E9122B}" type="slidenum">
              <a:rPr lang="en-US"/>
              <a:pPr>
                <a:defRPr/>
              </a:pPr>
              <a:t>‹#›</a:t>
            </a:fld>
            <a:endParaRPr lang="en-US"/>
          </a:p>
        </p:txBody>
      </p:sp>
    </p:spTree>
    <p:extLst>
      <p:ext uri="{BB962C8B-B14F-4D97-AF65-F5344CB8AC3E}">
        <p14:creationId xmlns:p14="http://schemas.microsoft.com/office/powerpoint/2010/main" val="420493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B75758-7B28-4119-BAF1-606AB6F378B2}" type="datetimeFigureOut">
              <a:rPr lang="en-US"/>
              <a:pPr>
                <a:defRPr/>
              </a:pPr>
              <a:t>7/7/2021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1DBF07-3606-4D58-B96F-9A8C080B0082}" type="slidenum">
              <a:rPr lang="en-US"/>
              <a:pPr>
                <a:defRPr/>
              </a:pPr>
              <a:t>‹#›</a:t>
            </a:fld>
            <a:endParaRPr lang="en-US"/>
          </a:p>
        </p:txBody>
      </p:sp>
    </p:spTree>
    <p:extLst>
      <p:ext uri="{BB962C8B-B14F-4D97-AF65-F5344CB8AC3E}">
        <p14:creationId xmlns:p14="http://schemas.microsoft.com/office/powerpoint/2010/main" val="132528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7AF05E-D7DE-458B-8472-B1050266D9F2}" type="datetimeFigureOut">
              <a:rPr lang="en-US"/>
              <a:pPr>
                <a:defRPr/>
              </a:pPr>
              <a:t>7/7/2021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6D0444F-EB34-43F3-86AF-AF08639787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029200" y="0"/>
            <a:ext cx="3962400" cy="1323439"/>
          </a:xfrm>
          <a:prstGeom prst="rect">
            <a:avLst/>
          </a:prstGeom>
        </p:spPr>
        <p:txBody>
          <a:bodyPr wrap="square">
            <a:spAutoFit/>
          </a:bodyPr>
          <a:lstStyle/>
          <a:p>
            <a:pPr algn="ctr" rtl="1"/>
            <a:r>
              <a:rPr lang="ar-SA" sz="2000" b="1" dirty="0"/>
              <a:t>وزارة التعليم العالي والبحث العلمي</a:t>
            </a:r>
            <a:endParaRPr lang="en-US" sz="2000" dirty="0"/>
          </a:p>
          <a:p>
            <a:pPr algn="ctr" rtl="1"/>
            <a:r>
              <a:rPr lang="ar-SA" sz="2000" b="1" dirty="0" smtClean="0"/>
              <a:t>جامعة </a:t>
            </a:r>
            <a:r>
              <a:rPr lang="ar-SA" sz="2000" b="1" dirty="0"/>
              <a:t>بغداد</a:t>
            </a:r>
            <a:endParaRPr lang="en-US" sz="2000" dirty="0"/>
          </a:p>
          <a:p>
            <a:pPr algn="ctr" rtl="1"/>
            <a:r>
              <a:rPr lang="ar-SA" sz="2000" b="1" dirty="0"/>
              <a:t>كلية التربية البدنية و علوم الرياضة للبنات</a:t>
            </a:r>
            <a:endParaRPr lang="en-US" sz="2000" dirty="0"/>
          </a:p>
          <a:p>
            <a:pPr algn="ctr" rtl="1"/>
            <a:r>
              <a:rPr lang="ar-SA" sz="2000" b="1" dirty="0" smtClean="0"/>
              <a:t>قسم </a:t>
            </a:r>
            <a:r>
              <a:rPr lang="ar-SA" sz="2000" b="1" dirty="0"/>
              <a:t>الدراسات العليا / </a:t>
            </a:r>
            <a:r>
              <a:rPr lang="ar-SA" sz="2000" b="1" dirty="0" smtClean="0"/>
              <a:t>دكتوراه</a:t>
            </a:r>
            <a:endParaRPr lang="en-US" sz="2000" dirty="0"/>
          </a:p>
        </p:txBody>
      </p:sp>
      <p:sp>
        <p:nvSpPr>
          <p:cNvPr id="9" name="مستطيل 8"/>
          <p:cNvSpPr/>
          <p:nvPr/>
        </p:nvSpPr>
        <p:spPr>
          <a:xfrm>
            <a:off x="99304" y="1409046"/>
            <a:ext cx="8747620" cy="517065"/>
          </a:xfrm>
          <a:prstGeom prst="rect">
            <a:avLst/>
          </a:prstGeom>
        </p:spPr>
        <p:txBody>
          <a:bodyPr wrap="square">
            <a:spAutoFit/>
          </a:bodyPr>
          <a:lstStyle/>
          <a:p>
            <a:pPr algn="ctr" rtl="1">
              <a:lnSpc>
                <a:spcPct val="115000"/>
              </a:lnSpc>
              <a:spcAft>
                <a:spcPts val="0"/>
              </a:spcAft>
            </a:pPr>
            <a:r>
              <a:rPr lang="ar-SA" sz="2400"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Simplified Arabic"/>
                <a:ea typeface="Times New Roman"/>
                <a:cs typeface="PT Bold Heading"/>
              </a:rPr>
              <a:t>وسائل وادوات البحث العلمي</a:t>
            </a:r>
            <a:endParaRPr lang="en-US" sz="1400" dirty="0">
              <a:effectLst/>
              <a:latin typeface="Calibri"/>
              <a:ea typeface="Calibri"/>
              <a:cs typeface="Arial"/>
            </a:endParaRPr>
          </a:p>
        </p:txBody>
      </p:sp>
      <p:sp>
        <p:nvSpPr>
          <p:cNvPr id="10" name="مستطيل 9"/>
          <p:cNvSpPr/>
          <p:nvPr/>
        </p:nvSpPr>
        <p:spPr>
          <a:xfrm>
            <a:off x="1358986" y="1950624"/>
            <a:ext cx="6324600" cy="941796"/>
          </a:xfrm>
          <a:prstGeom prst="rect">
            <a:avLst/>
          </a:prstGeom>
        </p:spPr>
        <p:txBody>
          <a:bodyPr wrap="square">
            <a:spAutoFit/>
          </a:bodyPr>
          <a:lstStyle/>
          <a:p>
            <a:pPr algn="ctr" rtl="1">
              <a:lnSpc>
                <a:spcPct val="115000"/>
              </a:lnSpc>
              <a:spcAft>
                <a:spcPts val="0"/>
              </a:spcAft>
            </a:pPr>
            <a:r>
              <a:rPr lang="ar-SA" sz="2400" b="1" dirty="0">
                <a:latin typeface="Calibri"/>
                <a:ea typeface="Times New Roman"/>
                <a:cs typeface="Simplified Arabic"/>
              </a:rPr>
              <a:t>تقرير </a:t>
            </a:r>
            <a:r>
              <a:rPr lang="ar-SA" sz="2400" b="1" dirty="0" smtClean="0">
                <a:latin typeface="Calibri"/>
                <a:ea typeface="Times New Roman"/>
                <a:cs typeface="Simplified Arabic"/>
              </a:rPr>
              <a:t>مقدم </a:t>
            </a:r>
            <a:r>
              <a:rPr lang="ar-SA" sz="2400" b="1" dirty="0">
                <a:latin typeface="Calibri"/>
                <a:ea typeface="Times New Roman"/>
                <a:cs typeface="Simplified Arabic"/>
              </a:rPr>
              <a:t>من قبل </a:t>
            </a:r>
          </a:p>
          <a:p>
            <a:pPr algn="ctr" rtl="1">
              <a:lnSpc>
                <a:spcPct val="115000"/>
              </a:lnSpc>
              <a:spcAft>
                <a:spcPts val="0"/>
              </a:spcAft>
            </a:pPr>
            <a:r>
              <a:rPr lang="ar-SA" sz="2400" b="1" dirty="0">
                <a:latin typeface="Calibri"/>
                <a:ea typeface="Times New Roman"/>
                <a:cs typeface="Simplified Arabic"/>
              </a:rPr>
              <a:t>طالبات الدكتوراه</a:t>
            </a:r>
            <a:endParaRPr lang="ar-SA" sz="2400" b="1" dirty="0">
              <a:latin typeface="Calibri"/>
              <a:ea typeface="Times New Roman"/>
              <a:cs typeface="Simplified Arabic"/>
            </a:endParaRPr>
          </a:p>
        </p:txBody>
      </p:sp>
      <p:sp>
        <p:nvSpPr>
          <p:cNvPr id="11" name="مستطيل 10"/>
          <p:cNvSpPr/>
          <p:nvPr/>
        </p:nvSpPr>
        <p:spPr>
          <a:xfrm>
            <a:off x="991835" y="2608669"/>
            <a:ext cx="7455279" cy="1224951"/>
          </a:xfrm>
          <a:prstGeom prst="rect">
            <a:avLst/>
          </a:prstGeom>
        </p:spPr>
        <p:txBody>
          <a:bodyPr wrap="square">
            <a:spAutoFit/>
          </a:bodyPr>
          <a:lstStyle/>
          <a:p>
            <a:pPr algn="ctr" rtl="1">
              <a:lnSpc>
                <a:spcPct val="115000"/>
              </a:lnSpc>
              <a:spcAft>
                <a:spcPts val="0"/>
              </a:spcAft>
            </a:pPr>
            <a:r>
              <a:rPr lang="ar-SA" sz="3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Simplified Arabic"/>
                <a:ea typeface="Times New Roman"/>
                <a:cs typeface="PT Bold Heading"/>
              </a:rPr>
              <a:t>أسيل حميد </a:t>
            </a:r>
            <a:r>
              <a:rPr lang="ar-SA" sz="3200"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Simplified Arabic"/>
                <a:ea typeface="Times New Roman"/>
                <a:cs typeface="PT Bold Heading"/>
              </a:rPr>
              <a:t>عبيد                   ميس </a:t>
            </a:r>
            <a:r>
              <a:rPr lang="ar-SA" sz="3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Simplified Arabic"/>
                <a:ea typeface="Times New Roman"/>
                <a:cs typeface="PT Bold Heading"/>
              </a:rPr>
              <a:t>حميد طه</a:t>
            </a:r>
          </a:p>
          <a:p>
            <a:pPr algn="ctr" rtl="1">
              <a:lnSpc>
                <a:spcPct val="115000"/>
              </a:lnSpc>
              <a:spcAft>
                <a:spcPts val="0"/>
              </a:spcAft>
            </a:pPr>
            <a:r>
              <a:rPr lang="ar-SA" sz="3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Simplified Arabic"/>
                <a:ea typeface="Times New Roman"/>
                <a:cs typeface="PT Bold Heading"/>
              </a:rPr>
              <a:t>منال محسن حمود</a:t>
            </a:r>
            <a:endParaRPr lang="ar-SA" sz="3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Simplified Arabic"/>
              <a:ea typeface="Times New Roman"/>
              <a:cs typeface="PT Bold Heading"/>
            </a:endParaRPr>
          </a:p>
        </p:txBody>
      </p:sp>
      <p:sp>
        <p:nvSpPr>
          <p:cNvPr id="12" name="مستطيل 11"/>
          <p:cNvSpPr/>
          <p:nvPr/>
        </p:nvSpPr>
        <p:spPr>
          <a:xfrm>
            <a:off x="3709262" y="3801850"/>
            <a:ext cx="1010213" cy="571695"/>
          </a:xfrm>
          <a:prstGeom prst="rect">
            <a:avLst/>
          </a:prstGeom>
        </p:spPr>
        <p:txBody>
          <a:bodyPr wrap="none">
            <a:spAutoFit/>
          </a:bodyPr>
          <a:lstStyle/>
          <a:p>
            <a:pPr algn="ctr" rtl="1">
              <a:lnSpc>
                <a:spcPct val="115000"/>
              </a:lnSpc>
              <a:spcAft>
                <a:spcPts val="0"/>
              </a:spcAft>
            </a:pPr>
            <a:r>
              <a:rPr lang="ar-SA" sz="2800" b="1" dirty="0" smtClean="0">
                <a:effectLst/>
                <a:latin typeface="Calibri"/>
                <a:ea typeface="Times New Roman"/>
                <a:cs typeface="Simplified Arabic"/>
              </a:rPr>
              <a:t>بأشراف</a:t>
            </a:r>
            <a:endParaRPr lang="en-US" sz="1100" dirty="0">
              <a:effectLst/>
              <a:latin typeface="Calibri"/>
              <a:ea typeface="Calibri"/>
              <a:cs typeface="Arial"/>
            </a:endParaRPr>
          </a:p>
        </p:txBody>
      </p:sp>
      <p:sp>
        <p:nvSpPr>
          <p:cNvPr id="13" name="مستطيل 12"/>
          <p:cNvSpPr/>
          <p:nvPr/>
        </p:nvSpPr>
        <p:spPr>
          <a:xfrm>
            <a:off x="3149604" y="4351552"/>
            <a:ext cx="2492990" cy="658642"/>
          </a:xfrm>
          <a:prstGeom prst="rect">
            <a:avLst/>
          </a:prstGeom>
        </p:spPr>
        <p:txBody>
          <a:bodyPr wrap="none">
            <a:spAutoFit/>
          </a:bodyPr>
          <a:lstStyle/>
          <a:p>
            <a:pPr algn="ctr" rtl="1">
              <a:lnSpc>
                <a:spcPct val="115000"/>
              </a:lnSpc>
              <a:spcAft>
                <a:spcPts val="0"/>
              </a:spcAft>
            </a:pPr>
            <a:r>
              <a:rPr lang="ar-SA" sz="3200" dirty="0" err="1">
                <a:solidFill>
                  <a:srgbClr val="984806"/>
                </a:solidFill>
                <a:effectLst>
                  <a:outerShdw blurRad="69850" dist="43180" dir="5400000" sx="0" sy="0">
                    <a:srgbClr val="000000">
                      <a:alpha val="65000"/>
                    </a:srgbClr>
                  </a:outerShdw>
                </a:effectLst>
                <a:latin typeface="Simplified Arabic"/>
                <a:ea typeface="Times New Roman"/>
                <a:cs typeface="PT Bold Heading"/>
              </a:rPr>
              <a:t>ا.د</a:t>
            </a:r>
            <a:r>
              <a:rPr lang="ar-SA" sz="3200" dirty="0">
                <a:solidFill>
                  <a:srgbClr val="984806"/>
                </a:solidFill>
                <a:effectLst>
                  <a:outerShdw blurRad="69850" dist="43180" dir="5400000" sx="0" sy="0">
                    <a:srgbClr val="000000">
                      <a:alpha val="65000"/>
                    </a:srgbClr>
                  </a:outerShdw>
                </a:effectLst>
                <a:latin typeface="Simplified Arabic"/>
                <a:ea typeface="Times New Roman"/>
                <a:cs typeface="PT Bold Heading"/>
              </a:rPr>
              <a:t>. سهاد قاسم</a:t>
            </a:r>
            <a:endParaRPr lang="en-US" sz="1600" dirty="0">
              <a:effectLst/>
              <a:latin typeface="Calibri"/>
              <a:ea typeface="Calibri"/>
              <a:cs typeface="Arial"/>
            </a:endParaRPr>
          </a:p>
        </p:txBody>
      </p:sp>
      <p:sp>
        <p:nvSpPr>
          <p:cNvPr id="14" name="مستطيل 13"/>
          <p:cNvSpPr/>
          <p:nvPr/>
        </p:nvSpPr>
        <p:spPr>
          <a:xfrm>
            <a:off x="7498478" y="4479465"/>
            <a:ext cx="1348446" cy="523220"/>
          </a:xfrm>
          <a:prstGeom prst="rect">
            <a:avLst/>
          </a:prstGeom>
        </p:spPr>
        <p:txBody>
          <a:bodyPr wrap="none">
            <a:spAutoFit/>
          </a:bodyPr>
          <a:lstStyle/>
          <a:p>
            <a:r>
              <a:rPr lang="ar-SA" sz="2800" b="1" dirty="0" smtClean="0">
                <a:effectLst/>
                <a:ea typeface="Times New Roman"/>
                <a:cs typeface="Simplified Arabic"/>
              </a:rPr>
              <a:t>1442ه </a:t>
            </a:r>
            <a:endParaRPr lang="ar-SA" sz="2800" dirty="0"/>
          </a:p>
        </p:txBody>
      </p:sp>
      <p:sp>
        <p:nvSpPr>
          <p:cNvPr id="15" name="مستطيل 14"/>
          <p:cNvSpPr/>
          <p:nvPr/>
        </p:nvSpPr>
        <p:spPr>
          <a:xfrm>
            <a:off x="99304" y="4511342"/>
            <a:ext cx="1236236" cy="523220"/>
          </a:xfrm>
          <a:prstGeom prst="rect">
            <a:avLst/>
          </a:prstGeom>
        </p:spPr>
        <p:txBody>
          <a:bodyPr wrap="none">
            <a:spAutoFit/>
          </a:bodyPr>
          <a:lstStyle/>
          <a:p>
            <a:r>
              <a:rPr lang="ar-SA" sz="2800" b="1" dirty="0" smtClean="0">
                <a:effectLst/>
                <a:ea typeface="Times New Roman"/>
                <a:cs typeface="Simplified Arabic"/>
              </a:rPr>
              <a:t>2021 م</a:t>
            </a:r>
            <a:endParaRPr lang="ar-SA" sz="2800" dirty="0"/>
          </a:p>
        </p:txBody>
      </p:sp>
      <p:pic>
        <p:nvPicPr>
          <p:cNvPr id="16" name="صورة 15"/>
          <p:cNvPicPr/>
          <p:nvPr/>
        </p:nvPicPr>
        <p:blipFill>
          <a:blip r:embed="rId2">
            <a:extLst>
              <a:ext uri="{28A0092B-C50C-407E-A947-70E740481C1C}">
                <a14:useLocalDpi xmlns:a14="http://schemas.microsoft.com/office/drawing/2010/main" val="0"/>
              </a:ext>
            </a:extLst>
          </a:blip>
          <a:srcRect/>
          <a:stretch>
            <a:fillRect/>
          </a:stretch>
        </p:blipFill>
        <p:spPr bwMode="auto">
          <a:xfrm>
            <a:off x="345757" y="58158"/>
            <a:ext cx="1594485" cy="137287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2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ppt_w</p:attrName>
                                        </p:attrNameLst>
                                      </p:cBhvr>
                                      <p:tavLst>
                                        <p:tav tm="0" fmla="#ppt_w*sin(2.5*pi*$)">
                                          <p:val>
                                            <p:fltVal val="0"/>
                                          </p:val>
                                        </p:tav>
                                        <p:tav tm="100000">
                                          <p:val>
                                            <p:fltVal val="1"/>
                                          </p:val>
                                        </p:tav>
                                      </p:tavLst>
                                    </p:anim>
                                    <p:anim calcmode="lin" valueType="num">
                                      <p:cBhvr>
                                        <p:cTn id="4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64050" y="133350"/>
            <a:ext cx="4275149" cy="609600"/>
          </a:xfrm>
        </p:spPr>
        <p:txBody>
          <a:bodyPr rtlCol="0">
            <a:noAutofit/>
          </a:bodyPr>
          <a:lstStyle/>
          <a:p>
            <a:pPr algn="r" rtl="1"/>
            <a:r>
              <a:rPr lang="ar-IQ" sz="3200" b="1" dirty="0"/>
              <a:t>القياس في البحث العلمي :</a:t>
            </a:r>
            <a:endParaRPr lang="en-US" sz="3200" dirty="0"/>
          </a:p>
        </p:txBody>
      </p:sp>
      <p:sp>
        <p:nvSpPr>
          <p:cNvPr id="11282"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FC73A19E-D3E2-4BBB-9111-41D380E4479B}" type="slidenum">
              <a:rPr lang="en-US" altLang="ar-SA" sz="1000">
                <a:solidFill>
                  <a:schemeClr val="bg1"/>
                </a:solidFill>
              </a:rPr>
              <a:pPr algn="ctr" fontAlgn="base">
                <a:spcBef>
                  <a:spcPct val="0"/>
                </a:spcBef>
                <a:spcAft>
                  <a:spcPct val="0"/>
                </a:spcAft>
              </a:pPr>
              <a:t>10</a:t>
            </a:fld>
            <a:endParaRPr lang="en-US" altLang="ar-SA" sz="1000">
              <a:solidFill>
                <a:schemeClr val="bg1"/>
              </a:solidFill>
            </a:endParaRPr>
          </a:p>
        </p:txBody>
      </p:sp>
      <p:sp>
        <p:nvSpPr>
          <p:cNvPr id="2" name="مستطيل 1"/>
          <p:cNvSpPr/>
          <p:nvPr/>
        </p:nvSpPr>
        <p:spPr>
          <a:xfrm>
            <a:off x="152400" y="888577"/>
            <a:ext cx="8686800" cy="927946"/>
          </a:xfrm>
          <a:prstGeom prst="rect">
            <a:avLst/>
          </a:prstGeom>
        </p:spPr>
        <p:txBody>
          <a:bodyPr wrap="square">
            <a:spAutoFit/>
          </a:bodyPr>
          <a:lstStyle/>
          <a:p>
            <a:pPr marL="144145" marR="71755" indent="313055" algn="justLow" rtl="1">
              <a:lnSpc>
                <a:spcPct val="115000"/>
              </a:lnSpc>
              <a:spcAft>
                <a:spcPts val="0"/>
              </a:spcAft>
            </a:pPr>
            <a:r>
              <a:rPr lang="ar-IQ" sz="2400" dirty="0">
                <a:latin typeface="Calibri"/>
                <a:ea typeface="Times New Roman"/>
                <a:cs typeface="Simplified Arabic"/>
              </a:rPr>
              <a:t>تعتبر عملية القياس جانباً هماً وأساسياً للبحث العلمي، وتعد عملية القياس وسيلة لفهم ما يريد الباحث قياسه</a:t>
            </a:r>
            <a:endParaRPr lang="en-US" dirty="0">
              <a:effectLst/>
              <a:latin typeface="Calibri"/>
              <a:ea typeface="Calibri"/>
              <a:cs typeface="Arial"/>
            </a:endParaRPr>
          </a:p>
        </p:txBody>
      </p:sp>
      <p:sp>
        <p:nvSpPr>
          <p:cNvPr id="3" name="مستطيل 2"/>
          <p:cNvSpPr/>
          <p:nvPr/>
        </p:nvSpPr>
        <p:spPr>
          <a:xfrm>
            <a:off x="762000" y="1962150"/>
            <a:ext cx="8077200" cy="2677656"/>
          </a:xfrm>
          <a:prstGeom prst="rect">
            <a:avLst/>
          </a:prstGeom>
        </p:spPr>
        <p:txBody>
          <a:bodyPr wrap="square">
            <a:spAutoFit/>
          </a:bodyPr>
          <a:lstStyle/>
          <a:p>
            <a:pPr algn="r" rtl="1"/>
            <a:r>
              <a:rPr lang="ar-SA" sz="2800" dirty="0"/>
              <a:t>يمكن تعريف القياس بعدة تعاريف منها:</a:t>
            </a:r>
          </a:p>
          <a:p>
            <a:pPr algn="r" rtl="1"/>
            <a:r>
              <a:rPr lang="ar-SA" sz="2800" dirty="0"/>
              <a:t>	تقدير الأشياء والمستويات تقديرا كميا وفق إطار معين من المقاييس المدرجة .</a:t>
            </a:r>
          </a:p>
          <a:p>
            <a:pPr algn="r" rtl="1"/>
            <a:r>
              <a:rPr lang="ar-SA" sz="2800" dirty="0"/>
              <a:t>	تحديد أرقام طبقا لقواعد معينة.</a:t>
            </a:r>
          </a:p>
          <a:p>
            <a:pPr algn="r" rtl="1"/>
            <a:r>
              <a:rPr lang="ar-SA" sz="2800" dirty="0"/>
              <a:t>	مجموعة مرتبة من المثيرات أعدت لتقيس بطريقة كمية أو كيفية بعض العمليات العقلية أو السمات أو الخصائص النفسية </a:t>
            </a:r>
            <a:r>
              <a:rPr lang="ar-SA"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82575"/>
            <a:ext cx="8458200" cy="155575"/>
          </a:xfrm>
        </p:spPr>
        <p:txBody>
          <a:bodyPr rtlCol="0">
            <a:noAutofit/>
          </a:bodyPr>
          <a:lstStyle/>
          <a:p>
            <a:pPr algn="r" rtl="1"/>
            <a:r>
              <a:rPr lang="ar-IQ" sz="3200" b="1" dirty="0"/>
              <a:t>أنواع القياس : </a:t>
            </a:r>
            <a:endParaRPr lang="en-US" sz="3200" dirty="0"/>
          </a:p>
        </p:txBody>
      </p:sp>
      <p:sp>
        <p:nvSpPr>
          <p:cNvPr id="3" name="مستطيل 2"/>
          <p:cNvSpPr/>
          <p:nvPr/>
        </p:nvSpPr>
        <p:spPr>
          <a:xfrm>
            <a:off x="152400" y="104876"/>
            <a:ext cx="6172200" cy="1477328"/>
          </a:xfrm>
          <a:prstGeom prst="rect">
            <a:avLst/>
          </a:prstGeom>
        </p:spPr>
        <p:txBody>
          <a:bodyPr wrap="square">
            <a:spAutoFit/>
          </a:bodyPr>
          <a:lstStyle/>
          <a:p>
            <a:endParaRPr lang="ar-SA" dirty="0"/>
          </a:p>
          <a:p>
            <a:pPr algn="r" rtl="1"/>
            <a:r>
              <a:rPr lang="ar-SA" dirty="0"/>
              <a:t> يقسم القياس لنوعين هما :</a:t>
            </a:r>
          </a:p>
          <a:p>
            <a:pPr algn="r" rtl="1"/>
            <a:r>
              <a:rPr lang="ar-SA" dirty="0"/>
              <a:t>1.  قياس مباشر : كما يحدث حين نقيس الطول ، الوزن ….الخ</a:t>
            </a:r>
          </a:p>
          <a:p>
            <a:pPr algn="r" rtl="1"/>
            <a:r>
              <a:rPr lang="ar-SA" dirty="0"/>
              <a:t>2.  قياس غير مباشر : كما يحدث عند قياس التحصيل ، الذكاء ، التصرف </a:t>
            </a:r>
            <a:r>
              <a:rPr lang="ar-SA" dirty="0" err="1"/>
              <a:t>الخططي</a:t>
            </a:r>
            <a:r>
              <a:rPr lang="ar-SA" dirty="0"/>
              <a:t> .</a:t>
            </a:r>
          </a:p>
        </p:txBody>
      </p:sp>
      <p:sp>
        <p:nvSpPr>
          <p:cNvPr id="5" name="مستطيل 4"/>
          <p:cNvSpPr/>
          <p:nvPr/>
        </p:nvSpPr>
        <p:spPr>
          <a:xfrm>
            <a:off x="1371600" y="1352550"/>
            <a:ext cx="7315200" cy="3323987"/>
          </a:xfrm>
          <a:prstGeom prst="rect">
            <a:avLst/>
          </a:prstGeom>
        </p:spPr>
        <p:txBody>
          <a:bodyPr wrap="square">
            <a:spAutoFit/>
          </a:bodyPr>
          <a:lstStyle/>
          <a:p>
            <a:pPr algn="r" rtl="1"/>
            <a:r>
              <a:rPr lang="ar-SA" sz="2400" dirty="0"/>
              <a:t>كما قسمت أنواع القياس إلى </a:t>
            </a:r>
            <a:r>
              <a:rPr lang="ar-SA" sz="2400" dirty="0" smtClean="0"/>
              <a:t>:</a:t>
            </a:r>
          </a:p>
          <a:p>
            <a:pPr marL="342900" indent="-342900" algn="r" rtl="1">
              <a:buAutoNum type="arabicPeriod"/>
            </a:pPr>
            <a:r>
              <a:rPr lang="ar-SA" sz="2400" dirty="0" smtClean="0"/>
              <a:t>مقاييس </a:t>
            </a:r>
            <a:r>
              <a:rPr lang="ar-SA" sz="2400" dirty="0"/>
              <a:t>النسبة: </a:t>
            </a:r>
            <a:endParaRPr lang="ar-SA" sz="2400" dirty="0" smtClean="0"/>
          </a:p>
          <a:p>
            <a:pPr algn="r" rtl="1"/>
            <a:r>
              <a:rPr lang="ar-SA" sz="2400" dirty="0" smtClean="0"/>
              <a:t>2</a:t>
            </a:r>
            <a:r>
              <a:rPr lang="ar-SA" sz="2400" dirty="0"/>
              <a:t>. مقاييس </a:t>
            </a:r>
            <a:r>
              <a:rPr lang="ar-SA" sz="2400" dirty="0" smtClean="0"/>
              <a:t>المسافة.</a:t>
            </a:r>
            <a:endParaRPr lang="ar-SA" sz="2400" dirty="0"/>
          </a:p>
          <a:p>
            <a:pPr algn="r" rtl="1"/>
            <a:r>
              <a:rPr lang="ar-SA" sz="2400" dirty="0"/>
              <a:t>3. مقاييس الرتبة</a:t>
            </a:r>
            <a:r>
              <a:rPr lang="ar-SA" sz="2400" dirty="0" smtClean="0"/>
              <a:t>:</a:t>
            </a:r>
          </a:p>
          <a:p>
            <a:pPr algn="r" rtl="1"/>
            <a:r>
              <a:rPr lang="ar-SA" sz="2400" dirty="0" smtClean="0"/>
              <a:t> 4</a:t>
            </a:r>
            <a:r>
              <a:rPr lang="ar-SA" sz="2400" dirty="0"/>
              <a:t>. المقاييس الاسمية </a:t>
            </a:r>
            <a:r>
              <a:rPr lang="ar-SA" sz="2400" dirty="0" smtClean="0"/>
              <a:t>:</a:t>
            </a:r>
            <a:endParaRPr lang="ar-SA" sz="2400" dirty="0"/>
          </a:p>
          <a:p>
            <a:pPr algn="r" rtl="1"/>
            <a:r>
              <a:rPr lang="ar-SA" sz="2400" dirty="0"/>
              <a:t>     وتقسم في الألعاب الرياضية إلى :</a:t>
            </a:r>
          </a:p>
          <a:p>
            <a:pPr algn="r" rtl="1"/>
            <a:r>
              <a:rPr lang="ar-SA" sz="2400" dirty="0"/>
              <a:t>1-  المقاييس الموضوعية </a:t>
            </a:r>
          </a:p>
          <a:p>
            <a:pPr algn="r" rtl="1"/>
            <a:r>
              <a:rPr lang="ar-SA" sz="2400" dirty="0"/>
              <a:t>2-  المقاييس التقديرية </a:t>
            </a:r>
          </a:p>
          <a:p>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77000" y="209550"/>
            <a:ext cx="2456122" cy="369332"/>
          </a:xfrm>
          <a:prstGeom prst="rect">
            <a:avLst/>
          </a:prstGeom>
        </p:spPr>
        <p:txBody>
          <a:bodyPr wrap="none">
            <a:spAutoFit/>
          </a:bodyPr>
          <a:lstStyle/>
          <a:p>
            <a:r>
              <a:rPr lang="ar-IQ" b="1" dirty="0">
                <a:ea typeface="Times New Roman"/>
                <a:cs typeface="Simplified Arabic"/>
              </a:rPr>
              <a:t>الفرق بين القياس و التقويم : </a:t>
            </a:r>
            <a:endParaRPr lang="ar-SA" dirty="0"/>
          </a:p>
        </p:txBody>
      </p:sp>
      <p:graphicFrame>
        <p:nvGraphicFramePr>
          <p:cNvPr id="3" name="جدول 2"/>
          <p:cNvGraphicFramePr>
            <a:graphicFrameLocks noGrp="1"/>
          </p:cNvGraphicFramePr>
          <p:nvPr>
            <p:extLst>
              <p:ext uri="{D42A27DB-BD31-4B8C-83A1-F6EECF244321}">
                <p14:modId xmlns:p14="http://schemas.microsoft.com/office/powerpoint/2010/main" val="1171387994"/>
              </p:ext>
            </p:extLst>
          </p:nvPr>
        </p:nvGraphicFramePr>
        <p:xfrm>
          <a:off x="152400" y="578882"/>
          <a:ext cx="8628322" cy="4354072"/>
        </p:xfrm>
        <a:graphic>
          <a:graphicData uri="http://schemas.openxmlformats.org/drawingml/2006/table">
            <a:tbl>
              <a:tblPr rtl="1" firstRow="1" firstCol="1" bandRow="1">
                <a:tableStyleId>{5C22544A-7EE6-4342-B048-85BDC9FD1C3A}</a:tableStyleId>
              </a:tblPr>
              <a:tblGrid>
                <a:gridCol w="326002"/>
                <a:gridCol w="4105459"/>
                <a:gridCol w="4196861"/>
              </a:tblGrid>
              <a:tr h="359555">
                <a:tc>
                  <a:txBody>
                    <a:bodyPr/>
                    <a:lstStyle/>
                    <a:p>
                      <a:pPr algn="ctr" rtl="1">
                        <a:lnSpc>
                          <a:spcPct val="115000"/>
                        </a:lnSpc>
                        <a:spcAft>
                          <a:spcPts val="0"/>
                        </a:spcAft>
                      </a:pPr>
                      <a:r>
                        <a:rPr lang="ar-IQ" sz="1600" dirty="0">
                          <a:effectLst/>
                        </a:rPr>
                        <a:t>ت</a:t>
                      </a:r>
                      <a:endParaRPr lang="en-US" sz="16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القياس</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a:effectLst/>
                        </a:rPr>
                        <a:t>التقويم</a:t>
                      </a:r>
                      <a:endParaRPr lang="en-US" sz="2400" b="1">
                        <a:effectLst/>
                        <a:latin typeface="Times New Roman"/>
                        <a:ea typeface="Times New Roman"/>
                      </a:endParaRPr>
                    </a:p>
                  </a:txBody>
                  <a:tcPr marL="68580" marR="68580" marT="0" marB="0"/>
                </a:tc>
              </a:tr>
              <a:tr h="359555">
                <a:tc>
                  <a:txBody>
                    <a:bodyPr/>
                    <a:lstStyle/>
                    <a:p>
                      <a:pPr algn="ctr" rtl="1">
                        <a:lnSpc>
                          <a:spcPct val="115000"/>
                        </a:lnSpc>
                        <a:spcAft>
                          <a:spcPts val="0"/>
                        </a:spcAft>
                      </a:pPr>
                      <a:r>
                        <a:rPr lang="ar-IQ" sz="1600">
                          <a:effectLst/>
                        </a:rPr>
                        <a:t>1</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يهتم بوصف السلوك</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a:effectLst/>
                        </a:rPr>
                        <a:t>يهتم بالحكم على قيمة السلوك</a:t>
                      </a:r>
                      <a:endParaRPr lang="en-US" sz="2400" b="1">
                        <a:effectLst/>
                        <a:latin typeface="Times New Roman"/>
                        <a:ea typeface="Times New Roman"/>
                      </a:endParaRPr>
                    </a:p>
                  </a:txBody>
                  <a:tcPr marL="68580" marR="68580" marT="0" marB="0"/>
                </a:tc>
              </a:tr>
              <a:tr h="359555">
                <a:tc>
                  <a:txBody>
                    <a:bodyPr/>
                    <a:lstStyle/>
                    <a:p>
                      <a:pPr algn="ctr" rtl="1">
                        <a:lnSpc>
                          <a:spcPct val="115000"/>
                        </a:lnSpc>
                        <a:spcAft>
                          <a:spcPts val="0"/>
                        </a:spcAft>
                      </a:pPr>
                      <a:r>
                        <a:rPr lang="ar-IQ" sz="1600">
                          <a:effectLst/>
                        </a:rPr>
                        <a:t>2</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يقتصر على التقدير الكمي للسلوك</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a:effectLst/>
                        </a:rPr>
                        <a:t>يشتمل على التقدير الكمي و الكيفي للسلوك</a:t>
                      </a:r>
                      <a:endParaRPr lang="en-US" sz="2400" b="1">
                        <a:effectLst/>
                        <a:latin typeface="Times New Roman"/>
                        <a:ea typeface="Times New Roman"/>
                      </a:endParaRPr>
                    </a:p>
                  </a:txBody>
                  <a:tcPr marL="68580" marR="68580" marT="0" marB="0"/>
                </a:tc>
              </a:tr>
              <a:tr h="750830">
                <a:tc>
                  <a:txBody>
                    <a:bodyPr/>
                    <a:lstStyle/>
                    <a:p>
                      <a:pPr algn="ctr" rtl="1">
                        <a:lnSpc>
                          <a:spcPct val="115000"/>
                        </a:lnSpc>
                        <a:spcAft>
                          <a:spcPts val="0"/>
                        </a:spcAft>
                      </a:pPr>
                      <a:r>
                        <a:rPr lang="ar-IQ" sz="1600">
                          <a:effectLst/>
                        </a:rPr>
                        <a:t>3</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يستخدم الارقام في التعبير عن الظاهرة</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يقارن الارقام بمعايير محدده لكي تصبح ذات معنى</a:t>
                      </a:r>
                      <a:endParaRPr lang="en-US" sz="2400" b="1" dirty="0">
                        <a:effectLst/>
                        <a:latin typeface="Times New Roman"/>
                        <a:ea typeface="Times New Roman"/>
                      </a:endParaRPr>
                    </a:p>
                  </a:txBody>
                  <a:tcPr marL="68580" marR="68580" marT="0" marB="0"/>
                </a:tc>
              </a:tr>
              <a:tr h="359555">
                <a:tc>
                  <a:txBody>
                    <a:bodyPr/>
                    <a:lstStyle/>
                    <a:p>
                      <a:pPr algn="ctr" rtl="1">
                        <a:lnSpc>
                          <a:spcPct val="115000"/>
                        </a:lnSpc>
                        <a:spcAft>
                          <a:spcPts val="0"/>
                        </a:spcAft>
                      </a:pPr>
                      <a:r>
                        <a:rPr lang="ar-IQ" sz="1600">
                          <a:effectLst/>
                        </a:rPr>
                        <a:t>4</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يهدف الى الحصول على نتائج دقيقة</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يهدف الى تفسير النتائج</a:t>
                      </a:r>
                      <a:endParaRPr lang="en-US" sz="2400" b="1" dirty="0">
                        <a:effectLst/>
                        <a:latin typeface="Times New Roman"/>
                        <a:ea typeface="Times New Roman"/>
                      </a:endParaRPr>
                    </a:p>
                  </a:txBody>
                  <a:tcPr marL="68580" marR="68580" marT="0" marB="0"/>
                </a:tc>
              </a:tr>
              <a:tr h="359555">
                <a:tc>
                  <a:txBody>
                    <a:bodyPr/>
                    <a:lstStyle/>
                    <a:p>
                      <a:pPr algn="ctr" rtl="1">
                        <a:lnSpc>
                          <a:spcPct val="115000"/>
                        </a:lnSpc>
                        <a:spcAft>
                          <a:spcPts val="0"/>
                        </a:spcAft>
                      </a:pPr>
                      <a:r>
                        <a:rPr lang="ar-IQ" sz="1600">
                          <a:effectLst/>
                        </a:rPr>
                        <a:t>5</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يعتمد على جمع المعلومات فقط</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يعتمد على المقارنات وإصدار الاحكام</a:t>
                      </a:r>
                      <a:endParaRPr lang="en-US" sz="2400" b="1" dirty="0">
                        <a:effectLst/>
                        <a:latin typeface="Times New Roman"/>
                        <a:ea typeface="Times New Roman"/>
                      </a:endParaRPr>
                    </a:p>
                  </a:txBody>
                  <a:tcPr marL="68580" marR="68580" marT="0" marB="0"/>
                </a:tc>
              </a:tr>
              <a:tr h="359555">
                <a:tc>
                  <a:txBody>
                    <a:bodyPr/>
                    <a:lstStyle/>
                    <a:p>
                      <a:pPr algn="ctr" rtl="1">
                        <a:lnSpc>
                          <a:spcPct val="115000"/>
                        </a:lnSpc>
                        <a:spcAft>
                          <a:spcPts val="0"/>
                        </a:spcAft>
                      </a:pPr>
                      <a:r>
                        <a:rPr lang="ar-IQ" sz="1600">
                          <a:effectLst/>
                        </a:rPr>
                        <a:t>6</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حيادي لا يتضمن ايه أحكام قيمية</a:t>
                      </a:r>
                      <a:endParaRPr lang="en-US" sz="2400" b="1" dirty="0">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صريح فالحكم هو وظيفة الاساسية</a:t>
                      </a:r>
                      <a:endParaRPr lang="en-US" sz="2400" b="1" dirty="0">
                        <a:effectLst/>
                        <a:latin typeface="Times New Roman"/>
                        <a:ea typeface="Times New Roman"/>
                      </a:endParaRPr>
                    </a:p>
                  </a:txBody>
                  <a:tcPr marL="68580" marR="68580" marT="0" marB="0"/>
                </a:tc>
              </a:tr>
              <a:tr h="1142106">
                <a:tc>
                  <a:txBody>
                    <a:bodyPr/>
                    <a:lstStyle/>
                    <a:p>
                      <a:pPr algn="ctr" rtl="1">
                        <a:lnSpc>
                          <a:spcPct val="115000"/>
                        </a:lnSpc>
                        <a:spcAft>
                          <a:spcPts val="0"/>
                        </a:spcAft>
                      </a:pPr>
                      <a:r>
                        <a:rPr lang="ar-IQ" sz="1600">
                          <a:effectLst/>
                        </a:rPr>
                        <a:t>7</a:t>
                      </a:r>
                      <a:endParaRPr lang="en-US" sz="16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a:effectLst/>
                        </a:rPr>
                        <a:t>له وظيفة محددة وهي الحصول على النتائج</a:t>
                      </a:r>
                      <a:endParaRPr lang="en-US" sz="2400" b="1">
                        <a:effectLst/>
                        <a:latin typeface="Times New Roman"/>
                        <a:ea typeface="Times New Roman"/>
                      </a:endParaRPr>
                    </a:p>
                  </a:txBody>
                  <a:tcPr marL="68580" marR="68580" marT="0" marB="0"/>
                </a:tc>
                <a:tc>
                  <a:txBody>
                    <a:bodyPr/>
                    <a:lstStyle/>
                    <a:p>
                      <a:pPr algn="ctr" rtl="1">
                        <a:lnSpc>
                          <a:spcPct val="115000"/>
                        </a:lnSpc>
                        <a:spcAft>
                          <a:spcPts val="0"/>
                        </a:spcAft>
                      </a:pPr>
                      <a:r>
                        <a:rPr lang="ar-IQ" sz="2400" dirty="0">
                          <a:effectLst/>
                        </a:rPr>
                        <a:t>له وظائف متعددة تتمثل في التشخيص و العلاج التصحيح و تحديد الاهداف , اختيار الوسائل و غيرها</a:t>
                      </a:r>
                      <a:endParaRPr lang="en-US" sz="2400" b="1"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241218779"/>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الاسس العلمية للاختبارات :</a:t>
            </a:r>
          </a:p>
        </p:txBody>
      </p:sp>
      <p:sp>
        <p:nvSpPr>
          <p:cNvPr id="3" name="عنصر نائب للمحتوى 2"/>
          <p:cNvSpPr>
            <a:spLocks noGrp="1"/>
          </p:cNvSpPr>
          <p:nvPr>
            <p:ph idx="1"/>
          </p:nvPr>
        </p:nvSpPr>
        <p:spPr/>
        <p:txBody>
          <a:bodyPr/>
          <a:lstStyle/>
          <a:p>
            <a:pPr algn="r" rtl="1"/>
            <a:r>
              <a:rPr lang="ar-SA" dirty="0"/>
              <a:t>اولاً : معامل صدق الاختبار : </a:t>
            </a:r>
          </a:p>
          <a:p>
            <a:pPr algn="r" rtl="1"/>
            <a:r>
              <a:rPr lang="ar-SA" dirty="0"/>
              <a:t>الاختبار الصادق هو الاختبار الذي يقيس ما وضع من اجل قياسه فاذا اعد المعلم اختبار لقياس قدره الاطفال على جمع الاعداد فان </a:t>
            </a:r>
            <a:r>
              <a:rPr lang="ar-SA" dirty="0" smtClean="0"/>
              <a:t>الاختبار </a:t>
            </a:r>
            <a:r>
              <a:rPr lang="ar-SA" dirty="0"/>
              <a:t>يكون صادقا اذا قاس القدرة على </a:t>
            </a:r>
            <a:r>
              <a:rPr lang="ar-SA" dirty="0" smtClean="0"/>
              <a:t>الجمع</a:t>
            </a:r>
          </a:p>
          <a:p>
            <a:pPr marL="0" indent="0" algn="r" rtl="1">
              <a:buNone/>
            </a:pPr>
            <a:endParaRPr lang="ar-SA" dirty="0"/>
          </a:p>
        </p:txBody>
      </p:sp>
    </p:spTree>
    <p:extLst>
      <p:ext uri="{BB962C8B-B14F-4D97-AF65-F5344CB8AC3E}">
        <p14:creationId xmlns:p14="http://schemas.microsoft.com/office/powerpoint/2010/main" val="145948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50"/>
            <a:ext cx="8229600" cy="3394075"/>
          </a:xfrm>
        </p:spPr>
        <p:txBody>
          <a:bodyPr/>
          <a:lstStyle/>
          <a:p>
            <a:pPr algn="r" rtl="1"/>
            <a:r>
              <a:rPr lang="ar-SA" dirty="0"/>
              <a:t>يعد الصدق واحداً من المؤشرات التي يجب توافرها في الأداة الاختيارية المعتمدة في القياس أي من الصفات والظواهر الرياضية , والصدق في هذا المجال يعتمد على عاملين مهمين هما </a:t>
            </a:r>
            <a:r>
              <a:rPr lang="ar-SA" baseline="30000" dirty="0"/>
              <a:t>()</a:t>
            </a:r>
            <a:r>
              <a:rPr lang="ar-SA" dirty="0"/>
              <a:t>:</a:t>
            </a:r>
            <a:endParaRPr lang="en-US" dirty="0"/>
          </a:p>
          <a:p>
            <a:pPr lvl="0" algn="r" rtl="1"/>
            <a:r>
              <a:rPr lang="ar-SA" dirty="0"/>
              <a:t>الغرض من الأداة أو الوظيفة التي ينبغي أن نقوم بها (أي غاية إجراء الاختبار).</a:t>
            </a:r>
            <a:endParaRPr lang="en-US" dirty="0"/>
          </a:p>
          <a:p>
            <a:pPr lvl="0" algn="r" rtl="1"/>
            <a:r>
              <a:rPr lang="ar-SA" dirty="0"/>
              <a:t>الفئة أو الجماعة التي سنطبق عليها الأداة (عينة البحث من الأفراد المختبرين أو الخاضعين للاختبار، والتي يستلزم أن تمثل المجتمع المأخوذة منه أفضل تمثيل</a:t>
            </a:r>
            <a:r>
              <a:rPr lang="ar-SA" dirty="0" smtClean="0"/>
              <a:t>).</a:t>
            </a:r>
            <a:endParaRPr lang="en-US" dirty="0"/>
          </a:p>
        </p:txBody>
      </p:sp>
    </p:spTree>
    <p:extLst>
      <p:ext uri="{BB962C8B-B14F-4D97-AF65-F5344CB8AC3E}">
        <p14:creationId xmlns:p14="http://schemas.microsoft.com/office/powerpoint/2010/main" val="118193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r" rtl="1"/>
            <a:r>
              <a:rPr lang="ar-SA" dirty="0"/>
              <a:t>بالتأكد من المؤشرات التي أشرنا إليها آنفاً نبين الآتي :</a:t>
            </a:r>
          </a:p>
          <a:p>
            <a:pPr algn="r" rtl="1"/>
            <a:r>
              <a:rPr lang="ar-SA" dirty="0"/>
              <a:t>	المحك الذي يستخدم لصدق الاختبار.</a:t>
            </a:r>
          </a:p>
          <a:p>
            <a:pPr algn="r" rtl="1"/>
            <a:r>
              <a:rPr lang="ar-SA" dirty="0"/>
              <a:t>	العمر (السن) - أي المرحلة العمرية.</a:t>
            </a:r>
          </a:p>
          <a:p>
            <a:pPr algn="r" rtl="1"/>
            <a:r>
              <a:rPr lang="ar-SA" dirty="0"/>
              <a:t>	الجنس (ذكر، أنثى).</a:t>
            </a:r>
          </a:p>
          <a:p>
            <a:pPr algn="r" rtl="1"/>
            <a:r>
              <a:rPr lang="ar-SA" dirty="0"/>
              <a:t>	النضج.</a:t>
            </a:r>
          </a:p>
          <a:p>
            <a:pPr algn="r" rtl="1"/>
            <a:r>
              <a:rPr lang="ar-SA" dirty="0"/>
              <a:t>	خبرة التعلم لأفراد العينة أو المجتمع المدروس.</a:t>
            </a:r>
          </a:p>
          <a:p>
            <a:pPr algn="r" rtl="1"/>
            <a:endParaRPr lang="ar-SA" dirty="0"/>
          </a:p>
        </p:txBody>
      </p:sp>
    </p:spTree>
    <p:extLst>
      <p:ext uri="{BB962C8B-B14F-4D97-AF65-F5344CB8AC3E}">
        <p14:creationId xmlns:p14="http://schemas.microsoft.com/office/powerpoint/2010/main" val="355264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انواع صدق الاختبار:</a:t>
            </a:r>
          </a:p>
        </p:txBody>
      </p:sp>
      <p:sp>
        <p:nvSpPr>
          <p:cNvPr id="3" name="عنصر نائب للمحتوى 2"/>
          <p:cNvSpPr>
            <a:spLocks noGrp="1"/>
          </p:cNvSpPr>
          <p:nvPr>
            <p:ph idx="1"/>
          </p:nvPr>
        </p:nvSpPr>
        <p:spPr/>
        <p:txBody>
          <a:bodyPr/>
          <a:lstStyle/>
          <a:p>
            <a:pPr algn="r" rtl="1"/>
            <a:r>
              <a:rPr lang="ar-SA" dirty="0"/>
              <a:t>1-	صدق المحتوى (الصدق المنطقي أو صدق الخبراء) : </a:t>
            </a:r>
            <a:endParaRPr lang="ar-SA" dirty="0" smtClean="0"/>
          </a:p>
          <a:p>
            <a:pPr algn="r" rtl="1"/>
            <a:r>
              <a:rPr lang="ar-SA" dirty="0"/>
              <a:t>2-	الصدق السطحي او الظاهري : </a:t>
            </a:r>
            <a:endParaRPr lang="ar-SA" dirty="0" smtClean="0"/>
          </a:p>
          <a:p>
            <a:pPr algn="r" rtl="1"/>
            <a:r>
              <a:rPr lang="ar-SA" dirty="0"/>
              <a:t>3-	الصدق المرتبط بالمحك (الصدق </a:t>
            </a:r>
            <a:r>
              <a:rPr lang="ar-SA" dirty="0" smtClean="0"/>
              <a:t>التجريبي</a:t>
            </a:r>
            <a:r>
              <a:rPr lang="ar-SA" dirty="0"/>
              <a:t>) </a:t>
            </a:r>
            <a:r>
              <a:rPr lang="ar-SA" dirty="0" smtClean="0"/>
              <a:t>:</a:t>
            </a:r>
          </a:p>
          <a:p>
            <a:pPr algn="r" rtl="1"/>
            <a:r>
              <a:rPr lang="ar-SA" dirty="0"/>
              <a:t>4-	صدق التكوين الفرضي : </a:t>
            </a:r>
          </a:p>
        </p:txBody>
      </p:sp>
    </p:spTree>
    <p:extLst>
      <p:ext uri="{BB962C8B-B14F-4D97-AF65-F5344CB8AC3E}">
        <p14:creationId xmlns:p14="http://schemas.microsoft.com/office/powerpoint/2010/main" val="127956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ثانياً : معامل ثبات الاختبار:</a:t>
            </a:r>
          </a:p>
        </p:txBody>
      </p:sp>
      <p:sp>
        <p:nvSpPr>
          <p:cNvPr id="3" name="عنصر نائب للمحتوى 2"/>
          <p:cNvSpPr>
            <a:spLocks noGrp="1"/>
          </p:cNvSpPr>
          <p:nvPr>
            <p:ph idx="1"/>
          </p:nvPr>
        </p:nvSpPr>
        <p:spPr/>
        <p:txBody>
          <a:bodyPr/>
          <a:lstStyle/>
          <a:p>
            <a:pPr algn="r" rtl="1"/>
            <a:r>
              <a:rPr lang="ar-SA" dirty="0"/>
              <a:t>وهنالك مجموعة عوامل مؤثرة في الاختبار هي الاتي </a:t>
            </a:r>
          </a:p>
          <a:p>
            <a:pPr algn="r" rtl="1"/>
            <a:r>
              <a:rPr lang="ar-IQ" b="1" dirty="0"/>
              <a:t>طول الاختبار </a:t>
            </a:r>
            <a:endParaRPr lang="ar-SA" b="1" dirty="0" smtClean="0"/>
          </a:p>
          <a:p>
            <a:pPr algn="r" rtl="1"/>
            <a:r>
              <a:rPr lang="ar-IQ" b="1" dirty="0"/>
              <a:t>زمن الاختبار:</a:t>
            </a:r>
            <a:r>
              <a:rPr lang="ar-IQ" dirty="0"/>
              <a:t> </a:t>
            </a:r>
            <a:endParaRPr lang="ar-SA" dirty="0" smtClean="0"/>
          </a:p>
          <a:p>
            <a:pPr algn="r" rtl="1"/>
            <a:r>
              <a:rPr lang="ar-IQ" b="1" dirty="0"/>
              <a:t>تجانس المفحوصين :</a:t>
            </a:r>
            <a:r>
              <a:rPr lang="ar-IQ" dirty="0"/>
              <a:t> </a:t>
            </a:r>
            <a:endParaRPr lang="ar-SA" dirty="0" smtClean="0"/>
          </a:p>
          <a:p>
            <a:pPr algn="r" rtl="1"/>
            <a:r>
              <a:rPr lang="ar-IQ" b="1" dirty="0"/>
              <a:t>مستوى صعوبة الاختبار :</a:t>
            </a:r>
            <a:r>
              <a:rPr lang="ar-IQ" dirty="0"/>
              <a:t> </a:t>
            </a:r>
            <a:endParaRPr lang="ar-SA" dirty="0"/>
          </a:p>
        </p:txBody>
      </p:sp>
    </p:spTree>
    <p:extLst>
      <p:ext uri="{BB962C8B-B14F-4D97-AF65-F5344CB8AC3E}">
        <p14:creationId xmlns:p14="http://schemas.microsoft.com/office/powerpoint/2010/main" val="173087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طرق حساب الثبات :</a:t>
            </a:r>
          </a:p>
        </p:txBody>
      </p:sp>
      <p:sp>
        <p:nvSpPr>
          <p:cNvPr id="3" name="عنصر نائب للمحتوى 2"/>
          <p:cNvSpPr>
            <a:spLocks noGrp="1"/>
          </p:cNvSpPr>
          <p:nvPr>
            <p:ph idx="1"/>
          </p:nvPr>
        </p:nvSpPr>
        <p:spPr/>
        <p:txBody>
          <a:bodyPr/>
          <a:lstStyle/>
          <a:p>
            <a:pPr algn="r" rtl="1"/>
            <a:r>
              <a:rPr lang="ar-SA" dirty="0"/>
              <a:t>	طريقة إعادة الاختبار : </a:t>
            </a:r>
            <a:endParaRPr lang="ar-SA" dirty="0" smtClean="0"/>
          </a:p>
          <a:p>
            <a:pPr algn="r" rtl="1"/>
            <a:r>
              <a:rPr lang="ar-SA" dirty="0" smtClean="0"/>
              <a:t>التجزئة </a:t>
            </a:r>
            <a:r>
              <a:rPr lang="ar-SA" dirty="0"/>
              <a:t>النصفية : </a:t>
            </a:r>
            <a:endParaRPr lang="ar-SA" dirty="0" smtClean="0"/>
          </a:p>
          <a:p>
            <a:pPr algn="r" rtl="1"/>
            <a:r>
              <a:rPr lang="ar-SA" dirty="0"/>
              <a:t>طريقة الصور المتكافئة : </a:t>
            </a:r>
          </a:p>
        </p:txBody>
      </p:sp>
    </p:spTree>
    <p:extLst>
      <p:ext uri="{BB962C8B-B14F-4D97-AF65-F5344CB8AC3E}">
        <p14:creationId xmlns:p14="http://schemas.microsoft.com/office/powerpoint/2010/main" val="37194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ثالثاً : معامل الموضوعية : </a:t>
            </a:r>
          </a:p>
        </p:txBody>
      </p:sp>
      <p:sp>
        <p:nvSpPr>
          <p:cNvPr id="3" name="عنصر نائب للمحتوى 2"/>
          <p:cNvSpPr>
            <a:spLocks noGrp="1"/>
          </p:cNvSpPr>
          <p:nvPr>
            <p:ph idx="1"/>
          </p:nvPr>
        </p:nvSpPr>
        <p:spPr/>
        <p:txBody>
          <a:bodyPr/>
          <a:lstStyle/>
          <a:p>
            <a:pPr algn="r" rtl="1"/>
            <a:r>
              <a:rPr lang="ar-SA" sz="2400" dirty="0"/>
              <a:t>الاختبار الموضوعي يقل فيه التقدير الذاتي للمحكمين , فموضوعية الاختبار تعني قلة أو عدم وجود اختلاف في طريقة تقويم أداء المختبرين مهما اختلف المحكمون ، فكلما قل التباين بين المحكمين دل ذلك على أن الاختبار موضوعي ، وهذا يعني أنه لو تم توجيه اختبار ما لمجموعة من المحكمين فإن النتائج التي تأتي عن آرائهم تكون متساوية . ويمكن التعرف على موضوعية الاختبار عن طريق التعرف على مقدار الفروق بين تقدير محكمين اثنين أو أكثر للأداء ، فإذا كانت الفروق قليلة غير معنوية أو معدومة ، دل ذلك على أن الاختبار له موضوعية مرتفعة ، كما يعبر معامل الارتباط بين المحكمين الاثنين عن الموضوعية أيضا ، حيث يعبر معامل الارتباط بين تقدير المحكم الأول والمحكم الثاني عن قيمة الموضوعية كمياً</a:t>
            </a:r>
          </a:p>
        </p:txBody>
      </p:sp>
    </p:spTree>
    <p:extLst>
      <p:ext uri="{BB962C8B-B14F-4D97-AF65-F5344CB8AC3E}">
        <p14:creationId xmlns:p14="http://schemas.microsoft.com/office/powerpoint/2010/main" val="188339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5"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D7F9E1C5-EF2B-457B-BF9F-C913E289946E}" type="slidenum">
              <a:rPr lang="en-US" altLang="ar-SA" sz="1000">
                <a:solidFill>
                  <a:schemeClr val="bg1"/>
                </a:solidFill>
              </a:rPr>
              <a:pPr algn="ctr" fontAlgn="base">
                <a:spcBef>
                  <a:spcPct val="0"/>
                </a:spcBef>
                <a:spcAft>
                  <a:spcPct val="0"/>
                </a:spcAft>
              </a:pPr>
              <a:t>2</a:t>
            </a:fld>
            <a:endParaRPr lang="en-US" altLang="ar-SA" sz="1000">
              <a:solidFill>
                <a:schemeClr val="bg1"/>
              </a:solidFill>
            </a:endParaRPr>
          </a:p>
        </p:txBody>
      </p:sp>
      <p:sp>
        <p:nvSpPr>
          <p:cNvPr id="14" name="AutoShape 31" descr="القيادة الإدارية - موقع مصادر"/>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مستطيل 3"/>
          <p:cNvSpPr/>
          <p:nvPr/>
        </p:nvSpPr>
        <p:spPr>
          <a:xfrm>
            <a:off x="296863" y="153139"/>
            <a:ext cx="8847137" cy="2768963"/>
          </a:xfrm>
          <a:prstGeom prst="rect">
            <a:avLst/>
          </a:prstGeom>
        </p:spPr>
        <p:txBody>
          <a:bodyPr wrap="square">
            <a:spAutoFit/>
          </a:bodyPr>
          <a:lstStyle/>
          <a:p>
            <a:pPr algn="r" rtl="1">
              <a:lnSpc>
                <a:spcPct val="115000"/>
              </a:lnSpc>
              <a:spcAft>
                <a:spcPts val="1000"/>
              </a:spcAft>
              <a:tabLst>
                <a:tab pos="5003800" algn="l"/>
              </a:tabLst>
            </a:pPr>
            <a:r>
              <a:rPr lang="ar-SA" b="1" dirty="0" smtClean="0">
                <a:latin typeface="Calibri"/>
                <a:ea typeface="Calibri"/>
                <a:cs typeface="Simplified Arabic"/>
              </a:rPr>
              <a:t>المقدمــة</a:t>
            </a:r>
            <a:endParaRPr lang="ar-SA" b="1" dirty="0">
              <a:latin typeface="Calibri"/>
              <a:ea typeface="Calibri"/>
              <a:cs typeface="Simplified Arabic"/>
            </a:endParaRPr>
          </a:p>
          <a:p>
            <a:pPr algn="r" rtl="1">
              <a:lnSpc>
                <a:spcPct val="115000"/>
              </a:lnSpc>
              <a:spcAft>
                <a:spcPts val="1000"/>
              </a:spcAft>
              <a:tabLst>
                <a:tab pos="5003800" algn="l"/>
              </a:tabLst>
            </a:pPr>
            <a:r>
              <a:rPr lang="ar-SA" b="1" dirty="0" smtClean="0">
                <a:latin typeface="Calibri"/>
                <a:ea typeface="Calibri"/>
                <a:cs typeface="Simplified Arabic"/>
              </a:rPr>
              <a:t>          تُعرّف </a:t>
            </a:r>
            <a:r>
              <a:rPr lang="ar-SA" b="1" dirty="0">
                <a:latin typeface="Calibri"/>
                <a:ea typeface="Calibri"/>
                <a:cs typeface="Simplified Arabic"/>
              </a:rPr>
              <a:t>أدوات البحث العلمي بأنّها مجموعة من الوسائل التي تخدم البحث أو الدراسة قيد الإعداد، وتُسهّل على الباحث عمليات جمع، وتنظيم، وتحليل، وتصوّر، ونشر نتائج البحث أو </a:t>
            </a:r>
            <a:r>
              <a:rPr lang="ar-SA" b="1" dirty="0" smtClean="0">
                <a:latin typeface="Calibri"/>
                <a:ea typeface="Calibri"/>
                <a:cs typeface="Simplified Arabic"/>
              </a:rPr>
              <a:t>الدراسة ، وهناك </a:t>
            </a:r>
            <a:r>
              <a:rPr lang="ar-SA" b="1" dirty="0">
                <a:latin typeface="Calibri"/>
                <a:ea typeface="Calibri"/>
                <a:cs typeface="Simplified Arabic"/>
              </a:rPr>
              <a:t>عدّة أنواع لأدوات البحث العلمي التي يجب على الباحث أن يكون على اطّلاع جيّد بها، بحيث يكون مُدركاً لنقاط القوة ونقاط الضعف الخاصة بكلّ منها، وكيفية استخدام كلّ أداة منها؛ لأنّ هذا يُساعده على تحديد الأداة الأنسب لدراسته، ومن الممكن أن يستخدم الباحث أكثر من أداة في بحثه على أن يكون قادراً على تحمّل التكاليف المالية لاستخدامها؛ وذلك لينجح في توظيف كلّ أداة للوصول إلى النتائج المنتظرة من الدراسة، ففي حال فشل الباحث باختيار الأداة الصحيحة أو أساء استخدامها، فإنّ نتائج البحث لن تكون دقيقة.</a:t>
            </a:r>
            <a:endParaRPr lang="ar-SA" b="1" dirty="0">
              <a:latin typeface="Calibri"/>
              <a:ea typeface="Calibri"/>
              <a:cs typeface="Simplified Arabic"/>
            </a:endParaRPr>
          </a:p>
        </p:txBody>
      </p:sp>
      <p:sp>
        <p:nvSpPr>
          <p:cNvPr id="6" name="مستطيل 5"/>
          <p:cNvSpPr/>
          <p:nvPr/>
        </p:nvSpPr>
        <p:spPr>
          <a:xfrm>
            <a:off x="-29308" y="2922102"/>
            <a:ext cx="9143999" cy="2246769"/>
          </a:xfrm>
          <a:prstGeom prst="rect">
            <a:avLst/>
          </a:prstGeom>
        </p:spPr>
        <p:txBody>
          <a:bodyPr wrap="square">
            <a:spAutoFit/>
          </a:bodyPr>
          <a:lstStyle/>
          <a:p>
            <a:pPr algn="r" rtl="1"/>
            <a:r>
              <a:rPr lang="ar-SA" sz="2000" dirty="0" smtClean="0"/>
              <a:t>	ادوات </a:t>
            </a:r>
            <a:r>
              <a:rPr lang="ar-SA" sz="2000" dirty="0"/>
              <a:t>البحث العلمي هي الاساليب التي يستخدمها الدارسون والباحثون في عمليات بحثهم عن موضوع أو مسألة معينة، تتعدد أساليب البحث المتبعة في جمع البيانات، فهناك عدّة أدوات تستخدم حسب نوع البحث الذي يجريه الباحث، وفي بعض الحالات تستخدم أداةً واحدة أو أكثر في عملية البحث. تحتاج أدوات البحث إلى تحديد مجتمع يجرى عليه البحث، حيث يتم أخذ عينة من ذلك المجتمع، وتطبيق أداة أو أدوات البحث التي تلزم، مع مراعاة وضع معايير دقيقة تساعدنا على اختيار الأداة التي تناسب مجتمع البحث، وتحقق أفضل نتيجة في جمع المعلومات المطلوبة، يعد الاختبار والاستبيان والمقابلة، بالإضافة إلى الملاحظة من أشهر أدوات البحث المستخدمة.</a:t>
            </a:r>
          </a:p>
        </p:txBody>
      </p:sp>
    </p:spTree>
  </p:cSld>
  <p:clrMapOvr>
    <a:masterClrMapping/>
  </p:clrMapOvr>
  <mc:AlternateContent xmlns:mc="http://schemas.openxmlformats.org/markup-compatibility/2006" xmlns:p14="http://schemas.microsoft.com/office/powerpoint/2010/main">
    <mc:Choice Requires="p14">
      <p:transition spd="slow" p14:dur="3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89338" y="1998662"/>
            <a:ext cx="1965325" cy="315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28800" algn="ctr" fontAlgn="auto">
              <a:spcBef>
                <a:spcPts val="0"/>
              </a:spcBef>
              <a:spcAft>
                <a:spcPts val="0"/>
              </a:spcAft>
              <a:defRPr/>
            </a:pPr>
            <a:r>
              <a:rPr lang="en-US" sz="2800" dirty="0">
                <a:solidFill>
                  <a:schemeClr val="bg1"/>
                </a:solidFill>
                <a:latin typeface="Source Sans Pro" pitchFamily="34" charset="0"/>
                <a:ea typeface="Open Sans" pitchFamily="34" charset="0"/>
                <a:cs typeface="Open Sans" pitchFamily="34" charset="0"/>
              </a:rPr>
              <a:t>Thank You</a:t>
            </a:r>
          </a:p>
        </p:txBody>
      </p:sp>
      <p:grpSp>
        <p:nvGrpSpPr>
          <p:cNvPr id="3" name="Group 2"/>
          <p:cNvGrpSpPr>
            <a:grpSpLocks/>
          </p:cNvGrpSpPr>
          <p:nvPr/>
        </p:nvGrpSpPr>
        <p:grpSpPr bwMode="auto">
          <a:xfrm>
            <a:off x="2752725" y="3090863"/>
            <a:ext cx="422275" cy="422275"/>
            <a:chOff x="2839290" y="3090605"/>
            <a:chExt cx="422070" cy="422070"/>
          </a:xfrm>
        </p:grpSpPr>
        <p:sp>
          <p:nvSpPr>
            <p:cNvPr id="13336" name="Freeform 6"/>
            <p:cNvSpPr>
              <a:spLocks/>
            </p:cNvSpPr>
            <p:nvPr/>
          </p:nvSpPr>
          <p:spPr bwMode="auto">
            <a:xfrm>
              <a:off x="2989206" y="3187341"/>
              <a:ext cx="122238" cy="239713"/>
            </a:xfrm>
            <a:custGeom>
              <a:avLst/>
              <a:gdLst>
                <a:gd name="T0" fmla="*/ 156 w 156"/>
                <a:gd name="T1" fmla="*/ 50 h 301"/>
                <a:gd name="T2" fmla="*/ 128 w 156"/>
                <a:gd name="T3" fmla="*/ 50 h 301"/>
                <a:gd name="T4" fmla="*/ 128 w 156"/>
                <a:gd name="T5" fmla="*/ 50 h 301"/>
                <a:gd name="T6" fmla="*/ 121 w 156"/>
                <a:gd name="T7" fmla="*/ 50 h 301"/>
                <a:gd name="T8" fmla="*/ 115 w 156"/>
                <a:gd name="T9" fmla="*/ 51 h 301"/>
                <a:gd name="T10" fmla="*/ 110 w 156"/>
                <a:gd name="T11" fmla="*/ 53 h 301"/>
                <a:gd name="T12" fmla="*/ 106 w 156"/>
                <a:gd name="T13" fmla="*/ 57 h 301"/>
                <a:gd name="T14" fmla="*/ 104 w 156"/>
                <a:gd name="T15" fmla="*/ 61 h 301"/>
                <a:gd name="T16" fmla="*/ 102 w 156"/>
                <a:gd name="T17" fmla="*/ 64 h 301"/>
                <a:gd name="T18" fmla="*/ 100 w 156"/>
                <a:gd name="T19" fmla="*/ 76 h 301"/>
                <a:gd name="T20" fmla="*/ 100 w 156"/>
                <a:gd name="T21" fmla="*/ 111 h 301"/>
                <a:gd name="T22" fmla="*/ 154 w 156"/>
                <a:gd name="T23" fmla="*/ 111 h 301"/>
                <a:gd name="T24" fmla="*/ 154 w 156"/>
                <a:gd name="T25" fmla="*/ 163 h 301"/>
                <a:gd name="T26" fmla="*/ 100 w 156"/>
                <a:gd name="T27" fmla="*/ 163 h 301"/>
                <a:gd name="T28" fmla="*/ 100 w 156"/>
                <a:gd name="T29" fmla="*/ 301 h 301"/>
                <a:gd name="T30" fmla="*/ 47 w 156"/>
                <a:gd name="T31" fmla="*/ 301 h 301"/>
                <a:gd name="T32" fmla="*/ 47 w 156"/>
                <a:gd name="T33" fmla="*/ 163 h 301"/>
                <a:gd name="T34" fmla="*/ 0 w 156"/>
                <a:gd name="T35" fmla="*/ 163 h 301"/>
                <a:gd name="T36" fmla="*/ 0 w 156"/>
                <a:gd name="T37" fmla="*/ 111 h 301"/>
                <a:gd name="T38" fmla="*/ 47 w 156"/>
                <a:gd name="T39" fmla="*/ 111 h 301"/>
                <a:gd name="T40" fmla="*/ 47 w 156"/>
                <a:gd name="T41" fmla="*/ 70 h 301"/>
                <a:gd name="T42" fmla="*/ 47 w 156"/>
                <a:gd name="T43" fmla="*/ 70 h 301"/>
                <a:gd name="T44" fmla="*/ 47 w 156"/>
                <a:gd name="T45" fmla="*/ 53 h 301"/>
                <a:gd name="T46" fmla="*/ 50 w 156"/>
                <a:gd name="T47" fmla="*/ 40 h 301"/>
                <a:gd name="T48" fmla="*/ 58 w 156"/>
                <a:gd name="T49" fmla="*/ 27 h 301"/>
                <a:gd name="T50" fmla="*/ 65 w 156"/>
                <a:gd name="T51" fmla="*/ 18 h 301"/>
                <a:gd name="T52" fmla="*/ 74 w 156"/>
                <a:gd name="T53" fmla="*/ 11 h 301"/>
                <a:gd name="T54" fmla="*/ 87 w 156"/>
                <a:gd name="T55" fmla="*/ 3 h 301"/>
                <a:gd name="T56" fmla="*/ 100 w 156"/>
                <a:gd name="T57" fmla="*/ 1 h 301"/>
                <a:gd name="T58" fmla="*/ 115 w 156"/>
                <a:gd name="T59" fmla="*/ 0 h 301"/>
                <a:gd name="T60" fmla="*/ 156 w 156"/>
                <a:gd name="T61" fmla="*/ 0 h 301"/>
                <a:gd name="T62" fmla="*/ 156 w 156"/>
                <a:gd name="T63" fmla="*/ 50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301">
                  <a:moveTo>
                    <a:pt x="156" y="50"/>
                  </a:moveTo>
                  <a:lnTo>
                    <a:pt x="128" y="50"/>
                  </a:lnTo>
                  <a:lnTo>
                    <a:pt x="121" y="50"/>
                  </a:lnTo>
                  <a:lnTo>
                    <a:pt x="115" y="51"/>
                  </a:lnTo>
                  <a:lnTo>
                    <a:pt x="110" y="53"/>
                  </a:lnTo>
                  <a:lnTo>
                    <a:pt x="106" y="57"/>
                  </a:lnTo>
                  <a:lnTo>
                    <a:pt x="104" y="61"/>
                  </a:lnTo>
                  <a:lnTo>
                    <a:pt x="102" y="64"/>
                  </a:lnTo>
                  <a:lnTo>
                    <a:pt x="100" y="76"/>
                  </a:lnTo>
                  <a:lnTo>
                    <a:pt x="100" y="111"/>
                  </a:lnTo>
                  <a:lnTo>
                    <a:pt x="154" y="111"/>
                  </a:lnTo>
                  <a:lnTo>
                    <a:pt x="154" y="163"/>
                  </a:lnTo>
                  <a:lnTo>
                    <a:pt x="100" y="163"/>
                  </a:lnTo>
                  <a:lnTo>
                    <a:pt x="100" y="301"/>
                  </a:lnTo>
                  <a:lnTo>
                    <a:pt x="47" y="301"/>
                  </a:lnTo>
                  <a:lnTo>
                    <a:pt x="47" y="163"/>
                  </a:lnTo>
                  <a:lnTo>
                    <a:pt x="0" y="163"/>
                  </a:lnTo>
                  <a:lnTo>
                    <a:pt x="0" y="111"/>
                  </a:lnTo>
                  <a:lnTo>
                    <a:pt x="47" y="111"/>
                  </a:lnTo>
                  <a:lnTo>
                    <a:pt x="47" y="70"/>
                  </a:lnTo>
                  <a:lnTo>
                    <a:pt x="47" y="53"/>
                  </a:lnTo>
                  <a:lnTo>
                    <a:pt x="50" y="40"/>
                  </a:lnTo>
                  <a:lnTo>
                    <a:pt x="58" y="27"/>
                  </a:lnTo>
                  <a:lnTo>
                    <a:pt x="65" y="18"/>
                  </a:lnTo>
                  <a:lnTo>
                    <a:pt x="74" y="11"/>
                  </a:lnTo>
                  <a:lnTo>
                    <a:pt x="87" y="3"/>
                  </a:lnTo>
                  <a:lnTo>
                    <a:pt x="100" y="1"/>
                  </a:lnTo>
                  <a:lnTo>
                    <a:pt x="115" y="0"/>
                  </a:lnTo>
                  <a:lnTo>
                    <a:pt x="156" y="0"/>
                  </a:lnTo>
                  <a:lnTo>
                    <a:pt x="156"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 name="Oval 21"/>
            <p:cNvSpPr/>
            <p:nvPr/>
          </p:nvSpPr>
          <p:spPr>
            <a:xfrm>
              <a:off x="2839290" y="3090605"/>
              <a:ext cx="422070" cy="42207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 name="Group 5"/>
          <p:cNvGrpSpPr>
            <a:grpSpLocks/>
          </p:cNvGrpSpPr>
          <p:nvPr/>
        </p:nvGrpSpPr>
        <p:grpSpPr bwMode="auto">
          <a:xfrm>
            <a:off x="3571875" y="3090863"/>
            <a:ext cx="420688" cy="422275"/>
            <a:chOff x="3548856" y="3090605"/>
            <a:chExt cx="422070" cy="422070"/>
          </a:xfrm>
        </p:grpSpPr>
        <p:sp>
          <p:nvSpPr>
            <p:cNvPr id="13334" name="Freeform 7"/>
            <p:cNvSpPr>
              <a:spLocks/>
            </p:cNvSpPr>
            <p:nvPr/>
          </p:nvSpPr>
          <p:spPr bwMode="auto">
            <a:xfrm>
              <a:off x="3642416" y="3212741"/>
              <a:ext cx="234950" cy="193675"/>
            </a:xfrm>
            <a:custGeom>
              <a:avLst/>
              <a:gdLst>
                <a:gd name="T0" fmla="*/ 295 w 297"/>
                <a:gd name="T1" fmla="*/ 30 h 242"/>
                <a:gd name="T2" fmla="*/ 267 w 297"/>
                <a:gd name="T3" fmla="*/ 37 h 242"/>
                <a:gd name="T4" fmla="*/ 280 w 297"/>
                <a:gd name="T5" fmla="*/ 24 h 242"/>
                <a:gd name="T6" fmla="*/ 289 w 297"/>
                <a:gd name="T7" fmla="*/ 7 h 242"/>
                <a:gd name="T8" fmla="*/ 287 w 297"/>
                <a:gd name="T9" fmla="*/ 6 h 242"/>
                <a:gd name="T10" fmla="*/ 250 w 297"/>
                <a:gd name="T11" fmla="*/ 20 h 242"/>
                <a:gd name="T12" fmla="*/ 230 w 297"/>
                <a:gd name="T13" fmla="*/ 6 h 242"/>
                <a:gd name="T14" fmla="*/ 206 w 297"/>
                <a:gd name="T15" fmla="*/ 0 h 242"/>
                <a:gd name="T16" fmla="*/ 171 w 297"/>
                <a:gd name="T17" fmla="*/ 11 h 242"/>
                <a:gd name="T18" fmla="*/ 149 w 297"/>
                <a:gd name="T19" fmla="*/ 39 h 242"/>
                <a:gd name="T20" fmla="*/ 143 w 297"/>
                <a:gd name="T21" fmla="*/ 63 h 242"/>
                <a:gd name="T22" fmla="*/ 126 w 297"/>
                <a:gd name="T23" fmla="*/ 72 h 242"/>
                <a:gd name="T24" fmla="*/ 78 w 297"/>
                <a:gd name="T25" fmla="*/ 55 h 242"/>
                <a:gd name="T26" fmla="*/ 36 w 297"/>
                <a:gd name="T27" fmla="*/ 26 h 242"/>
                <a:gd name="T28" fmla="*/ 23 w 297"/>
                <a:gd name="T29" fmla="*/ 11 h 242"/>
                <a:gd name="T30" fmla="*/ 21 w 297"/>
                <a:gd name="T31" fmla="*/ 13 h 242"/>
                <a:gd name="T32" fmla="*/ 13 w 297"/>
                <a:gd name="T33" fmla="*/ 43 h 242"/>
                <a:gd name="T34" fmla="*/ 26 w 297"/>
                <a:gd name="T35" fmla="*/ 81 h 242"/>
                <a:gd name="T36" fmla="*/ 24 w 297"/>
                <a:gd name="T37" fmla="*/ 89 h 242"/>
                <a:gd name="T38" fmla="*/ 13 w 297"/>
                <a:gd name="T39" fmla="*/ 85 h 242"/>
                <a:gd name="T40" fmla="*/ 12 w 297"/>
                <a:gd name="T41" fmla="*/ 87 h 242"/>
                <a:gd name="T42" fmla="*/ 15 w 297"/>
                <a:gd name="T43" fmla="*/ 107 h 242"/>
                <a:gd name="T44" fmla="*/ 30 w 297"/>
                <a:gd name="T45" fmla="*/ 131 h 242"/>
                <a:gd name="T46" fmla="*/ 56 w 297"/>
                <a:gd name="T47" fmla="*/ 146 h 242"/>
                <a:gd name="T48" fmla="*/ 36 w 297"/>
                <a:gd name="T49" fmla="*/ 146 h 242"/>
                <a:gd name="T50" fmla="*/ 34 w 297"/>
                <a:gd name="T51" fmla="*/ 146 h 242"/>
                <a:gd name="T52" fmla="*/ 37 w 297"/>
                <a:gd name="T53" fmla="*/ 155 h 242"/>
                <a:gd name="T54" fmla="*/ 54 w 297"/>
                <a:gd name="T55" fmla="*/ 178 h 242"/>
                <a:gd name="T56" fmla="*/ 78 w 297"/>
                <a:gd name="T57" fmla="*/ 189 h 242"/>
                <a:gd name="T58" fmla="*/ 71 w 297"/>
                <a:gd name="T59" fmla="*/ 200 h 242"/>
                <a:gd name="T60" fmla="*/ 15 w 297"/>
                <a:gd name="T61" fmla="*/ 213 h 242"/>
                <a:gd name="T62" fmla="*/ 2 w 297"/>
                <a:gd name="T63" fmla="*/ 213 h 242"/>
                <a:gd name="T64" fmla="*/ 0 w 297"/>
                <a:gd name="T65" fmla="*/ 215 h 242"/>
                <a:gd name="T66" fmla="*/ 45 w 297"/>
                <a:gd name="T67" fmla="*/ 235 h 242"/>
                <a:gd name="T68" fmla="*/ 95 w 297"/>
                <a:gd name="T69" fmla="*/ 242 h 242"/>
                <a:gd name="T70" fmla="*/ 150 w 297"/>
                <a:gd name="T71" fmla="*/ 233 h 242"/>
                <a:gd name="T72" fmla="*/ 197 w 297"/>
                <a:gd name="T73" fmla="*/ 211 h 242"/>
                <a:gd name="T74" fmla="*/ 232 w 297"/>
                <a:gd name="T75" fmla="*/ 176 h 242"/>
                <a:gd name="T76" fmla="*/ 256 w 297"/>
                <a:gd name="T77" fmla="*/ 133 h 242"/>
                <a:gd name="T78" fmla="*/ 267 w 297"/>
                <a:gd name="T79" fmla="*/ 85 h 242"/>
                <a:gd name="T80" fmla="*/ 267 w 297"/>
                <a:gd name="T81" fmla="*/ 63 h 242"/>
                <a:gd name="T82" fmla="*/ 297 w 297"/>
                <a:gd name="T83" fmla="*/ 31 h 242"/>
                <a:gd name="T84" fmla="*/ 297 w 297"/>
                <a:gd name="T85" fmla="*/ 30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7" h="242">
                  <a:moveTo>
                    <a:pt x="297" y="30"/>
                  </a:moveTo>
                  <a:lnTo>
                    <a:pt x="297" y="30"/>
                  </a:lnTo>
                  <a:lnTo>
                    <a:pt x="295" y="30"/>
                  </a:lnTo>
                  <a:lnTo>
                    <a:pt x="282" y="33"/>
                  </a:lnTo>
                  <a:lnTo>
                    <a:pt x="267" y="37"/>
                  </a:lnTo>
                  <a:lnTo>
                    <a:pt x="274" y="31"/>
                  </a:lnTo>
                  <a:lnTo>
                    <a:pt x="280" y="24"/>
                  </a:lnTo>
                  <a:lnTo>
                    <a:pt x="286" y="17"/>
                  </a:lnTo>
                  <a:lnTo>
                    <a:pt x="289" y="7"/>
                  </a:lnTo>
                  <a:lnTo>
                    <a:pt x="289" y="6"/>
                  </a:lnTo>
                  <a:lnTo>
                    <a:pt x="287" y="6"/>
                  </a:lnTo>
                  <a:lnTo>
                    <a:pt x="269" y="15"/>
                  </a:lnTo>
                  <a:lnTo>
                    <a:pt x="250" y="20"/>
                  </a:lnTo>
                  <a:lnTo>
                    <a:pt x="241" y="11"/>
                  </a:lnTo>
                  <a:lnTo>
                    <a:pt x="230" y="6"/>
                  </a:lnTo>
                  <a:lnTo>
                    <a:pt x="217" y="2"/>
                  </a:lnTo>
                  <a:lnTo>
                    <a:pt x="206" y="0"/>
                  </a:lnTo>
                  <a:lnTo>
                    <a:pt x="193" y="2"/>
                  </a:lnTo>
                  <a:lnTo>
                    <a:pt x="182" y="6"/>
                  </a:lnTo>
                  <a:lnTo>
                    <a:pt x="171" y="11"/>
                  </a:lnTo>
                  <a:lnTo>
                    <a:pt x="161" y="18"/>
                  </a:lnTo>
                  <a:lnTo>
                    <a:pt x="154" y="28"/>
                  </a:lnTo>
                  <a:lnTo>
                    <a:pt x="149" y="39"/>
                  </a:lnTo>
                  <a:lnTo>
                    <a:pt x="145" y="50"/>
                  </a:lnTo>
                  <a:lnTo>
                    <a:pt x="143" y="63"/>
                  </a:lnTo>
                  <a:lnTo>
                    <a:pt x="145" y="74"/>
                  </a:lnTo>
                  <a:lnTo>
                    <a:pt x="126" y="72"/>
                  </a:lnTo>
                  <a:lnTo>
                    <a:pt x="110" y="68"/>
                  </a:lnTo>
                  <a:lnTo>
                    <a:pt x="93" y="63"/>
                  </a:lnTo>
                  <a:lnTo>
                    <a:pt x="78" y="55"/>
                  </a:lnTo>
                  <a:lnTo>
                    <a:pt x="62" y="48"/>
                  </a:lnTo>
                  <a:lnTo>
                    <a:pt x="49" y="37"/>
                  </a:lnTo>
                  <a:lnTo>
                    <a:pt x="36" y="26"/>
                  </a:lnTo>
                  <a:lnTo>
                    <a:pt x="23" y="13"/>
                  </a:lnTo>
                  <a:lnTo>
                    <a:pt x="23" y="11"/>
                  </a:lnTo>
                  <a:lnTo>
                    <a:pt x="21" y="13"/>
                  </a:lnTo>
                  <a:lnTo>
                    <a:pt x="15" y="28"/>
                  </a:lnTo>
                  <a:lnTo>
                    <a:pt x="13" y="43"/>
                  </a:lnTo>
                  <a:lnTo>
                    <a:pt x="13" y="57"/>
                  </a:lnTo>
                  <a:lnTo>
                    <a:pt x="19" y="70"/>
                  </a:lnTo>
                  <a:lnTo>
                    <a:pt x="26" y="81"/>
                  </a:lnTo>
                  <a:lnTo>
                    <a:pt x="36" y="93"/>
                  </a:lnTo>
                  <a:lnTo>
                    <a:pt x="24" y="89"/>
                  </a:lnTo>
                  <a:lnTo>
                    <a:pt x="13" y="85"/>
                  </a:lnTo>
                  <a:lnTo>
                    <a:pt x="12" y="87"/>
                  </a:lnTo>
                  <a:lnTo>
                    <a:pt x="13" y="96"/>
                  </a:lnTo>
                  <a:lnTo>
                    <a:pt x="15" y="107"/>
                  </a:lnTo>
                  <a:lnTo>
                    <a:pt x="19" y="115"/>
                  </a:lnTo>
                  <a:lnTo>
                    <a:pt x="24" y="124"/>
                  </a:lnTo>
                  <a:lnTo>
                    <a:pt x="30" y="131"/>
                  </a:lnTo>
                  <a:lnTo>
                    <a:pt x="37" y="137"/>
                  </a:lnTo>
                  <a:lnTo>
                    <a:pt x="47" y="143"/>
                  </a:lnTo>
                  <a:lnTo>
                    <a:pt x="56" y="146"/>
                  </a:lnTo>
                  <a:lnTo>
                    <a:pt x="45" y="146"/>
                  </a:lnTo>
                  <a:lnTo>
                    <a:pt x="36" y="146"/>
                  </a:lnTo>
                  <a:lnTo>
                    <a:pt x="34" y="146"/>
                  </a:lnTo>
                  <a:lnTo>
                    <a:pt x="34" y="148"/>
                  </a:lnTo>
                  <a:lnTo>
                    <a:pt x="37" y="155"/>
                  </a:lnTo>
                  <a:lnTo>
                    <a:pt x="41" y="165"/>
                  </a:lnTo>
                  <a:lnTo>
                    <a:pt x="47" y="170"/>
                  </a:lnTo>
                  <a:lnTo>
                    <a:pt x="54" y="178"/>
                  </a:lnTo>
                  <a:lnTo>
                    <a:pt x="62" y="181"/>
                  </a:lnTo>
                  <a:lnTo>
                    <a:pt x="69" y="187"/>
                  </a:lnTo>
                  <a:lnTo>
                    <a:pt x="78" y="189"/>
                  </a:lnTo>
                  <a:lnTo>
                    <a:pt x="87" y="191"/>
                  </a:lnTo>
                  <a:lnTo>
                    <a:pt x="71" y="200"/>
                  </a:lnTo>
                  <a:lnTo>
                    <a:pt x="54" y="207"/>
                  </a:lnTo>
                  <a:lnTo>
                    <a:pt x="36" y="211"/>
                  </a:lnTo>
                  <a:lnTo>
                    <a:pt x="15" y="213"/>
                  </a:lnTo>
                  <a:lnTo>
                    <a:pt x="2" y="213"/>
                  </a:lnTo>
                  <a:lnTo>
                    <a:pt x="0" y="213"/>
                  </a:lnTo>
                  <a:lnTo>
                    <a:pt x="0" y="215"/>
                  </a:lnTo>
                  <a:lnTo>
                    <a:pt x="23" y="228"/>
                  </a:lnTo>
                  <a:lnTo>
                    <a:pt x="45" y="235"/>
                  </a:lnTo>
                  <a:lnTo>
                    <a:pt x="69" y="241"/>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63"/>
                  </a:lnTo>
                  <a:lnTo>
                    <a:pt x="284" y="48"/>
                  </a:lnTo>
                  <a:lnTo>
                    <a:pt x="297" y="31"/>
                  </a:lnTo>
                  <a:lnTo>
                    <a:pt x="297"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 name="Oval 22"/>
            <p:cNvSpPr/>
            <p:nvPr/>
          </p:nvSpPr>
          <p:spPr>
            <a:xfrm>
              <a:off x="3548856" y="3090605"/>
              <a:ext cx="422070" cy="42207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 name="Group 18"/>
          <p:cNvGrpSpPr>
            <a:grpSpLocks/>
          </p:cNvGrpSpPr>
          <p:nvPr/>
        </p:nvGrpSpPr>
        <p:grpSpPr bwMode="auto">
          <a:xfrm>
            <a:off x="4379913" y="3090863"/>
            <a:ext cx="422275" cy="422275"/>
            <a:chOff x="4272709" y="3090605"/>
            <a:chExt cx="422070" cy="422070"/>
          </a:xfrm>
        </p:grpSpPr>
        <p:sp>
          <p:nvSpPr>
            <p:cNvPr id="13332" name="Freeform 10"/>
            <p:cNvSpPr>
              <a:spLocks/>
            </p:cNvSpPr>
            <p:nvPr/>
          </p:nvSpPr>
          <p:spPr bwMode="auto">
            <a:xfrm>
              <a:off x="4408338" y="3204803"/>
              <a:ext cx="150813" cy="207963"/>
            </a:xfrm>
            <a:custGeom>
              <a:avLst/>
              <a:gdLst>
                <a:gd name="T0" fmla="*/ 74 w 191"/>
                <a:gd name="T1" fmla="*/ 189 h 263"/>
                <a:gd name="T2" fmla="*/ 83 w 191"/>
                <a:gd name="T3" fmla="*/ 194 h 263"/>
                <a:gd name="T4" fmla="*/ 96 w 191"/>
                <a:gd name="T5" fmla="*/ 198 h 263"/>
                <a:gd name="T6" fmla="*/ 159 w 191"/>
                <a:gd name="T7" fmla="*/ 198 h 263"/>
                <a:gd name="T8" fmla="*/ 170 w 191"/>
                <a:gd name="T9" fmla="*/ 200 h 263"/>
                <a:gd name="T10" fmla="*/ 182 w 191"/>
                <a:gd name="T11" fmla="*/ 207 h 263"/>
                <a:gd name="T12" fmla="*/ 185 w 191"/>
                <a:gd name="T13" fmla="*/ 213 h 263"/>
                <a:gd name="T14" fmla="*/ 191 w 191"/>
                <a:gd name="T15" fmla="*/ 224 h 263"/>
                <a:gd name="T16" fmla="*/ 191 w 191"/>
                <a:gd name="T17" fmla="*/ 229 h 263"/>
                <a:gd name="T18" fmla="*/ 189 w 191"/>
                <a:gd name="T19" fmla="*/ 242 h 263"/>
                <a:gd name="T20" fmla="*/ 182 w 191"/>
                <a:gd name="T21" fmla="*/ 253 h 263"/>
                <a:gd name="T22" fmla="*/ 176 w 191"/>
                <a:gd name="T23" fmla="*/ 257 h 263"/>
                <a:gd name="T24" fmla="*/ 165 w 191"/>
                <a:gd name="T25" fmla="*/ 263 h 263"/>
                <a:gd name="T26" fmla="*/ 96 w 191"/>
                <a:gd name="T27" fmla="*/ 263 h 263"/>
                <a:gd name="T28" fmla="*/ 76 w 191"/>
                <a:gd name="T29" fmla="*/ 261 h 263"/>
                <a:gd name="T30" fmla="*/ 43 w 191"/>
                <a:gd name="T31" fmla="*/ 246 h 263"/>
                <a:gd name="T32" fmla="*/ 28 w 191"/>
                <a:gd name="T33" fmla="*/ 235 h 263"/>
                <a:gd name="T34" fmla="*/ 8 w 191"/>
                <a:gd name="T35" fmla="*/ 202 h 263"/>
                <a:gd name="T36" fmla="*/ 0 w 191"/>
                <a:gd name="T37" fmla="*/ 165 h 263"/>
                <a:gd name="T38" fmla="*/ 0 w 191"/>
                <a:gd name="T39" fmla="*/ 33 h 263"/>
                <a:gd name="T40" fmla="*/ 2 w 191"/>
                <a:gd name="T41" fmla="*/ 20 h 263"/>
                <a:gd name="T42" fmla="*/ 9 w 191"/>
                <a:gd name="T43" fmla="*/ 9 h 263"/>
                <a:gd name="T44" fmla="*/ 15 w 191"/>
                <a:gd name="T45" fmla="*/ 5 h 263"/>
                <a:gd name="T46" fmla="*/ 26 w 191"/>
                <a:gd name="T47" fmla="*/ 2 h 263"/>
                <a:gd name="T48" fmla="*/ 32 w 191"/>
                <a:gd name="T49" fmla="*/ 0 h 263"/>
                <a:gd name="T50" fmla="*/ 45 w 191"/>
                <a:gd name="T51" fmla="*/ 4 h 263"/>
                <a:gd name="T52" fmla="*/ 56 w 191"/>
                <a:gd name="T53" fmla="*/ 9 h 263"/>
                <a:gd name="T54" fmla="*/ 59 w 191"/>
                <a:gd name="T55" fmla="*/ 15 h 263"/>
                <a:gd name="T56" fmla="*/ 63 w 191"/>
                <a:gd name="T57" fmla="*/ 26 h 263"/>
                <a:gd name="T58" fmla="*/ 65 w 191"/>
                <a:gd name="T59" fmla="*/ 66 h 263"/>
                <a:gd name="T60" fmla="*/ 159 w 191"/>
                <a:gd name="T61" fmla="*/ 66 h 263"/>
                <a:gd name="T62" fmla="*/ 170 w 191"/>
                <a:gd name="T63" fmla="*/ 68 h 263"/>
                <a:gd name="T64" fmla="*/ 182 w 191"/>
                <a:gd name="T65" fmla="*/ 76 h 263"/>
                <a:gd name="T66" fmla="*/ 185 w 191"/>
                <a:gd name="T67" fmla="*/ 81 h 263"/>
                <a:gd name="T68" fmla="*/ 191 w 191"/>
                <a:gd name="T69" fmla="*/ 92 h 263"/>
                <a:gd name="T70" fmla="*/ 191 w 191"/>
                <a:gd name="T71" fmla="*/ 100 h 263"/>
                <a:gd name="T72" fmla="*/ 189 w 191"/>
                <a:gd name="T73" fmla="*/ 111 h 263"/>
                <a:gd name="T74" fmla="*/ 182 w 191"/>
                <a:gd name="T75" fmla="*/ 122 h 263"/>
                <a:gd name="T76" fmla="*/ 176 w 191"/>
                <a:gd name="T77" fmla="*/ 126 h 263"/>
                <a:gd name="T78" fmla="*/ 165 w 191"/>
                <a:gd name="T79" fmla="*/ 131 h 263"/>
                <a:gd name="T80" fmla="*/ 65 w 191"/>
                <a:gd name="T81" fmla="*/ 131 h 263"/>
                <a:gd name="T82" fmla="*/ 65 w 191"/>
                <a:gd name="T83" fmla="*/ 165 h 263"/>
                <a:gd name="T84" fmla="*/ 67 w 191"/>
                <a:gd name="T85" fmla="*/ 178 h 263"/>
                <a:gd name="T86" fmla="*/ 74 w 191"/>
                <a:gd name="T87" fmla="*/ 189 h 2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1" h="263">
                  <a:moveTo>
                    <a:pt x="74" y="189"/>
                  </a:moveTo>
                  <a:lnTo>
                    <a:pt x="74" y="189"/>
                  </a:lnTo>
                  <a:lnTo>
                    <a:pt x="78" y="192"/>
                  </a:lnTo>
                  <a:lnTo>
                    <a:pt x="83" y="194"/>
                  </a:lnTo>
                  <a:lnTo>
                    <a:pt x="89" y="196"/>
                  </a:lnTo>
                  <a:lnTo>
                    <a:pt x="96" y="198"/>
                  </a:lnTo>
                  <a:lnTo>
                    <a:pt x="159" y="198"/>
                  </a:lnTo>
                  <a:lnTo>
                    <a:pt x="165" y="198"/>
                  </a:lnTo>
                  <a:lnTo>
                    <a:pt x="170" y="200"/>
                  </a:lnTo>
                  <a:lnTo>
                    <a:pt x="176" y="203"/>
                  </a:lnTo>
                  <a:lnTo>
                    <a:pt x="182" y="207"/>
                  </a:lnTo>
                  <a:lnTo>
                    <a:pt x="185" y="213"/>
                  </a:lnTo>
                  <a:lnTo>
                    <a:pt x="189" y="218"/>
                  </a:lnTo>
                  <a:lnTo>
                    <a:pt x="191" y="224"/>
                  </a:lnTo>
                  <a:lnTo>
                    <a:pt x="191" y="229"/>
                  </a:lnTo>
                  <a:lnTo>
                    <a:pt x="191" y="237"/>
                  </a:lnTo>
                  <a:lnTo>
                    <a:pt x="189" y="242"/>
                  </a:lnTo>
                  <a:lnTo>
                    <a:pt x="185" y="248"/>
                  </a:lnTo>
                  <a:lnTo>
                    <a:pt x="182" y="253"/>
                  </a:lnTo>
                  <a:lnTo>
                    <a:pt x="176" y="257"/>
                  </a:lnTo>
                  <a:lnTo>
                    <a:pt x="170" y="261"/>
                  </a:lnTo>
                  <a:lnTo>
                    <a:pt x="165" y="263"/>
                  </a:lnTo>
                  <a:lnTo>
                    <a:pt x="159" y="263"/>
                  </a:lnTo>
                  <a:lnTo>
                    <a:pt x="96" y="263"/>
                  </a:lnTo>
                  <a:lnTo>
                    <a:pt x="76" y="261"/>
                  </a:lnTo>
                  <a:lnTo>
                    <a:pt x="59" y="255"/>
                  </a:lnTo>
                  <a:lnTo>
                    <a:pt x="43" y="246"/>
                  </a:lnTo>
                  <a:lnTo>
                    <a:pt x="28" y="235"/>
                  </a:lnTo>
                  <a:lnTo>
                    <a:pt x="17" y="218"/>
                  </a:lnTo>
                  <a:lnTo>
                    <a:pt x="8" y="202"/>
                  </a:lnTo>
                  <a:lnTo>
                    <a:pt x="2" y="185"/>
                  </a:lnTo>
                  <a:lnTo>
                    <a:pt x="0" y="165"/>
                  </a:lnTo>
                  <a:lnTo>
                    <a:pt x="0" y="33"/>
                  </a:lnTo>
                  <a:lnTo>
                    <a:pt x="0" y="26"/>
                  </a:lnTo>
                  <a:lnTo>
                    <a:pt x="2" y="20"/>
                  </a:lnTo>
                  <a:lnTo>
                    <a:pt x="6" y="15"/>
                  </a:lnTo>
                  <a:lnTo>
                    <a:pt x="9" y="9"/>
                  </a:lnTo>
                  <a:lnTo>
                    <a:pt x="15" y="5"/>
                  </a:lnTo>
                  <a:lnTo>
                    <a:pt x="20" y="4"/>
                  </a:lnTo>
                  <a:lnTo>
                    <a:pt x="26" y="2"/>
                  </a:lnTo>
                  <a:lnTo>
                    <a:pt x="32" y="0"/>
                  </a:lnTo>
                  <a:lnTo>
                    <a:pt x="39" y="2"/>
                  </a:lnTo>
                  <a:lnTo>
                    <a:pt x="45" y="4"/>
                  </a:lnTo>
                  <a:lnTo>
                    <a:pt x="50" y="5"/>
                  </a:lnTo>
                  <a:lnTo>
                    <a:pt x="56" y="9"/>
                  </a:lnTo>
                  <a:lnTo>
                    <a:pt x="59" y="15"/>
                  </a:lnTo>
                  <a:lnTo>
                    <a:pt x="61" y="20"/>
                  </a:lnTo>
                  <a:lnTo>
                    <a:pt x="63" y="26"/>
                  </a:lnTo>
                  <a:lnTo>
                    <a:pt x="65" y="33"/>
                  </a:lnTo>
                  <a:lnTo>
                    <a:pt x="65" y="66"/>
                  </a:lnTo>
                  <a:lnTo>
                    <a:pt x="159" y="66"/>
                  </a:lnTo>
                  <a:lnTo>
                    <a:pt x="165" y="66"/>
                  </a:lnTo>
                  <a:lnTo>
                    <a:pt x="170" y="68"/>
                  </a:lnTo>
                  <a:lnTo>
                    <a:pt x="176" y="72"/>
                  </a:lnTo>
                  <a:lnTo>
                    <a:pt x="182" y="76"/>
                  </a:lnTo>
                  <a:lnTo>
                    <a:pt x="185" y="81"/>
                  </a:lnTo>
                  <a:lnTo>
                    <a:pt x="189" y="87"/>
                  </a:lnTo>
                  <a:lnTo>
                    <a:pt x="191" y="92"/>
                  </a:lnTo>
                  <a:lnTo>
                    <a:pt x="191" y="100"/>
                  </a:lnTo>
                  <a:lnTo>
                    <a:pt x="191" y="105"/>
                  </a:lnTo>
                  <a:lnTo>
                    <a:pt x="189" y="111"/>
                  </a:lnTo>
                  <a:lnTo>
                    <a:pt x="185" y="116"/>
                  </a:lnTo>
                  <a:lnTo>
                    <a:pt x="182" y="122"/>
                  </a:lnTo>
                  <a:lnTo>
                    <a:pt x="176" y="126"/>
                  </a:lnTo>
                  <a:lnTo>
                    <a:pt x="170" y="129"/>
                  </a:lnTo>
                  <a:lnTo>
                    <a:pt x="165" y="131"/>
                  </a:lnTo>
                  <a:lnTo>
                    <a:pt x="159" y="131"/>
                  </a:lnTo>
                  <a:lnTo>
                    <a:pt x="65" y="131"/>
                  </a:lnTo>
                  <a:lnTo>
                    <a:pt x="65" y="165"/>
                  </a:lnTo>
                  <a:lnTo>
                    <a:pt x="65" y="172"/>
                  </a:lnTo>
                  <a:lnTo>
                    <a:pt x="67" y="178"/>
                  </a:lnTo>
                  <a:lnTo>
                    <a:pt x="69" y="183"/>
                  </a:lnTo>
                  <a:lnTo>
                    <a:pt x="74" y="1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 name="Oval 23"/>
            <p:cNvSpPr/>
            <p:nvPr/>
          </p:nvSpPr>
          <p:spPr>
            <a:xfrm>
              <a:off x="4272709" y="3090605"/>
              <a:ext cx="422070" cy="42207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 name="Group 19"/>
          <p:cNvGrpSpPr>
            <a:grpSpLocks/>
          </p:cNvGrpSpPr>
          <p:nvPr/>
        </p:nvGrpSpPr>
        <p:grpSpPr bwMode="auto">
          <a:xfrm>
            <a:off x="5184775" y="3090863"/>
            <a:ext cx="422275" cy="422275"/>
            <a:chOff x="5041309" y="3090605"/>
            <a:chExt cx="422070" cy="422070"/>
          </a:xfrm>
        </p:grpSpPr>
        <p:grpSp>
          <p:nvGrpSpPr>
            <p:cNvPr id="17" name="Group 16"/>
            <p:cNvGrpSpPr/>
            <p:nvPr/>
          </p:nvGrpSpPr>
          <p:grpSpPr>
            <a:xfrm>
              <a:off x="5174557" y="3193691"/>
              <a:ext cx="233363" cy="238125"/>
              <a:chOff x="4708525" y="3125716"/>
              <a:chExt cx="233363" cy="238125"/>
            </a:xfrm>
            <a:solidFill>
              <a:schemeClr val="bg1"/>
            </a:solidFill>
          </p:grpSpPr>
          <p:sp>
            <p:nvSpPr>
              <p:cNvPr id="10" name="Freeform 8"/>
              <p:cNvSpPr>
                <a:spLocks noEditPoints="1"/>
              </p:cNvSpPr>
              <p:nvPr/>
            </p:nvSpPr>
            <p:spPr bwMode="auto">
              <a:xfrm>
                <a:off x="4708525" y="3125716"/>
                <a:ext cx="155575" cy="238125"/>
              </a:xfrm>
              <a:custGeom>
                <a:avLst/>
                <a:gdLst/>
                <a:ahLst/>
                <a:cxnLst>
                  <a:cxn ang="0">
                    <a:pos x="141" y="161"/>
                  </a:cxn>
                  <a:cxn ang="0">
                    <a:pos x="132" y="144"/>
                  </a:cxn>
                  <a:cxn ang="0">
                    <a:pos x="135" y="133"/>
                  </a:cxn>
                  <a:cxn ang="0">
                    <a:pos x="154" y="115"/>
                  </a:cxn>
                  <a:cxn ang="0">
                    <a:pos x="173" y="89"/>
                  </a:cxn>
                  <a:cxn ang="0">
                    <a:pos x="174" y="70"/>
                  </a:cxn>
                  <a:cxn ang="0">
                    <a:pos x="169" y="43"/>
                  </a:cxn>
                  <a:cxn ang="0">
                    <a:pos x="147" y="17"/>
                  </a:cxn>
                  <a:cxn ang="0">
                    <a:pos x="121" y="0"/>
                  </a:cxn>
                  <a:cxn ang="0">
                    <a:pos x="84" y="6"/>
                  </a:cxn>
                  <a:cxn ang="0">
                    <a:pos x="45" y="24"/>
                  </a:cxn>
                  <a:cxn ang="0">
                    <a:pos x="26" y="50"/>
                  </a:cxn>
                  <a:cxn ang="0">
                    <a:pos x="21" y="78"/>
                  </a:cxn>
                  <a:cxn ang="0">
                    <a:pos x="30" y="109"/>
                  </a:cxn>
                  <a:cxn ang="0">
                    <a:pos x="58" y="133"/>
                  </a:cxn>
                  <a:cxn ang="0">
                    <a:pos x="86" y="139"/>
                  </a:cxn>
                  <a:cxn ang="0">
                    <a:pos x="95" y="144"/>
                  </a:cxn>
                  <a:cxn ang="0">
                    <a:pos x="95" y="161"/>
                  </a:cxn>
                  <a:cxn ang="0">
                    <a:pos x="106" y="180"/>
                  </a:cxn>
                  <a:cxn ang="0">
                    <a:pos x="50" y="189"/>
                  </a:cxn>
                  <a:cxn ang="0">
                    <a:pos x="32" y="198"/>
                  </a:cxn>
                  <a:cxn ang="0">
                    <a:pos x="8" y="222"/>
                  </a:cxn>
                  <a:cxn ang="0">
                    <a:pos x="0" y="246"/>
                  </a:cxn>
                  <a:cxn ang="0">
                    <a:pos x="13" y="278"/>
                  </a:cxn>
                  <a:cxn ang="0">
                    <a:pos x="48" y="298"/>
                  </a:cxn>
                  <a:cxn ang="0">
                    <a:pos x="86" y="302"/>
                  </a:cxn>
                  <a:cxn ang="0">
                    <a:pos x="148" y="289"/>
                  </a:cxn>
                  <a:cxn ang="0">
                    <a:pos x="182" y="256"/>
                  </a:cxn>
                  <a:cxn ang="0">
                    <a:pos x="189" y="228"/>
                  </a:cxn>
                  <a:cxn ang="0">
                    <a:pos x="182" y="202"/>
                  </a:cxn>
                  <a:cxn ang="0">
                    <a:pos x="156" y="172"/>
                  </a:cxn>
                  <a:cxn ang="0">
                    <a:pos x="104" y="128"/>
                  </a:cxn>
                  <a:cxn ang="0">
                    <a:pos x="74" y="113"/>
                  </a:cxn>
                  <a:cxn ang="0">
                    <a:pos x="58" y="80"/>
                  </a:cxn>
                  <a:cxn ang="0">
                    <a:pos x="56" y="57"/>
                  </a:cxn>
                  <a:cxn ang="0">
                    <a:pos x="63" y="28"/>
                  </a:cxn>
                  <a:cxn ang="0">
                    <a:pos x="76" y="19"/>
                  </a:cxn>
                  <a:cxn ang="0">
                    <a:pos x="91" y="15"/>
                  </a:cxn>
                  <a:cxn ang="0">
                    <a:pos x="121" y="32"/>
                  </a:cxn>
                  <a:cxn ang="0">
                    <a:pos x="137" y="65"/>
                  </a:cxn>
                  <a:cxn ang="0">
                    <a:pos x="141" y="87"/>
                  </a:cxn>
                  <a:cxn ang="0">
                    <a:pos x="135" y="109"/>
                  </a:cxn>
                  <a:cxn ang="0">
                    <a:pos x="126" y="120"/>
                  </a:cxn>
                  <a:cxn ang="0">
                    <a:pos x="104" y="128"/>
                  </a:cxn>
                  <a:cxn ang="0">
                    <a:pos x="104" y="285"/>
                  </a:cxn>
                  <a:cxn ang="0">
                    <a:pos x="63" y="278"/>
                  </a:cxn>
                  <a:cxn ang="0">
                    <a:pos x="41" y="257"/>
                  </a:cxn>
                  <a:cxn ang="0">
                    <a:pos x="36" y="239"/>
                  </a:cxn>
                  <a:cxn ang="0">
                    <a:pos x="43" y="213"/>
                  </a:cxn>
                  <a:cxn ang="0">
                    <a:pos x="69" y="198"/>
                  </a:cxn>
                  <a:cxn ang="0">
                    <a:pos x="95" y="193"/>
                  </a:cxn>
                  <a:cxn ang="0">
                    <a:pos x="119" y="191"/>
                  </a:cxn>
                  <a:cxn ang="0">
                    <a:pos x="152" y="218"/>
                  </a:cxn>
                  <a:cxn ang="0">
                    <a:pos x="161" y="237"/>
                  </a:cxn>
                  <a:cxn ang="0">
                    <a:pos x="161" y="252"/>
                  </a:cxn>
                  <a:cxn ang="0">
                    <a:pos x="148" y="274"/>
                  </a:cxn>
                  <a:cxn ang="0">
                    <a:pos x="117" y="285"/>
                  </a:cxn>
                </a:cxnLst>
                <a:rect l="0" t="0" r="r" b="b"/>
                <a:pathLst>
                  <a:path w="197" h="302">
                    <a:moveTo>
                      <a:pt x="156" y="172"/>
                    </a:moveTo>
                    <a:lnTo>
                      <a:pt x="141" y="161"/>
                    </a:lnTo>
                    <a:lnTo>
                      <a:pt x="141" y="161"/>
                    </a:lnTo>
                    <a:lnTo>
                      <a:pt x="135" y="156"/>
                    </a:lnTo>
                    <a:lnTo>
                      <a:pt x="132" y="150"/>
                    </a:lnTo>
                    <a:lnTo>
                      <a:pt x="132" y="144"/>
                    </a:lnTo>
                    <a:lnTo>
                      <a:pt x="132" y="144"/>
                    </a:lnTo>
                    <a:lnTo>
                      <a:pt x="132" y="139"/>
                    </a:lnTo>
                    <a:lnTo>
                      <a:pt x="135" y="133"/>
                    </a:lnTo>
                    <a:lnTo>
                      <a:pt x="143" y="126"/>
                    </a:lnTo>
                    <a:lnTo>
                      <a:pt x="143" y="126"/>
                    </a:lnTo>
                    <a:lnTo>
                      <a:pt x="154" y="115"/>
                    </a:lnTo>
                    <a:lnTo>
                      <a:pt x="165" y="104"/>
                    </a:lnTo>
                    <a:lnTo>
                      <a:pt x="169" y="96"/>
                    </a:lnTo>
                    <a:lnTo>
                      <a:pt x="173" y="89"/>
                    </a:lnTo>
                    <a:lnTo>
                      <a:pt x="174" y="80"/>
                    </a:lnTo>
                    <a:lnTo>
                      <a:pt x="174" y="70"/>
                    </a:lnTo>
                    <a:lnTo>
                      <a:pt x="174" y="70"/>
                    </a:lnTo>
                    <a:lnTo>
                      <a:pt x="174" y="59"/>
                    </a:lnTo>
                    <a:lnTo>
                      <a:pt x="173" y="50"/>
                    </a:lnTo>
                    <a:lnTo>
                      <a:pt x="169" y="43"/>
                    </a:lnTo>
                    <a:lnTo>
                      <a:pt x="165" y="35"/>
                    </a:lnTo>
                    <a:lnTo>
                      <a:pt x="156" y="24"/>
                    </a:lnTo>
                    <a:lnTo>
                      <a:pt x="147" y="17"/>
                    </a:lnTo>
                    <a:lnTo>
                      <a:pt x="173" y="17"/>
                    </a:lnTo>
                    <a:lnTo>
                      <a:pt x="197" y="0"/>
                    </a:lnTo>
                    <a:lnTo>
                      <a:pt x="121" y="0"/>
                    </a:lnTo>
                    <a:lnTo>
                      <a:pt x="121" y="0"/>
                    </a:lnTo>
                    <a:lnTo>
                      <a:pt x="102" y="2"/>
                    </a:lnTo>
                    <a:lnTo>
                      <a:pt x="84" y="6"/>
                    </a:lnTo>
                    <a:lnTo>
                      <a:pt x="63" y="13"/>
                    </a:lnTo>
                    <a:lnTo>
                      <a:pt x="54" y="19"/>
                    </a:lnTo>
                    <a:lnTo>
                      <a:pt x="45" y="24"/>
                    </a:lnTo>
                    <a:lnTo>
                      <a:pt x="45" y="24"/>
                    </a:lnTo>
                    <a:lnTo>
                      <a:pt x="34" y="35"/>
                    </a:lnTo>
                    <a:lnTo>
                      <a:pt x="26" y="50"/>
                    </a:lnTo>
                    <a:lnTo>
                      <a:pt x="23" y="63"/>
                    </a:lnTo>
                    <a:lnTo>
                      <a:pt x="21" y="78"/>
                    </a:lnTo>
                    <a:lnTo>
                      <a:pt x="21" y="78"/>
                    </a:lnTo>
                    <a:lnTo>
                      <a:pt x="21" y="89"/>
                    </a:lnTo>
                    <a:lnTo>
                      <a:pt x="24" y="100"/>
                    </a:lnTo>
                    <a:lnTo>
                      <a:pt x="30" y="109"/>
                    </a:lnTo>
                    <a:lnTo>
                      <a:pt x="37" y="119"/>
                    </a:lnTo>
                    <a:lnTo>
                      <a:pt x="47" y="128"/>
                    </a:lnTo>
                    <a:lnTo>
                      <a:pt x="58" y="133"/>
                    </a:lnTo>
                    <a:lnTo>
                      <a:pt x="71" y="137"/>
                    </a:lnTo>
                    <a:lnTo>
                      <a:pt x="86" y="139"/>
                    </a:lnTo>
                    <a:lnTo>
                      <a:pt x="86" y="139"/>
                    </a:lnTo>
                    <a:lnTo>
                      <a:pt x="98" y="139"/>
                    </a:lnTo>
                    <a:lnTo>
                      <a:pt x="98" y="139"/>
                    </a:lnTo>
                    <a:lnTo>
                      <a:pt x="95" y="144"/>
                    </a:lnTo>
                    <a:lnTo>
                      <a:pt x="95" y="154"/>
                    </a:lnTo>
                    <a:lnTo>
                      <a:pt x="95" y="154"/>
                    </a:lnTo>
                    <a:lnTo>
                      <a:pt x="95" y="161"/>
                    </a:lnTo>
                    <a:lnTo>
                      <a:pt x="98" y="169"/>
                    </a:lnTo>
                    <a:lnTo>
                      <a:pt x="106" y="180"/>
                    </a:lnTo>
                    <a:lnTo>
                      <a:pt x="106" y="180"/>
                    </a:lnTo>
                    <a:lnTo>
                      <a:pt x="91" y="181"/>
                    </a:lnTo>
                    <a:lnTo>
                      <a:pt x="71" y="183"/>
                    </a:lnTo>
                    <a:lnTo>
                      <a:pt x="50" y="189"/>
                    </a:lnTo>
                    <a:lnTo>
                      <a:pt x="41" y="193"/>
                    </a:lnTo>
                    <a:lnTo>
                      <a:pt x="32" y="198"/>
                    </a:lnTo>
                    <a:lnTo>
                      <a:pt x="32" y="198"/>
                    </a:lnTo>
                    <a:lnTo>
                      <a:pt x="23" y="204"/>
                    </a:lnTo>
                    <a:lnTo>
                      <a:pt x="17" y="209"/>
                    </a:lnTo>
                    <a:lnTo>
                      <a:pt x="8" y="222"/>
                    </a:lnTo>
                    <a:lnTo>
                      <a:pt x="2" y="235"/>
                    </a:lnTo>
                    <a:lnTo>
                      <a:pt x="0" y="246"/>
                    </a:lnTo>
                    <a:lnTo>
                      <a:pt x="0" y="246"/>
                    </a:lnTo>
                    <a:lnTo>
                      <a:pt x="2" y="257"/>
                    </a:lnTo>
                    <a:lnTo>
                      <a:pt x="6" y="267"/>
                    </a:lnTo>
                    <a:lnTo>
                      <a:pt x="13" y="278"/>
                    </a:lnTo>
                    <a:lnTo>
                      <a:pt x="23" y="285"/>
                    </a:lnTo>
                    <a:lnTo>
                      <a:pt x="34" y="293"/>
                    </a:lnTo>
                    <a:lnTo>
                      <a:pt x="48" y="298"/>
                    </a:lnTo>
                    <a:lnTo>
                      <a:pt x="65" y="302"/>
                    </a:lnTo>
                    <a:lnTo>
                      <a:pt x="86" y="302"/>
                    </a:lnTo>
                    <a:lnTo>
                      <a:pt x="86" y="302"/>
                    </a:lnTo>
                    <a:lnTo>
                      <a:pt x="110" y="300"/>
                    </a:lnTo>
                    <a:lnTo>
                      <a:pt x="130" y="296"/>
                    </a:lnTo>
                    <a:lnTo>
                      <a:pt x="148" y="289"/>
                    </a:lnTo>
                    <a:lnTo>
                      <a:pt x="161" y="280"/>
                    </a:lnTo>
                    <a:lnTo>
                      <a:pt x="174" y="268"/>
                    </a:lnTo>
                    <a:lnTo>
                      <a:pt x="182" y="256"/>
                    </a:lnTo>
                    <a:lnTo>
                      <a:pt x="187" y="243"/>
                    </a:lnTo>
                    <a:lnTo>
                      <a:pt x="189" y="228"/>
                    </a:lnTo>
                    <a:lnTo>
                      <a:pt x="189" y="228"/>
                    </a:lnTo>
                    <a:lnTo>
                      <a:pt x="187" y="218"/>
                    </a:lnTo>
                    <a:lnTo>
                      <a:pt x="185" y="209"/>
                    </a:lnTo>
                    <a:lnTo>
                      <a:pt x="182" y="202"/>
                    </a:lnTo>
                    <a:lnTo>
                      <a:pt x="178" y="196"/>
                    </a:lnTo>
                    <a:lnTo>
                      <a:pt x="169" y="183"/>
                    </a:lnTo>
                    <a:lnTo>
                      <a:pt x="156" y="172"/>
                    </a:lnTo>
                    <a:lnTo>
                      <a:pt x="156" y="172"/>
                    </a:lnTo>
                    <a:close/>
                    <a:moveTo>
                      <a:pt x="104" y="128"/>
                    </a:moveTo>
                    <a:lnTo>
                      <a:pt x="104" y="128"/>
                    </a:lnTo>
                    <a:lnTo>
                      <a:pt x="93" y="126"/>
                    </a:lnTo>
                    <a:lnTo>
                      <a:pt x="82" y="120"/>
                    </a:lnTo>
                    <a:lnTo>
                      <a:pt x="74" y="113"/>
                    </a:lnTo>
                    <a:lnTo>
                      <a:pt x="67" y="102"/>
                    </a:lnTo>
                    <a:lnTo>
                      <a:pt x="61" y="91"/>
                    </a:lnTo>
                    <a:lnTo>
                      <a:pt x="58" y="80"/>
                    </a:lnTo>
                    <a:lnTo>
                      <a:pt x="56" y="69"/>
                    </a:lnTo>
                    <a:lnTo>
                      <a:pt x="56" y="57"/>
                    </a:lnTo>
                    <a:lnTo>
                      <a:pt x="56" y="57"/>
                    </a:lnTo>
                    <a:lnTo>
                      <a:pt x="58" y="43"/>
                    </a:lnTo>
                    <a:lnTo>
                      <a:pt x="60" y="35"/>
                    </a:lnTo>
                    <a:lnTo>
                      <a:pt x="63" y="28"/>
                    </a:lnTo>
                    <a:lnTo>
                      <a:pt x="63" y="28"/>
                    </a:lnTo>
                    <a:lnTo>
                      <a:pt x="69" y="22"/>
                    </a:lnTo>
                    <a:lnTo>
                      <a:pt x="76" y="19"/>
                    </a:lnTo>
                    <a:lnTo>
                      <a:pt x="84" y="17"/>
                    </a:lnTo>
                    <a:lnTo>
                      <a:pt x="91" y="15"/>
                    </a:lnTo>
                    <a:lnTo>
                      <a:pt x="91" y="15"/>
                    </a:lnTo>
                    <a:lnTo>
                      <a:pt x="102" y="17"/>
                    </a:lnTo>
                    <a:lnTo>
                      <a:pt x="113" y="22"/>
                    </a:lnTo>
                    <a:lnTo>
                      <a:pt x="121" y="32"/>
                    </a:lnTo>
                    <a:lnTo>
                      <a:pt x="128" y="41"/>
                    </a:lnTo>
                    <a:lnTo>
                      <a:pt x="134" y="52"/>
                    </a:lnTo>
                    <a:lnTo>
                      <a:pt x="137" y="65"/>
                    </a:lnTo>
                    <a:lnTo>
                      <a:pt x="139" y="76"/>
                    </a:lnTo>
                    <a:lnTo>
                      <a:pt x="141" y="87"/>
                    </a:lnTo>
                    <a:lnTo>
                      <a:pt x="141" y="87"/>
                    </a:lnTo>
                    <a:lnTo>
                      <a:pt x="141" y="94"/>
                    </a:lnTo>
                    <a:lnTo>
                      <a:pt x="139" y="102"/>
                    </a:lnTo>
                    <a:lnTo>
                      <a:pt x="135" y="109"/>
                    </a:lnTo>
                    <a:lnTo>
                      <a:pt x="130" y="117"/>
                    </a:lnTo>
                    <a:lnTo>
                      <a:pt x="130" y="117"/>
                    </a:lnTo>
                    <a:lnTo>
                      <a:pt x="126" y="120"/>
                    </a:lnTo>
                    <a:lnTo>
                      <a:pt x="119" y="124"/>
                    </a:lnTo>
                    <a:lnTo>
                      <a:pt x="111" y="128"/>
                    </a:lnTo>
                    <a:lnTo>
                      <a:pt x="104" y="128"/>
                    </a:lnTo>
                    <a:lnTo>
                      <a:pt x="104" y="128"/>
                    </a:lnTo>
                    <a:close/>
                    <a:moveTo>
                      <a:pt x="104" y="285"/>
                    </a:moveTo>
                    <a:lnTo>
                      <a:pt x="104" y="285"/>
                    </a:lnTo>
                    <a:lnTo>
                      <a:pt x="89" y="285"/>
                    </a:lnTo>
                    <a:lnTo>
                      <a:pt x="76" y="283"/>
                    </a:lnTo>
                    <a:lnTo>
                      <a:pt x="63" y="278"/>
                    </a:lnTo>
                    <a:lnTo>
                      <a:pt x="54" y="272"/>
                    </a:lnTo>
                    <a:lnTo>
                      <a:pt x="47" y="265"/>
                    </a:lnTo>
                    <a:lnTo>
                      <a:pt x="41" y="257"/>
                    </a:lnTo>
                    <a:lnTo>
                      <a:pt x="37" y="248"/>
                    </a:lnTo>
                    <a:lnTo>
                      <a:pt x="36" y="239"/>
                    </a:lnTo>
                    <a:lnTo>
                      <a:pt x="36" y="239"/>
                    </a:lnTo>
                    <a:lnTo>
                      <a:pt x="37" y="228"/>
                    </a:lnTo>
                    <a:lnTo>
                      <a:pt x="39" y="220"/>
                    </a:lnTo>
                    <a:lnTo>
                      <a:pt x="43" y="213"/>
                    </a:lnTo>
                    <a:lnTo>
                      <a:pt x="48" y="209"/>
                    </a:lnTo>
                    <a:lnTo>
                      <a:pt x="60" y="202"/>
                    </a:lnTo>
                    <a:lnTo>
                      <a:pt x="69" y="198"/>
                    </a:lnTo>
                    <a:lnTo>
                      <a:pt x="69" y="198"/>
                    </a:lnTo>
                    <a:lnTo>
                      <a:pt x="82" y="194"/>
                    </a:lnTo>
                    <a:lnTo>
                      <a:pt x="95" y="193"/>
                    </a:lnTo>
                    <a:lnTo>
                      <a:pt x="110" y="191"/>
                    </a:lnTo>
                    <a:lnTo>
                      <a:pt x="110" y="191"/>
                    </a:lnTo>
                    <a:lnTo>
                      <a:pt x="119" y="191"/>
                    </a:lnTo>
                    <a:lnTo>
                      <a:pt x="119" y="191"/>
                    </a:lnTo>
                    <a:lnTo>
                      <a:pt x="139" y="206"/>
                    </a:lnTo>
                    <a:lnTo>
                      <a:pt x="152" y="218"/>
                    </a:lnTo>
                    <a:lnTo>
                      <a:pt x="156" y="224"/>
                    </a:lnTo>
                    <a:lnTo>
                      <a:pt x="160" y="230"/>
                    </a:lnTo>
                    <a:lnTo>
                      <a:pt x="161" y="237"/>
                    </a:lnTo>
                    <a:lnTo>
                      <a:pt x="161" y="243"/>
                    </a:lnTo>
                    <a:lnTo>
                      <a:pt x="161" y="243"/>
                    </a:lnTo>
                    <a:lnTo>
                      <a:pt x="161" y="252"/>
                    </a:lnTo>
                    <a:lnTo>
                      <a:pt x="158" y="261"/>
                    </a:lnTo>
                    <a:lnTo>
                      <a:pt x="154" y="268"/>
                    </a:lnTo>
                    <a:lnTo>
                      <a:pt x="148" y="274"/>
                    </a:lnTo>
                    <a:lnTo>
                      <a:pt x="139" y="280"/>
                    </a:lnTo>
                    <a:lnTo>
                      <a:pt x="130" y="283"/>
                    </a:lnTo>
                    <a:lnTo>
                      <a:pt x="117" y="285"/>
                    </a:lnTo>
                    <a:lnTo>
                      <a:pt x="104" y="285"/>
                    </a:lnTo>
                    <a:lnTo>
                      <a:pt x="104" y="28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9"/>
              <p:cNvSpPr>
                <a:spLocks/>
              </p:cNvSpPr>
              <p:nvPr/>
            </p:nvSpPr>
            <p:spPr bwMode="auto">
              <a:xfrm>
                <a:off x="4864100" y="3193978"/>
                <a:ext cx="77788" cy="79375"/>
              </a:xfrm>
              <a:custGeom>
                <a:avLst/>
                <a:gdLst/>
                <a:ahLst/>
                <a:cxnLst>
                  <a:cxn ang="0">
                    <a:pos x="57" y="41"/>
                  </a:cxn>
                  <a:cxn ang="0">
                    <a:pos x="57" y="0"/>
                  </a:cxn>
                  <a:cxn ang="0">
                    <a:pos x="38" y="0"/>
                  </a:cxn>
                  <a:cxn ang="0">
                    <a:pos x="38" y="41"/>
                  </a:cxn>
                  <a:cxn ang="0">
                    <a:pos x="0" y="41"/>
                  </a:cxn>
                  <a:cxn ang="0">
                    <a:pos x="0" y="59"/>
                  </a:cxn>
                  <a:cxn ang="0">
                    <a:pos x="38" y="59"/>
                  </a:cxn>
                  <a:cxn ang="0">
                    <a:pos x="38" y="100"/>
                  </a:cxn>
                  <a:cxn ang="0">
                    <a:pos x="57" y="100"/>
                  </a:cxn>
                  <a:cxn ang="0">
                    <a:pos x="57" y="59"/>
                  </a:cxn>
                  <a:cxn ang="0">
                    <a:pos x="98" y="59"/>
                  </a:cxn>
                  <a:cxn ang="0">
                    <a:pos x="98" y="41"/>
                  </a:cxn>
                  <a:cxn ang="0">
                    <a:pos x="57" y="41"/>
                  </a:cxn>
                </a:cxnLst>
                <a:rect l="0" t="0" r="r" b="b"/>
                <a:pathLst>
                  <a:path w="98" h="100">
                    <a:moveTo>
                      <a:pt x="57" y="41"/>
                    </a:moveTo>
                    <a:lnTo>
                      <a:pt x="57" y="0"/>
                    </a:lnTo>
                    <a:lnTo>
                      <a:pt x="38" y="0"/>
                    </a:lnTo>
                    <a:lnTo>
                      <a:pt x="38" y="41"/>
                    </a:lnTo>
                    <a:lnTo>
                      <a:pt x="0" y="41"/>
                    </a:lnTo>
                    <a:lnTo>
                      <a:pt x="0" y="59"/>
                    </a:lnTo>
                    <a:lnTo>
                      <a:pt x="38" y="59"/>
                    </a:lnTo>
                    <a:lnTo>
                      <a:pt x="38" y="100"/>
                    </a:lnTo>
                    <a:lnTo>
                      <a:pt x="57" y="100"/>
                    </a:lnTo>
                    <a:lnTo>
                      <a:pt x="57" y="59"/>
                    </a:lnTo>
                    <a:lnTo>
                      <a:pt x="98" y="59"/>
                    </a:lnTo>
                    <a:lnTo>
                      <a:pt x="98" y="41"/>
                    </a:lnTo>
                    <a:lnTo>
                      <a:pt x="57" y="4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5" name="Oval 24"/>
            <p:cNvSpPr/>
            <p:nvPr/>
          </p:nvSpPr>
          <p:spPr>
            <a:xfrm>
              <a:off x="5041309" y="3090605"/>
              <a:ext cx="422070" cy="42207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 name="Group 20"/>
          <p:cNvGrpSpPr>
            <a:grpSpLocks/>
          </p:cNvGrpSpPr>
          <p:nvPr/>
        </p:nvGrpSpPr>
        <p:grpSpPr bwMode="auto">
          <a:xfrm>
            <a:off x="5969000" y="3090863"/>
            <a:ext cx="422275" cy="422275"/>
            <a:chOff x="5841409" y="3090605"/>
            <a:chExt cx="422070" cy="422070"/>
          </a:xfrm>
        </p:grpSpPr>
        <p:grpSp>
          <p:nvGrpSpPr>
            <p:cNvPr id="13325" name="Group 15"/>
            <p:cNvGrpSpPr>
              <a:grpSpLocks/>
            </p:cNvGrpSpPr>
            <p:nvPr/>
          </p:nvGrpSpPr>
          <p:grpSpPr bwMode="auto">
            <a:xfrm>
              <a:off x="5954028" y="3187341"/>
              <a:ext cx="215900" cy="215900"/>
              <a:chOff x="7315200" y="3852791"/>
              <a:chExt cx="215900" cy="215900"/>
            </a:xfrm>
          </p:grpSpPr>
          <p:sp>
            <p:nvSpPr>
              <p:cNvPr id="13327" name="Freeform 40"/>
              <p:cNvSpPr>
                <a:spLocks/>
              </p:cNvSpPr>
              <p:nvPr/>
            </p:nvSpPr>
            <p:spPr bwMode="auto">
              <a:xfrm>
                <a:off x="7315200" y="3852791"/>
                <a:ext cx="52388" cy="52388"/>
              </a:xfrm>
              <a:custGeom>
                <a:avLst/>
                <a:gdLst>
                  <a:gd name="T0" fmla="*/ 31 w 64"/>
                  <a:gd name="T1" fmla="*/ 0 h 67"/>
                  <a:gd name="T2" fmla="*/ 31 w 64"/>
                  <a:gd name="T3" fmla="*/ 0 h 67"/>
                  <a:gd name="T4" fmla="*/ 26 w 64"/>
                  <a:gd name="T5" fmla="*/ 2 h 67"/>
                  <a:gd name="T6" fmla="*/ 20 w 64"/>
                  <a:gd name="T7" fmla="*/ 4 h 67"/>
                  <a:gd name="T8" fmla="*/ 14 w 64"/>
                  <a:gd name="T9" fmla="*/ 6 h 67"/>
                  <a:gd name="T10" fmla="*/ 9 w 64"/>
                  <a:gd name="T11" fmla="*/ 10 h 67"/>
                  <a:gd name="T12" fmla="*/ 5 w 64"/>
                  <a:gd name="T13" fmla="*/ 15 h 67"/>
                  <a:gd name="T14" fmla="*/ 1 w 64"/>
                  <a:gd name="T15" fmla="*/ 21 h 67"/>
                  <a:gd name="T16" fmla="*/ 0 w 64"/>
                  <a:gd name="T17" fmla="*/ 26 h 67"/>
                  <a:gd name="T18" fmla="*/ 0 w 64"/>
                  <a:gd name="T19" fmla="*/ 34 h 67"/>
                  <a:gd name="T20" fmla="*/ 0 w 64"/>
                  <a:gd name="T21" fmla="*/ 34 h 67"/>
                  <a:gd name="T22" fmla="*/ 0 w 64"/>
                  <a:gd name="T23" fmla="*/ 39 h 67"/>
                  <a:gd name="T24" fmla="*/ 1 w 64"/>
                  <a:gd name="T25" fmla="*/ 47 h 67"/>
                  <a:gd name="T26" fmla="*/ 5 w 64"/>
                  <a:gd name="T27" fmla="*/ 52 h 67"/>
                  <a:gd name="T28" fmla="*/ 9 w 64"/>
                  <a:gd name="T29" fmla="*/ 56 h 67"/>
                  <a:gd name="T30" fmla="*/ 14 w 64"/>
                  <a:gd name="T31" fmla="*/ 61 h 67"/>
                  <a:gd name="T32" fmla="*/ 20 w 64"/>
                  <a:gd name="T33" fmla="*/ 63 h 67"/>
                  <a:gd name="T34" fmla="*/ 26 w 64"/>
                  <a:gd name="T35" fmla="*/ 65 h 67"/>
                  <a:gd name="T36" fmla="*/ 31 w 64"/>
                  <a:gd name="T37" fmla="*/ 67 h 67"/>
                  <a:gd name="T38" fmla="*/ 31 w 64"/>
                  <a:gd name="T39" fmla="*/ 67 h 67"/>
                  <a:gd name="T40" fmla="*/ 39 w 64"/>
                  <a:gd name="T41" fmla="*/ 65 h 67"/>
                  <a:gd name="T42" fmla="*/ 44 w 64"/>
                  <a:gd name="T43" fmla="*/ 63 h 67"/>
                  <a:gd name="T44" fmla="*/ 50 w 64"/>
                  <a:gd name="T45" fmla="*/ 61 h 67"/>
                  <a:gd name="T46" fmla="*/ 55 w 64"/>
                  <a:gd name="T47" fmla="*/ 56 h 67"/>
                  <a:gd name="T48" fmla="*/ 59 w 64"/>
                  <a:gd name="T49" fmla="*/ 52 h 67"/>
                  <a:gd name="T50" fmla="*/ 63 w 64"/>
                  <a:gd name="T51" fmla="*/ 47 h 67"/>
                  <a:gd name="T52" fmla="*/ 64 w 64"/>
                  <a:gd name="T53" fmla="*/ 39 h 67"/>
                  <a:gd name="T54" fmla="*/ 64 w 64"/>
                  <a:gd name="T55" fmla="*/ 34 h 67"/>
                  <a:gd name="T56" fmla="*/ 64 w 64"/>
                  <a:gd name="T57" fmla="*/ 34 h 67"/>
                  <a:gd name="T58" fmla="*/ 64 w 64"/>
                  <a:gd name="T59" fmla="*/ 26 h 67"/>
                  <a:gd name="T60" fmla="*/ 63 w 64"/>
                  <a:gd name="T61" fmla="*/ 21 h 67"/>
                  <a:gd name="T62" fmla="*/ 59 w 64"/>
                  <a:gd name="T63" fmla="*/ 15 h 67"/>
                  <a:gd name="T64" fmla="*/ 55 w 64"/>
                  <a:gd name="T65" fmla="*/ 10 h 67"/>
                  <a:gd name="T66" fmla="*/ 50 w 64"/>
                  <a:gd name="T67" fmla="*/ 6 h 67"/>
                  <a:gd name="T68" fmla="*/ 44 w 64"/>
                  <a:gd name="T69" fmla="*/ 4 h 67"/>
                  <a:gd name="T70" fmla="*/ 39 w 64"/>
                  <a:gd name="T71" fmla="*/ 2 h 67"/>
                  <a:gd name="T72" fmla="*/ 31 w 64"/>
                  <a:gd name="T73" fmla="*/ 0 h 67"/>
                  <a:gd name="T74" fmla="*/ 31 w 64"/>
                  <a:gd name="T75" fmla="*/ 0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7">
                    <a:moveTo>
                      <a:pt x="31" y="0"/>
                    </a:moveTo>
                    <a:lnTo>
                      <a:pt x="31" y="0"/>
                    </a:lnTo>
                    <a:lnTo>
                      <a:pt x="26" y="2"/>
                    </a:lnTo>
                    <a:lnTo>
                      <a:pt x="20" y="4"/>
                    </a:lnTo>
                    <a:lnTo>
                      <a:pt x="14" y="6"/>
                    </a:lnTo>
                    <a:lnTo>
                      <a:pt x="9" y="10"/>
                    </a:lnTo>
                    <a:lnTo>
                      <a:pt x="5" y="15"/>
                    </a:lnTo>
                    <a:lnTo>
                      <a:pt x="1" y="21"/>
                    </a:lnTo>
                    <a:lnTo>
                      <a:pt x="0" y="26"/>
                    </a:lnTo>
                    <a:lnTo>
                      <a:pt x="0" y="34"/>
                    </a:lnTo>
                    <a:lnTo>
                      <a:pt x="0" y="39"/>
                    </a:lnTo>
                    <a:lnTo>
                      <a:pt x="1" y="47"/>
                    </a:lnTo>
                    <a:lnTo>
                      <a:pt x="5" y="52"/>
                    </a:lnTo>
                    <a:lnTo>
                      <a:pt x="9" y="56"/>
                    </a:lnTo>
                    <a:lnTo>
                      <a:pt x="14" y="61"/>
                    </a:lnTo>
                    <a:lnTo>
                      <a:pt x="20" y="63"/>
                    </a:lnTo>
                    <a:lnTo>
                      <a:pt x="26" y="65"/>
                    </a:lnTo>
                    <a:lnTo>
                      <a:pt x="31" y="67"/>
                    </a:lnTo>
                    <a:lnTo>
                      <a:pt x="39" y="65"/>
                    </a:lnTo>
                    <a:lnTo>
                      <a:pt x="44" y="63"/>
                    </a:lnTo>
                    <a:lnTo>
                      <a:pt x="50" y="61"/>
                    </a:lnTo>
                    <a:lnTo>
                      <a:pt x="55" y="56"/>
                    </a:lnTo>
                    <a:lnTo>
                      <a:pt x="59" y="52"/>
                    </a:lnTo>
                    <a:lnTo>
                      <a:pt x="63" y="47"/>
                    </a:lnTo>
                    <a:lnTo>
                      <a:pt x="64" y="39"/>
                    </a:lnTo>
                    <a:lnTo>
                      <a:pt x="64" y="34"/>
                    </a:lnTo>
                    <a:lnTo>
                      <a:pt x="64" y="26"/>
                    </a:lnTo>
                    <a:lnTo>
                      <a:pt x="63" y="21"/>
                    </a:lnTo>
                    <a:lnTo>
                      <a:pt x="59" y="15"/>
                    </a:lnTo>
                    <a:lnTo>
                      <a:pt x="55" y="10"/>
                    </a:lnTo>
                    <a:lnTo>
                      <a:pt x="50" y="6"/>
                    </a:lnTo>
                    <a:lnTo>
                      <a:pt x="44" y="4"/>
                    </a:lnTo>
                    <a:lnTo>
                      <a:pt x="39" y="2"/>
                    </a:lnTo>
                    <a:lnTo>
                      <a:pt x="3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328" name="Rectangle 41"/>
              <p:cNvSpPr>
                <a:spLocks noChangeArrowheads="1"/>
              </p:cNvSpPr>
              <p:nvPr/>
            </p:nvSpPr>
            <p:spPr bwMode="auto">
              <a:xfrm>
                <a:off x="7318375" y="3924228"/>
                <a:ext cx="46038"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endParaRPr lang="ar-SA" altLang="ar-SA"/>
              </a:p>
            </p:txBody>
          </p:sp>
          <p:sp>
            <p:nvSpPr>
              <p:cNvPr id="13329" name="Freeform 42"/>
              <p:cNvSpPr>
                <a:spLocks/>
              </p:cNvSpPr>
              <p:nvPr/>
            </p:nvSpPr>
            <p:spPr bwMode="auto">
              <a:xfrm>
                <a:off x="7391400" y="3921053"/>
                <a:ext cx="139700" cy="147638"/>
              </a:xfrm>
              <a:custGeom>
                <a:avLst/>
                <a:gdLst>
                  <a:gd name="T0" fmla="*/ 107 w 176"/>
                  <a:gd name="T1" fmla="*/ 0 h 186"/>
                  <a:gd name="T2" fmla="*/ 107 w 176"/>
                  <a:gd name="T3" fmla="*/ 0 h 186"/>
                  <a:gd name="T4" fmla="*/ 98 w 176"/>
                  <a:gd name="T5" fmla="*/ 0 h 186"/>
                  <a:gd name="T6" fmla="*/ 89 w 176"/>
                  <a:gd name="T7" fmla="*/ 2 h 186"/>
                  <a:gd name="T8" fmla="*/ 81 w 176"/>
                  <a:gd name="T9" fmla="*/ 6 h 186"/>
                  <a:gd name="T10" fmla="*/ 74 w 176"/>
                  <a:gd name="T11" fmla="*/ 10 h 186"/>
                  <a:gd name="T12" fmla="*/ 63 w 176"/>
                  <a:gd name="T13" fmla="*/ 19 h 186"/>
                  <a:gd name="T14" fmla="*/ 54 w 176"/>
                  <a:gd name="T15" fmla="*/ 28 h 186"/>
                  <a:gd name="T16" fmla="*/ 54 w 176"/>
                  <a:gd name="T17" fmla="*/ 28 h 186"/>
                  <a:gd name="T18" fmla="*/ 54 w 176"/>
                  <a:gd name="T19" fmla="*/ 4 h 186"/>
                  <a:gd name="T20" fmla="*/ 0 w 176"/>
                  <a:gd name="T21" fmla="*/ 4 h 186"/>
                  <a:gd name="T22" fmla="*/ 0 w 176"/>
                  <a:gd name="T23" fmla="*/ 4 h 186"/>
                  <a:gd name="T24" fmla="*/ 0 w 176"/>
                  <a:gd name="T25" fmla="*/ 186 h 186"/>
                  <a:gd name="T26" fmla="*/ 55 w 176"/>
                  <a:gd name="T27" fmla="*/ 186 h 186"/>
                  <a:gd name="T28" fmla="*/ 55 w 176"/>
                  <a:gd name="T29" fmla="*/ 97 h 186"/>
                  <a:gd name="T30" fmla="*/ 55 w 176"/>
                  <a:gd name="T31" fmla="*/ 97 h 186"/>
                  <a:gd name="T32" fmla="*/ 57 w 176"/>
                  <a:gd name="T33" fmla="*/ 78 h 186"/>
                  <a:gd name="T34" fmla="*/ 59 w 176"/>
                  <a:gd name="T35" fmla="*/ 71 h 186"/>
                  <a:gd name="T36" fmla="*/ 61 w 176"/>
                  <a:gd name="T37" fmla="*/ 63 h 186"/>
                  <a:gd name="T38" fmla="*/ 67 w 176"/>
                  <a:gd name="T39" fmla="*/ 58 h 186"/>
                  <a:gd name="T40" fmla="*/ 72 w 176"/>
                  <a:gd name="T41" fmla="*/ 54 h 186"/>
                  <a:gd name="T42" fmla="*/ 80 w 176"/>
                  <a:gd name="T43" fmla="*/ 50 h 186"/>
                  <a:gd name="T44" fmla="*/ 91 w 176"/>
                  <a:gd name="T45" fmla="*/ 49 h 186"/>
                  <a:gd name="T46" fmla="*/ 91 w 176"/>
                  <a:gd name="T47" fmla="*/ 49 h 186"/>
                  <a:gd name="T48" fmla="*/ 100 w 176"/>
                  <a:gd name="T49" fmla="*/ 50 h 186"/>
                  <a:gd name="T50" fmla="*/ 107 w 176"/>
                  <a:gd name="T51" fmla="*/ 54 h 186"/>
                  <a:gd name="T52" fmla="*/ 111 w 176"/>
                  <a:gd name="T53" fmla="*/ 60 h 186"/>
                  <a:gd name="T54" fmla="*/ 115 w 176"/>
                  <a:gd name="T55" fmla="*/ 65 h 186"/>
                  <a:gd name="T56" fmla="*/ 118 w 176"/>
                  <a:gd name="T57" fmla="*/ 73 h 186"/>
                  <a:gd name="T58" fmla="*/ 118 w 176"/>
                  <a:gd name="T59" fmla="*/ 82 h 186"/>
                  <a:gd name="T60" fmla="*/ 118 w 176"/>
                  <a:gd name="T61" fmla="*/ 97 h 186"/>
                  <a:gd name="T62" fmla="*/ 118 w 176"/>
                  <a:gd name="T63" fmla="*/ 186 h 186"/>
                  <a:gd name="T64" fmla="*/ 176 w 176"/>
                  <a:gd name="T65" fmla="*/ 186 h 186"/>
                  <a:gd name="T66" fmla="*/ 176 w 176"/>
                  <a:gd name="T67" fmla="*/ 86 h 186"/>
                  <a:gd name="T68" fmla="*/ 176 w 176"/>
                  <a:gd name="T69" fmla="*/ 86 h 186"/>
                  <a:gd name="T70" fmla="*/ 176 w 176"/>
                  <a:gd name="T71" fmla="*/ 69 h 186"/>
                  <a:gd name="T72" fmla="*/ 174 w 176"/>
                  <a:gd name="T73" fmla="*/ 52 h 186"/>
                  <a:gd name="T74" fmla="*/ 168 w 176"/>
                  <a:gd name="T75" fmla="*/ 37 h 186"/>
                  <a:gd name="T76" fmla="*/ 163 w 176"/>
                  <a:gd name="T77" fmla="*/ 24 h 186"/>
                  <a:gd name="T78" fmla="*/ 154 w 176"/>
                  <a:gd name="T79" fmla="*/ 13 h 186"/>
                  <a:gd name="T80" fmla="*/ 142 w 176"/>
                  <a:gd name="T81" fmla="*/ 6 h 186"/>
                  <a:gd name="T82" fmla="*/ 128 w 176"/>
                  <a:gd name="T83" fmla="*/ 2 h 186"/>
                  <a:gd name="T84" fmla="*/ 107 w 176"/>
                  <a:gd name="T85" fmla="*/ 0 h 186"/>
                  <a:gd name="T86" fmla="*/ 107 w 176"/>
                  <a:gd name="T87" fmla="*/ 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6" h="186">
                    <a:moveTo>
                      <a:pt x="107" y="0"/>
                    </a:moveTo>
                    <a:lnTo>
                      <a:pt x="107" y="0"/>
                    </a:lnTo>
                    <a:lnTo>
                      <a:pt x="98" y="0"/>
                    </a:lnTo>
                    <a:lnTo>
                      <a:pt x="89" y="2"/>
                    </a:lnTo>
                    <a:lnTo>
                      <a:pt x="81" y="6"/>
                    </a:lnTo>
                    <a:lnTo>
                      <a:pt x="74" y="10"/>
                    </a:lnTo>
                    <a:lnTo>
                      <a:pt x="63" y="19"/>
                    </a:lnTo>
                    <a:lnTo>
                      <a:pt x="54" y="28"/>
                    </a:lnTo>
                    <a:lnTo>
                      <a:pt x="54" y="4"/>
                    </a:lnTo>
                    <a:lnTo>
                      <a:pt x="0" y="4"/>
                    </a:lnTo>
                    <a:lnTo>
                      <a:pt x="0" y="186"/>
                    </a:lnTo>
                    <a:lnTo>
                      <a:pt x="55" y="186"/>
                    </a:lnTo>
                    <a:lnTo>
                      <a:pt x="55" y="97"/>
                    </a:lnTo>
                    <a:lnTo>
                      <a:pt x="57" y="78"/>
                    </a:lnTo>
                    <a:lnTo>
                      <a:pt x="59" y="71"/>
                    </a:lnTo>
                    <a:lnTo>
                      <a:pt x="61" y="63"/>
                    </a:lnTo>
                    <a:lnTo>
                      <a:pt x="67" y="58"/>
                    </a:lnTo>
                    <a:lnTo>
                      <a:pt x="72" y="54"/>
                    </a:lnTo>
                    <a:lnTo>
                      <a:pt x="80" y="50"/>
                    </a:lnTo>
                    <a:lnTo>
                      <a:pt x="91" y="49"/>
                    </a:lnTo>
                    <a:lnTo>
                      <a:pt x="100" y="50"/>
                    </a:lnTo>
                    <a:lnTo>
                      <a:pt x="107" y="54"/>
                    </a:lnTo>
                    <a:lnTo>
                      <a:pt x="111" y="60"/>
                    </a:lnTo>
                    <a:lnTo>
                      <a:pt x="115" y="65"/>
                    </a:lnTo>
                    <a:lnTo>
                      <a:pt x="118" y="73"/>
                    </a:lnTo>
                    <a:lnTo>
                      <a:pt x="118" y="82"/>
                    </a:lnTo>
                    <a:lnTo>
                      <a:pt x="118" y="97"/>
                    </a:lnTo>
                    <a:lnTo>
                      <a:pt x="118" y="186"/>
                    </a:lnTo>
                    <a:lnTo>
                      <a:pt x="176" y="186"/>
                    </a:lnTo>
                    <a:lnTo>
                      <a:pt x="176" y="86"/>
                    </a:lnTo>
                    <a:lnTo>
                      <a:pt x="176" y="69"/>
                    </a:lnTo>
                    <a:lnTo>
                      <a:pt x="174" y="52"/>
                    </a:lnTo>
                    <a:lnTo>
                      <a:pt x="168" y="37"/>
                    </a:lnTo>
                    <a:lnTo>
                      <a:pt x="163" y="24"/>
                    </a:lnTo>
                    <a:lnTo>
                      <a:pt x="154" y="13"/>
                    </a:lnTo>
                    <a:lnTo>
                      <a:pt x="142" y="6"/>
                    </a:lnTo>
                    <a:lnTo>
                      <a:pt x="128" y="2"/>
                    </a:lnTo>
                    <a:lnTo>
                      <a:pt x="10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26" name="Oval 25"/>
            <p:cNvSpPr/>
            <p:nvPr/>
          </p:nvSpPr>
          <p:spPr>
            <a:xfrm>
              <a:off x="5841409" y="3090605"/>
              <a:ext cx="422070" cy="42207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3341"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8" y="247650"/>
            <a:ext cx="8763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وان 1"/>
          <p:cNvSpPr>
            <a:spLocks noGrp="1"/>
          </p:cNvSpPr>
          <p:nvPr>
            <p:ph type="title"/>
          </p:nvPr>
        </p:nvSpPr>
        <p:spPr>
          <a:xfrm>
            <a:off x="457200" y="206375"/>
            <a:ext cx="8229600" cy="857250"/>
          </a:xfrm>
        </p:spPr>
        <p:txBody>
          <a:bodyPr/>
          <a:lstStyle/>
          <a:p>
            <a:r>
              <a:rPr lang="ar-SA" sz="6600" b="1" dirty="0" smtClean="0">
                <a:solidFill>
                  <a:srgbClr val="F47264"/>
                </a:solidFill>
              </a:rPr>
              <a:t>شكرا على حسن الاستماع</a:t>
            </a:r>
            <a:endParaRPr lang="ar-SA" sz="6600" b="1" dirty="0">
              <a:solidFill>
                <a:srgbClr val="F47264"/>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0" y="285750"/>
            <a:ext cx="4800600" cy="674077"/>
          </a:xfrm>
        </p:spPr>
        <p:txBody>
          <a:bodyPr rtlCol="0">
            <a:noAutofit/>
          </a:bodyPr>
          <a:lstStyle/>
          <a:p>
            <a:pPr algn="r" rtl="1">
              <a:lnSpc>
                <a:spcPct val="115000"/>
              </a:lnSpc>
              <a:spcAft>
                <a:spcPts val="1000"/>
              </a:spcAft>
              <a:tabLst>
                <a:tab pos="5003800" algn="l"/>
              </a:tabLst>
            </a:pPr>
            <a:r>
              <a:rPr lang="ar-SA" sz="3200" b="1" dirty="0">
                <a:ea typeface="Calibri"/>
                <a:cs typeface="Simplified Arabic"/>
              </a:rPr>
              <a:t>ادوات البحث العلمي</a:t>
            </a:r>
            <a:endParaRPr lang="en-US" sz="2000" dirty="0">
              <a:ea typeface="Calibri"/>
              <a:cs typeface="Arial"/>
            </a:endParaRPr>
          </a:p>
        </p:txBody>
      </p:sp>
      <p:sp>
        <p:nvSpPr>
          <p:cNvPr id="4110"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88DFEAA7-0DA0-44F1-96EE-B8FFAE605A53}" type="slidenum">
              <a:rPr lang="en-US" altLang="ar-SA" sz="1000">
                <a:solidFill>
                  <a:schemeClr val="bg1"/>
                </a:solidFill>
              </a:rPr>
              <a:pPr algn="ctr" fontAlgn="base">
                <a:spcBef>
                  <a:spcPct val="0"/>
                </a:spcBef>
                <a:spcAft>
                  <a:spcPct val="0"/>
                </a:spcAft>
              </a:pPr>
              <a:t>3</a:t>
            </a:fld>
            <a:endParaRPr lang="en-US" altLang="ar-SA" sz="100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04"/>
            <a:ext cx="3105150" cy="109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1" y="959827"/>
            <a:ext cx="9009184" cy="3785652"/>
          </a:xfrm>
          <a:prstGeom prst="rect">
            <a:avLst/>
          </a:prstGeom>
        </p:spPr>
        <p:txBody>
          <a:bodyPr wrap="square">
            <a:spAutoFit/>
          </a:bodyPr>
          <a:lstStyle/>
          <a:p>
            <a:pPr algn="r" rtl="1"/>
            <a:r>
              <a:rPr lang="ar-SA" dirty="0"/>
              <a:t> </a:t>
            </a:r>
            <a:r>
              <a:rPr lang="ar-SA" sz="2000" dirty="0"/>
              <a:t>اولاً:- الملاحظة </a:t>
            </a:r>
            <a:endParaRPr lang="ar-SA" sz="2000" dirty="0" smtClean="0"/>
          </a:p>
          <a:p>
            <a:pPr algn="r" rtl="1"/>
            <a:r>
              <a:rPr lang="ar-SA" sz="2000" dirty="0" smtClean="0"/>
              <a:t>	تُعدّ </a:t>
            </a:r>
            <a:r>
              <a:rPr lang="ar-SA" sz="2000" dirty="0"/>
              <a:t>الملاحظة من أقدم وسائل جمع المعلومات المتعلقة بمراقبة الظاهرة أو السلوك قيد البحث </a:t>
            </a:r>
            <a:r>
              <a:rPr lang="ar-SA" sz="2000" dirty="0" smtClean="0"/>
              <a:t>والدراسة</a:t>
            </a:r>
            <a:r>
              <a:rPr lang="ar-SA" sz="2000" dirty="0"/>
              <a:t> </a:t>
            </a:r>
            <a:r>
              <a:rPr lang="ar-SA" sz="2000" dirty="0" smtClean="0"/>
              <a:t>.	</a:t>
            </a:r>
          </a:p>
          <a:p>
            <a:pPr algn="r" rtl="1"/>
            <a:r>
              <a:rPr lang="ar-SA" sz="2000" dirty="0" smtClean="0"/>
              <a:t>	تقوم </a:t>
            </a:r>
            <a:r>
              <a:rPr lang="ar-SA" sz="2000" dirty="0"/>
              <a:t>الملاحظة بجمع المعلومات عن طريق مراقبة عينة مجتمع الدراسة، وملاحظة جميع سلوكيات وعناصر المجتمع، بدون إخفاء أي عنصر أو إهماله، حيث يتم من خلال هذه الأداة دراسة العينة دراسة تامّة وكاملة، وتحليلها للحصول على النتيجة التي يهدف البحث بمعرفتها</a:t>
            </a:r>
            <a:r>
              <a:rPr lang="ar-SA" sz="2000" dirty="0" smtClean="0"/>
              <a:t>.</a:t>
            </a:r>
          </a:p>
          <a:p>
            <a:pPr algn="r" rtl="1"/>
            <a:r>
              <a:rPr lang="ar-SA" sz="2000" dirty="0" smtClean="0"/>
              <a:t>	تمتاز </a:t>
            </a:r>
            <a:r>
              <a:rPr lang="ar-SA" sz="2000" dirty="0"/>
              <a:t>أداة الملاحظة بأنّها تسمح للباحث بجمع معلوماته من خلال مراقبة الظاهرة في ظروفها الواقعية ممّا يزيد من دقة المعلومات ويمنح الباحث قدرةً كبيرةً على التنبؤ بالنتائج، كما تمتاز أيضاً بإمكانية تطبيقها على عيّنة صغيرة من عيّنات البحث أو الدراسة في مواقف مختلفة و مراحل عمرية متباينة، أمّا بالنسبة لعيوب هذه الأداة فأهمّها أنّها تحتاج لوقت طويل وجهد كبير، وقد تكون كلفتها عالية، كما أنّها قد تقود الباحث للتحيّز أحياناً في حال تأثّره بالظاهرة التي يُلاحظها، بالإضافة إلى صعوبة تطبيقها على بعض الأنواع من الظواهر البحثية؛ كالعلاقات الزوجية</a:t>
            </a:r>
            <a:endParaRPr lang="ar-SA" sz="20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2575"/>
            <a:ext cx="8229600" cy="460375"/>
          </a:xfrm>
        </p:spPr>
        <p:txBody>
          <a:bodyPr rtlCol="0">
            <a:noAutofit/>
          </a:bodyPr>
          <a:lstStyle/>
          <a:p>
            <a:pPr algn="r" fontAlgn="auto">
              <a:spcAft>
                <a:spcPts val="0"/>
              </a:spcAft>
              <a:defRPr/>
            </a:pPr>
            <a:r>
              <a:rPr lang="ar-SA" sz="3200" b="1" dirty="0">
                <a:solidFill>
                  <a:srgbClr val="297F9D"/>
                </a:solidFill>
                <a:ea typeface="Calibri"/>
                <a:cs typeface="Simplified Arabic"/>
              </a:rPr>
              <a:t>تقسيم الملاحظة إلى أنوع مختلفة حسب أسس تصنيف متعدّدة كما يأتي:</a:t>
            </a:r>
            <a:endParaRPr lang="en-US" sz="3200" dirty="0">
              <a:solidFill>
                <a:srgbClr val="297F9D"/>
              </a:solidFill>
              <a:latin typeface="Source Sans Pro Light" pitchFamily="34" charset="0"/>
            </a:endParaRPr>
          </a:p>
        </p:txBody>
      </p:sp>
      <p:sp>
        <p:nvSpPr>
          <p:cNvPr id="3" name="مستطيل 2"/>
          <p:cNvSpPr/>
          <p:nvPr/>
        </p:nvSpPr>
        <p:spPr>
          <a:xfrm>
            <a:off x="154329" y="974033"/>
            <a:ext cx="8763000" cy="4247317"/>
          </a:xfrm>
          <a:prstGeom prst="rect">
            <a:avLst/>
          </a:prstGeom>
        </p:spPr>
        <p:txBody>
          <a:bodyPr wrap="square">
            <a:spAutoFit/>
          </a:bodyPr>
          <a:lstStyle/>
          <a:p>
            <a:pPr algn="r" rtl="1"/>
            <a:r>
              <a:rPr lang="ar-SA" dirty="0" smtClean="0"/>
              <a:t>	</a:t>
            </a:r>
            <a:r>
              <a:rPr lang="ar-SA" dirty="0"/>
              <a:t>[1]	أنواع الملاحظة حسب مشاركة ودور الباحث: </a:t>
            </a:r>
          </a:p>
          <a:p>
            <a:pPr algn="r" rtl="1"/>
            <a:r>
              <a:rPr lang="ar-SA" dirty="0"/>
              <a:t>•	الملاحظة المباشرة وغير المباشرة. </a:t>
            </a:r>
          </a:p>
          <a:p>
            <a:pPr algn="r" rtl="1"/>
            <a:r>
              <a:rPr lang="ar-SA" dirty="0"/>
              <a:t>•	الملاحظة المشاركة وغير المشاركة. </a:t>
            </a:r>
          </a:p>
          <a:p>
            <a:pPr algn="r" rtl="1"/>
            <a:r>
              <a:rPr lang="ar-SA" dirty="0"/>
              <a:t>[2]	أنواع الملاحظة حسب الهدف: </a:t>
            </a:r>
          </a:p>
          <a:p>
            <a:pPr algn="r" rtl="1"/>
            <a:r>
              <a:rPr lang="ar-SA" dirty="0"/>
              <a:t>•	الملاحظة المحددة وغير المحددة. </a:t>
            </a:r>
          </a:p>
          <a:p>
            <a:pPr algn="r" rtl="1"/>
            <a:r>
              <a:rPr lang="ar-SA" dirty="0"/>
              <a:t>•	الملاحظة المقصودة وغير المقصودة. </a:t>
            </a:r>
          </a:p>
          <a:p>
            <a:pPr algn="r" rtl="1"/>
            <a:endParaRPr lang="ar-SA" dirty="0"/>
          </a:p>
          <a:p>
            <a:pPr algn="r" rtl="1"/>
            <a:r>
              <a:rPr lang="ar-SA" dirty="0"/>
              <a:t>[3]	أنواع الملاحظة حسب عدد من يُلاحظهم الباحث: </a:t>
            </a:r>
          </a:p>
          <a:p>
            <a:pPr algn="r" rtl="1"/>
            <a:r>
              <a:rPr lang="ar-SA" dirty="0"/>
              <a:t>•	الملاحظة الفردية. </a:t>
            </a:r>
          </a:p>
          <a:p>
            <a:pPr algn="r" rtl="1"/>
            <a:r>
              <a:rPr lang="ar-SA" dirty="0"/>
              <a:t>•	الملاحظة الجماعية. </a:t>
            </a:r>
          </a:p>
          <a:p>
            <a:pPr algn="r" rtl="1"/>
            <a:endParaRPr lang="ar-SA" dirty="0"/>
          </a:p>
          <a:p>
            <a:pPr algn="r" rtl="1"/>
            <a:r>
              <a:rPr lang="ar-SA" dirty="0"/>
              <a:t>[4]	أنواع الملاحظة حسب درجة الضبط: </a:t>
            </a:r>
          </a:p>
          <a:p>
            <a:pPr algn="r" rtl="1"/>
            <a:r>
              <a:rPr lang="ar-SA" dirty="0"/>
              <a:t>•	الملاحظة البسيطة. </a:t>
            </a:r>
          </a:p>
          <a:p>
            <a:pPr algn="r" rtl="1"/>
            <a:r>
              <a:rPr lang="ar-SA" dirty="0"/>
              <a:t>•	الملاحظة المُنظمة. </a:t>
            </a:r>
          </a:p>
          <a:p>
            <a:pPr algn="r" rtl="1"/>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 y="1352550"/>
            <a:ext cx="3839308" cy="376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Vertical)">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09096"/>
            <a:ext cx="8229600" cy="460375"/>
          </a:xfrm>
        </p:spPr>
        <p:txBody>
          <a:bodyPr rtlCol="0">
            <a:noAutofit/>
          </a:bodyPr>
          <a:lstStyle/>
          <a:p>
            <a:pPr algn="r" rtl="1">
              <a:lnSpc>
                <a:spcPct val="115000"/>
              </a:lnSpc>
              <a:spcAft>
                <a:spcPts val="1000"/>
              </a:spcAft>
            </a:pPr>
            <a:r>
              <a:rPr lang="ar-SA" sz="3200" b="1" dirty="0">
                <a:solidFill>
                  <a:srgbClr val="297F9D"/>
                </a:solidFill>
                <a:ea typeface="Calibri"/>
                <a:cs typeface="Simplified Arabic"/>
              </a:rPr>
              <a:t>ثانياً:-الاستبيان </a:t>
            </a:r>
            <a:endParaRPr lang="en-US" sz="2000" dirty="0">
              <a:solidFill>
                <a:srgbClr val="297F9D"/>
              </a:solidFill>
              <a:ea typeface="Calibri"/>
              <a:cs typeface="Arial"/>
            </a:endParaRPr>
          </a:p>
        </p:txBody>
      </p:sp>
      <p:sp>
        <p:nvSpPr>
          <p:cNvPr id="6154"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13B0A6D8-25DA-48CA-A770-0CAF2A730BD6}" type="slidenum">
              <a:rPr lang="en-US" altLang="ar-SA" sz="1000">
                <a:solidFill>
                  <a:schemeClr val="bg1"/>
                </a:solidFill>
              </a:rPr>
              <a:pPr algn="ctr" fontAlgn="base">
                <a:spcBef>
                  <a:spcPct val="0"/>
                </a:spcBef>
                <a:spcAft>
                  <a:spcPct val="0"/>
                </a:spcAft>
              </a:pPr>
              <a:t>5</a:t>
            </a:fld>
            <a:endParaRPr lang="en-US" altLang="ar-SA" sz="1000">
              <a:solidFill>
                <a:schemeClr val="bg1"/>
              </a:solidFill>
            </a:endParaRPr>
          </a:p>
        </p:txBody>
      </p:sp>
      <p:sp>
        <p:nvSpPr>
          <p:cNvPr id="12" name="مستطيل 11"/>
          <p:cNvSpPr/>
          <p:nvPr/>
        </p:nvSpPr>
        <p:spPr>
          <a:xfrm>
            <a:off x="6553200" y="971550"/>
            <a:ext cx="2362200" cy="369332"/>
          </a:xfrm>
          <a:prstGeom prst="rect">
            <a:avLst/>
          </a:prstGeom>
        </p:spPr>
        <p:txBody>
          <a:bodyPr wrap="square">
            <a:spAutoFit/>
          </a:bodyPr>
          <a:lstStyle/>
          <a:p>
            <a:pPr algn="r"/>
            <a:r>
              <a:rPr lang="ar-SA" dirty="0" smtClean="0">
                <a:effectLst/>
                <a:ea typeface="Calibri"/>
                <a:cs typeface="Simplified Arabic"/>
              </a:rPr>
              <a:t> </a:t>
            </a:r>
            <a:endParaRPr lang="ar-SA" dirty="0"/>
          </a:p>
        </p:txBody>
      </p:sp>
      <p:sp>
        <p:nvSpPr>
          <p:cNvPr id="3" name="مستطيل 2"/>
          <p:cNvSpPr/>
          <p:nvPr/>
        </p:nvSpPr>
        <p:spPr>
          <a:xfrm>
            <a:off x="457200" y="971550"/>
            <a:ext cx="8153400" cy="1569660"/>
          </a:xfrm>
          <a:prstGeom prst="rect">
            <a:avLst/>
          </a:prstGeom>
        </p:spPr>
        <p:txBody>
          <a:bodyPr wrap="square">
            <a:spAutoFit/>
          </a:bodyPr>
          <a:lstStyle/>
          <a:p>
            <a:pPr algn="r" rtl="1"/>
            <a:r>
              <a:rPr lang="ar-SA" sz="2400" dirty="0" smtClean="0"/>
              <a:t>	الاستبيان </a:t>
            </a:r>
            <a:r>
              <a:rPr lang="ar-SA" sz="2400" dirty="0"/>
              <a:t>عبارة عن أداة بحثية، تقوم على أساس توزيع استبانات على عينة البحث، تحتوي في أغلبها على الأسئلة الموضوعية، وقد تحتوي على بعض الأسئلة </a:t>
            </a:r>
            <a:r>
              <a:rPr lang="ar-SA" sz="2400" dirty="0" err="1"/>
              <a:t>المقالية</a:t>
            </a:r>
            <a:r>
              <a:rPr lang="ar-SA" sz="2400" dirty="0"/>
              <a:t> البسيطة، عادةً ما يكشف الاستبيان عن اتجاهات الأشخاص أو رغباتهم</a:t>
            </a:r>
            <a:r>
              <a:rPr lang="ar-SA" dirty="0"/>
              <a:t>. </a:t>
            </a:r>
          </a:p>
        </p:txBody>
      </p:sp>
      <p:sp>
        <p:nvSpPr>
          <p:cNvPr id="5" name="مستطيل 4"/>
          <p:cNvSpPr/>
          <p:nvPr/>
        </p:nvSpPr>
        <p:spPr>
          <a:xfrm>
            <a:off x="152400" y="2589486"/>
            <a:ext cx="8305800" cy="1938992"/>
          </a:xfrm>
          <a:prstGeom prst="rect">
            <a:avLst/>
          </a:prstGeom>
        </p:spPr>
        <p:txBody>
          <a:bodyPr wrap="square">
            <a:spAutoFit/>
          </a:bodyPr>
          <a:lstStyle/>
          <a:p>
            <a:pPr algn="r" rtl="1"/>
            <a:r>
              <a:rPr lang="ar-SA" sz="2400" dirty="0" smtClean="0"/>
              <a:t>	هناك </a:t>
            </a:r>
            <a:r>
              <a:rPr lang="ar-SA" sz="2400" dirty="0"/>
              <a:t>عدّة طرق لجمع البيانات عبر الاستبيان، أشهرها الطرق التقليدية التي يتم فيها توزيع الاستبيان على الأشخاص لتعبئتها يدوياً، ومن ثم جمع الاستبيانات وتحليلها للحصول على نتيجة الاستبيان، أمّا الطرق الحديثة المنتشرة في هذه الأيام، هي الاستبيانات </a:t>
            </a:r>
            <a:r>
              <a:rPr lang="ar-SA" sz="2400" dirty="0" err="1"/>
              <a:t>الإكترونية</a:t>
            </a:r>
            <a:r>
              <a:rPr lang="ar-SA" sz="2400" dirty="0"/>
              <a:t>، والتي يتم إنشاؤها عبر بعض البرامج أو المواقع، ومن ثمّ نشرها عبر شبكات التواصل الاجتماعي مثل الفيس بوك أو </a:t>
            </a:r>
            <a:r>
              <a:rPr lang="ar-SA" sz="2400" dirty="0" err="1"/>
              <a:t>تويتر</a:t>
            </a:r>
            <a:r>
              <a:rPr lang="ar-SA" sz="2400" dirty="0"/>
              <a:t> أو غيره.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8653" y="285750"/>
            <a:ext cx="4545562" cy="460375"/>
          </a:xfrm>
        </p:spPr>
        <p:txBody>
          <a:bodyPr rtlCol="0">
            <a:noAutofit/>
          </a:bodyPr>
          <a:lstStyle/>
          <a:p>
            <a:pPr fontAlgn="auto">
              <a:spcAft>
                <a:spcPts val="0"/>
              </a:spcAft>
              <a:defRPr/>
            </a:pPr>
            <a:r>
              <a:rPr lang="ar-SA" sz="3200" b="1" dirty="0">
                <a:ea typeface="Calibri"/>
                <a:cs typeface="Simplified Arabic"/>
              </a:rPr>
              <a:t>أنواع للاستبيان وهي كالآتي:</a:t>
            </a:r>
            <a:endParaRPr lang="en-US" sz="3200" dirty="0">
              <a:solidFill>
                <a:schemeClr val="tx1">
                  <a:lumMod val="50000"/>
                  <a:lumOff val="50000"/>
                </a:schemeClr>
              </a:solidFill>
              <a:latin typeface="Source Sans Pro Light" pitchFamily="34" charset="0"/>
            </a:endParaRPr>
          </a:p>
        </p:txBody>
      </p:sp>
      <p:sp>
        <p:nvSpPr>
          <p:cNvPr id="7199"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F2B5FDA1-611E-4CF8-A3F1-53EF618D1888}" type="slidenum">
              <a:rPr lang="en-US" altLang="ar-SA" sz="1000">
                <a:solidFill>
                  <a:schemeClr val="bg1"/>
                </a:solidFill>
              </a:rPr>
              <a:pPr algn="ctr" fontAlgn="base">
                <a:spcBef>
                  <a:spcPct val="0"/>
                </a:spcBef>
                <a:spcAft>
                  <a:spcPct val="0"/>
                </a:spcAft>
              </a:pPr>
              <a:t>6</a:t>
            </a:fld>
            <a:endParaRPr lang="en-US" altLang="ar-SA" sz="1000" dirty="0">
              <a:solidFill>
                <a:schemeClr val="bg1"/>
              </a:solidFill>
            </a:endParaRPr>
          </a:p>
        </p:txBody>
      </p:sp>
      <p:sp>
        <p:nvSpPr>
          <p:cNvPr id="2" name="مستطيل 1"/>
          <p:cNvSpPr/>
          <p:nvPr/>
        </p:nvSpPr>
        <p:spPr>
          <a:xfrm>
            <a:off x="4572000" y="1047750"/>
            <a:ext cx="4378869" cy="1569660"/>
          </a:xfrm>
          <a:prstGeom prst="rect">
            <a:avLst/>
          </a:prstGeom>
        </p:spPr>
        <p:txBody>
          <a:bodyPr wrap="square">
            <a:spAutoFit/>
          </a:bodyPr>
          <a:lstStyle/>
          <a:p>
            <a:pPr algn="r" rtl="1"/>
            <a:r>
              <a:rPr lang="ar-SA" sz="3200" dirty="0"/>
              <a:t>[1]	الاستبيان المُقيّد</a:t>
            </a:r>
            <a:r>
              <a:rPr lang="ar-SA" sz="3200" dirty="0" smtClean="0"/>
              <a:t>:</a:t>
            </a:r>
          </a:p>
          <a:p>
            <a:pPr algn="r" rtl="1"/>
            <a:r>
              <a:rPr lang="ar-SA" sz="3200" dirty="0"/>
              <a:t> [2]	الاستبيان المفتوح: </a:t>
            </a:r>
            <a:endParaRPr lang="ar-SA" sz="3200" dirty="0" smtClean="0"/>
          </a:p>
          <a:p>
            <a:pPr algn="r" rtl="1"/>
            <a:r>
              <a:rPr lang="ar-SA" sz="3200" dirty="0"/>
              <a:t>[3]	الاستبيان المُقيّد المفتوح</a:t>
            </a:r>
            <a:r>
              <a:rPr lang="ar-SA"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48755017-75CB-4CD9-A1F1-AE7E37C9C958}" type="slidenum">
              <a:rPr lang="en-US" altLang="ar-SA" sz="1000">
                <a:solidFill>
                  <a:schemeClr val="bg1"/>
                </a:solidFill>
              </a:rPr>
              <a:pPr algn="ctr" fontAlgn="base">
                <a:spcBef>
                  <a:spcPct val="0"/>
                </a:spcBef>
                <a:spcAft>
                  <a:spcPct val="0"/>
                </a:spcAft>
              </a:pPr>
              <a:t>7</a:t>
            </a:fld>
            <a:endParaRPr lang="en-US" altLang="ar-SA" sz="1000">
              <a:solidFill>
                <a:schemeClr val="bg1"/>
              </a:solidFill>
            </a:endParaRPr>
          </a:p>
        </p:txBody>
      </p:sp>
      <p:pic>
        <p:nvPicPr>
          <p:cNvPr id="6" name="Picture 7" descr="ضوابط صياغة أسئلة الاستبيان - موقع مكتبتك"/>
          <p:cNvPicPr/>
          <p:nvPr/>
        </p:nvPicPr>
        <p:blipFill rotWithShape="1">
          <a:blip r:embed="rId2">
            <a:extLst>
              <a:ext uri="{28A0092B-C50C-407E-A947-70E740481C1C}">
                <a14:useLocalDpi xmlns:a14="http://schemas.microsoft.com/office/drawing/2010/main" val="0"/>
              </a:ext>
            </a:extLst>
          </a:blip>
          <a:srcRect t="2643" b="2203"/>
          <a:stretch/>
        </p:blipFill>
        <p:spPr bwMode="auto">
          <a:xfrm>
            <a:off x="0" y="0"/>
            <a:ext cx="9144000" cy="514350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48200" y="209550"/>
            <a:ext cx="4038600" cy="762000"/>
          </a:xfrm>
        </p:spPr>
        <p:txBody>
          <a:bodyPr rtlCol="0">
            <a:noAutofit/>
          </a:bodyPr>
          <a:lstStyle/>
          <a:p>
            <a:pPr rtl="1"/>
            <a:r>
              <a:rPr lang="ar-SA" sz="3200" dirty="0"/>
              <a:t>ثالثاً:- المقابلـة </a:t>
            </a:r>
            <a:endParaRPr lang="en-US" sz="3200" dirty="0"/>
          </a:p>
        </p:txBody>
      </p:sp>
      <p:sp>
        <p:nvSpPr>
          <p:cNvPr id="2" name="مستطيل 1"/>
          <p:cNvSpPr/>
          <p:nvPr/>
        </p:nvSpPr>
        <p:spPr>
          <a:xfrm>
            <a:off x="609600" y="971550"/>
            <a:ext cx="7696200" cy="1352678"/>
          </a:xfrm>
          <a:prstGeom prst="rect">
            <a:avLst/>
          </a:prstGeom>
        </p:spPr>
        <p:txBody>
          <a:bodyPr wrap="square">
            <a:spAutoFit/>
          </a:bodyPr>
          <a:lstStyle/>
          <a:p>
            <a:pPr marL="144145" marR="71755" indent="313055" algn="justLow" rtl="1">
              <a:lnSpc>
                <a:spcPct val="115000"/>
              </a:lnSpc>
              <a:spcAft>
                <a:spcPts val="0"/>
              </a:spcAft>
            </a:pPr>
            <a:r>
              <a:rPr lang="ar-IQ" sz="2400" dirty="0">
                <a:latin typeface="Calibri"/>
                <a:ea typeface="Times New Roman"/>
                <a:cs typeface="Simplified Arabic"/>
              </a:rPr>
              <a:t>المقابلة عبارة عن إجراء لقاء مباشر بين الباحث وعينة المجتمع التي سيتم دراسة البحث عليها، وتقوم المقابلة على أساس طرح بعض الأسئلة الخاصة بموضوع البحث على الشخص المقابل، وجمع هذه الإجابات وتحليلها.</a:t>
            </a:r>
            <a:endParaRPr lang="en-US" dirty="0">
              <a:effectLst/>
              <a:latin typeface="Calibri"/>
              <a:ea typeface="Calibri"/>
              <a:cs typeface="Arial"/>
            </a:endParaRPr>
          </a:p>
        </p:txBody>
      </p:sp>
      <p:sp>
        <p:nvSpPr>
          <p:cNvPr id="6" name="مستطيل 5"/>
          <p:cNvSpPr/>
          <p:nvPr/>
        </p:nvSpPr>
        <p:spPr>
          <a:xfrm>
            <a:off x="5844870" y="2602551"/>
            <a:ext cx="2784737" cy="400110"/>
          </a:xfrm>
          <a:prstGeom prst="rect">
            <a:avLst/>
          </a:prstGeom>
        </p:spPr>
        <p:txBody>
          <a:bodyPr wrap="none">
            <a:spAutoFit/>
          </a:bodyPr>
          <a:lstStyle/>
          <a:p>
            <a:r>
              <a:rPr lang="ar-SA" sz="2000" b="1" dirty="0"/>
              <a:t>وتشمل المقابلات الأنواع الآتية:</a:t>
            </a:r>
          </a:p>
        </p:txBody>
      </p:sp>
      <p:sp>
        <p:nvSpPr>
          <p:cNvPr id="7" name="مستطيل 6"/>
          <p:cNvSpPr/>
          <p:nvPr/>
        </p:nvSpPr>
        <p:spPr>
          <a:xfrm>
            <a:off x="4191000" y="3051107"/>
            <a:ext cx="4572000" cy="1477328"/>
          </a:xfrm>
          <a:prstGeom prst="rect">
            <a:avLst/>
          </a:prstGeom>
        </p:spPr>
        <p:txBody>
          <a:bodyPr>
            <a:spAutoFit/>
          </a:bodyPr>
          <a:lstStyle/>
          <a:p>
            <a:pPr algn="r" rtl="1"/>
            <a:r>
              <a:rPr lang="ar-SA" dirty="0"/>
              <a:t>[1]	أنواع المقابلات حسب درجة الحريّة التي تُعطى للمستجيب: </a:t>
            </a:r>
            <a:endParaRPr lang="ar-SA" dirty="0" smtClean="0"/>
          </a:p>
          <a:p>
            <a:pPr algn="r" rtl="1"/>
            <a:r>
              <a:rPr lang="ar-SA" dirty="0"/>
              <a:t>•	المقابلة المفتوحة: </a:t>
            </a:r>
            <a:endParaRPr lang="ar-SA" dirty="0" smtClean="0"/>
          </a:p>
          <a:p>
            <a:pPr marL="285750" indent="-285750" algn="r" rtl="1">
              <a:buFont typeface="Arial" panose="020B0604020202020204" pitchFamily="34" charset="0"/>
              <a:buChar char="•"/>
            </a:pPr>
            <a:r>
              <a:rPr lang="ar-SA" dirty="0"/>
              <a:t>المقابلة شبه المفتوحة: </a:t>
            </a:r>
            <a:endParaRPr lang="ar-SA" dirty="0" smtClean="0"/>
          </a:p>
          <a:p>
            <a:pPr algn="r" rtl="1"/>
            <a:r>
              <a:rPr lang="ar-SA" dirty="0"/>
              <a:t>•	المقابلة المغلقة: </a:t>
            </a:r>
          </a:p>
        </p:txBody>
      </p:sp>
      <p:sp>
        <p:nvSpPr>
          <p:cNvPr id="8" name="مستطيل 7"/>
          <p:cNvSpPr/>
          <p:nvPr/>
        </p:nvSpPr>
        <p:spPr>
          <a:xfrm>
            <a:off x="304800" y="2450942"/>
            <a:ext cx="3581400" cy="1200329"/>
          </a:xfrm>
          <a:prstGeom prst="rect">
            <a:avLst/>
          </a:prstGeom>
        </p:spPr>
        <p:txBody>
          <a:bodyPr wrap="square">
            <a:spAutoFit/>
          </a:bodyPr>
          <a:lstStyle/>
          <a:p>
            <a:pPr algn="r" rtl="1"/>
            <a:r>
              <a:rPr lang="ar-SA" dirty="0"/>
              <a:t>[2]	أنواع المقابلات حسب الطريقة التي تتمّ فيها: </a:t>
            </a:r>
          </a:p>
          <a:p>
            <a:pPr algn="r" rtl="1"/>
            <a:r>
              <a:rPr lang="ar-SA" dirty="0"/>
              <a:t>•	المقابلة وجهاً لوجه. </a:t>
            </a:r>
          </a:p>
          <a:p>
            <a:pPr algn="r" rtl="1"/>
            <a:r>
              <a:rPr lang="ar-SA" dirty="0"/>
              <a:t>•	المقابلة الهاتفية. </a:t>
            </a:r>
          </a:p>
        </p:txBody>
      </p:sp>
      <p:sp>
        <p:nvSpPr>
          <p:cNvPr id="9" name="مستطيل 8"/>
          <p:cNvSpPr/>
          <p:nvPr/>
        </p:nvSpPr>
        <p:spPr>
          <a:xfrm>
            <a:off x="609600" y="3753136"/>
            <a:ext cx="3581400" cy="1200329"/>
          </a:xfrm>
          <a:prstGeom prst="rect">
            <a:avLst/>
          </a:prstGeom>
        </p:spPr>
        <p:txBody>
          <a:bodyPr wrap="square">
            <a:spAutoFit/>
          </a:bodyPr>
          <a:lstStyle/>
          <a:p>
            <a:pPr algn="r" rtl="1"/>
            <a:r>
              <a:rPr lang="ar-SA" dirty="0"/>
              <a:t>[3]	أنواع المقابلات حسب عدد من تتمّ مقابلتهم: </a:t>
            </a:r>
          </a:p>
          <a:p>
            <a:pPr algn="r" rtl="1"/>
            <a:r>
              <a:rPr lang="ar-SA" dirty="0"/>
              <a:t>•	المقابلات الفردية. </a:t>
            </a:r>
          </a:p>
          <a:p>
            <a:pPr algn="r" rtl="1"/>
            <a:r>
              <a:rPr lang="ar-SA" dirty="0"/>
              <a:t>•	المقابلات الجماعية.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33350"/>
            <a:ext cx="8229600" cy="460375"/>
          </a:xfrm>
        </p:spPr>
        <p:txBody>
          <a:bodyPr rtlCol="0">
            <a:noAutofit/>
          </a:bodyPr>
          <a:lstStyle/>
          <a:p>
            <a:pPr algn="r" rtl="1"/>
            <a:r>
              <a:rPr lang="ar-IQ" sz="3200" b="1" dirty="0"/>
              <a:t>رابعاً:- الاختبارات </a:t>
            </a:r>
            <a:endParaRPr lang="en-US" sz="3200" dirty="0"/>
          </a:p>
        </p:txBody>
      </p:sp>
      <p:sp>
        <p:nvSpPr>
          <p:cNvPr id="10253" name="Slide Number Placeholder 8"/>
          <p:cNvSpPr>
            <a:spLocks noGrp="1"/>
          </p:cNvSpPr>
          <p:nvPr>
            <p:ph type="sldNum" sz="quarter" idx="12"/>
          </p:nvPr>
        </p:nvSpPr>
        <p:spPr bwMode="auto">
          <a:xfrm>
            <a:off x="8408988" y="4767263"/>
            <a:ext cx="314325"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23368A1B-9B14-4C33-A57A-970D32A651F5}" type="slidenum">
              <a:rPr lang="en-US" altLang="ar-SA" sz="1000">
                <a:solidFill>
                  <a:schemeClr val="bg1"/>
                </a:solidFill>
              </a:rPr>
              <a:pPr algn="ctr" fontAlgn="base">
                <a:spcBef>
                  <a:spcPct val="0"/>
                </a:spcBef>
                <a:spcAft>
                  <a:spcPct val="0"/>
                </a:spcAft>
              </a:pPr>
              <a:t>9</a:t>
            </a:fld>
            <a:endParaRPr lang="en-US" altLang="ar-SA" sz="1000">
              <a:solidFill>
                <a:schemeClr val="bg1"/>
              </a:solidFill>
            </a:endParaRPr>
          </a:p>
        </p:txBody>
      </p:sp>
      <p:sp>
        <p:nvSpPr>
          <p:cNvPr id="2" name="مستطيل 1"/>
          <p:cNvSpPr/>
          <p:nvPr/>
        </p:nvSpPr>
        <p:spPr>
          <a:xfrm>
            <a:off x="228600" y="895350"/>
            <a:ext cx="8610600" cy="2697662"/>
          </a:xfrm>
          <a:prstGeom prst="rect">
            <a:avLst/>
          </a:prstGeom>
        </p:spPr>
        <p:txBody>
          <a:bodyPr wrap="square">
            <a:spAutoFit/>
          </a:bodyPr>
          <a:lstStyle/>
          <a:p>
            <a:pPr marR="71755" algn="justLow" rtl="1">
              <a:lnSpc>
                <a:spcPct val="115000"/>
              </a:lnSpc>
              <a:spcAft>
                <a:spcPts val="0"/>
              </a:spcAft>
            </a:pPr>
            <a:r>
              <a:rPr lang="ar-IQ" sz="2800" b="1" dirty="0">
                <a:latin typeface="Calibri"/>
                <a:ea typeface="Times New Roman"/>
                <a:cs typeface="Simplified Arabic"/>
              </a:rPr>
              <a:t>	</a:t>
            </a:r>
            <a:r>
              <a:rPr lang="ar-IQ" sz="2400" dirty="0">
                <a:latin typeface="Calibri"/>
                <a:ea typeface="Times New Roman"/>
                <a:cs typeface="Simplified Arabic"/>
              </a:rPr>
              <a:t>الاختبار هو طريقة منظمة لمقارنة سلوك شخصين أو اكثر . او يمكن تعريفه بانه ملاحظة استجابات الفرد في موقف يتضمن منبهات منظمة تنظيما مقصودا وذات صفات محددة ومقدمة للفرد بطريقة خاصة تمكن الباحث من تسجيل وقياس هذه الإجابات تسجيلا دقيقا . وهناك من يعرف الاختبار بانه مجموعة من الأسئلة أو المشكلات أو التمرينات تعطى للفرد بهدف التعرف على معارفه أو قدراته أو استعداداته أو كفاءته</a:t>
            </a:r>
            <a:endParaRPr lang="en-US" dirty="0">
              <a:effectLst/>
              <a:latin typeface="Calibri"/>
              <a:ea typeface="Calibri"/>
              <a:cs typeface="Arial"/>
            </a:endParaRPr>
          </a:p>
        </p:txBody>
      </p:sp>
      <p:sp>
        <p:nvSpPr>
          <p:cNvPr id="3" name="مستطيل 2"/>
          <p:cNvSpPr/>
          <p:nvPr/>
        </p:nvSpPr>
        <p:spPr>
          <a:xfrm>
            <a:off x="1066800" y="3409950"/>
            <a:ext cx="6705600" cy="1569660"/>
          </a:xfrm>
          <a:prstGeom prst="rect">
            <a:avLst/>
          </a:prstGeom>
        </p:spPr>
        <p:txBody>
          <a:bodyPr wrap="square">
            <a:spAutoFit/>
          </a:bodyPr>
          <a:lstStyle/>
          <a:p>
            <a:pPr algn="r" rtl="1"/>
            <a:r>
              <a:rPr lang="ar-SA" dirty="0"/>
              <a:t>ه</a:t>
            </a:r>
            <a:r>
              <a:rPr lang="ar-SA" sz="2400" dirty="0"/>
              <a:t>ناك اعتباران يلزم توافرهما في أي اختبار هما :</a:t>
            </a:r>
          </a:p>
          <a:p>
            <a:pPr algn="r" rtl="1"/>
            <a:r>
              <a:rPr lang="ar-SA" sz="2400" dirty="0"/>
              <a:t>•	التقنيين : وله بعدان المعايير و تقنيين طريقة أجراء الاختبار .</a:t>
            </a:r>
          </a:p>
          <a:p>
            <a:pPr algn="r" rtl="1"/>
            <a:r>
              <a:rPr lang="ar-SA" sz="2400" dirty="0"/>
              <a:t>•	الموضوعية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2964</TotalTime>
  <Words>783</Words>
  <Application>Microsoft Office PowerPoint</Application>
  <PresentationFormat>عرض على الشاشة (9:16)‏</PresentationFormat>
  <Paragraphs>145</Paragraphs>
  <Slides>20</Slides>
  <Notes>1</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Office Theme</vt:lpstr>
      <vt:lpstr>عرض تقديمي في PowerPoint</vt:lpstr>
      <vt:lpstr>عرض تقديمي في PowerPoint</vt:lpstr>
      <vt:lpstr>ادوات البحث العلمي</vt:lpstr>
      <vt:lpstr>تقسيم الملاحظة إلى أنوع مختلفة حسب أسس تصنيف متعدّدة كما يأتي:</vt:lpstr>
      <vt:lpstr>ثانياً:-الاستبيان </vt:lpstr>
      <vt:lpstr>أنواع للاستبيان وهي كالآتي:</vt:lpstr>
      <vt:lpstr>عرض تقديمي في PowerPoint</vt:lpstr>
      <vt:lpstr>ثالثاً:- المقابلـة </vt:lpstr>
      <vt:lpstr>رابعاً:- الاختبارات </vt:lpstr>
      <vt:lpstr>القياس في البحث العلمي :</vt:lpstr>
      <vt:lpstr>أنواع القياس : </vt:lpstr>
      <vt:lpstr>عرض تقديمي في PowerPoint</vt:lpstr>
      <vt:lpstr>الاسس العلمية للاختبارات :</vt:lpstr>
      <vt:lpstr>عرض تقديمي في PowerPoint</vt:lpstr>
      <vt:lpstr>عرض تقديمي في PowerPoint</vt:lpstr>
      <vt:lpstr>انواع صدق الاختبار:</vt:lpstr>
      <vt:lpstr>ثانياً : معامل ثبات الاختبار:</vt:lpstr>
      <vt:lpstr>طرق حساب الثبات :</vt:lpstr>
      <vt:lpstr>ثالثاً : معامل الموضوعية : </vt:lpstr>
      <vt:lpstr>شكرا على حسن الاستماع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Ilham Rianda</dc:creator>
  <cp:lastModifiedBy>hussein</cp:lastModifiedBy>
  <cp:revision>79</cp:revision>
  <dcterms:created xsi:type="dcterms:W3CDTF">2015-06-28T14:03:06Z</dcterms:created>
  <dcterms:modified xsi:type="dcterms:W3CDTF">2021-07-07T09:11:08Z</dcterms:modified>
</cp:coreProperties>
</file>