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1/3/2021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العنوان والتسمية التوضيحية">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1/3/2021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اقتباس مع تسمية توضيحية">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ar-SA" smtClean="0"/>
              <a:t>انقر لتحرير نمط العنوان الرئيسي</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1/3/2021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بطاقة اسم">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1/3/2021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ar-SA" smtClean="0"/>
              <a:t>انقر لتحرير نمط العنوان الرئيسي</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ar-SA" smtClean="0"/>
              <a:t>انقر لتحرير نمط العنوان الرئيسي</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1/3/2021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1/3/2021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685800" y="3132666"/>
            <a:ext cx="5311775" cy="308601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6172200" y="3132666"/>
            <a:ext cx="5334000" cy="308601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1/3/2021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71600" y="605307"/>
            <a:ext cx="9448800" cy="540913"/>
          </a:xfrm>
        </p:spPr>
        <p:txBody>
          <a:bodyPr>
            <a:noAutofit/>
          </a:bodyPr>
          <a:lstStyle/>
          <a:p>
            <a:pPr algn="ctr"/>
            <a:r>
              <a:rPr lang="ar-IQ" sz="4400" b="1" dirty="0" smtClean="0">
                <a:solidFill>
                  <a:schemeClr val="accent2">
                    <a:lumMod val="60000"/>
                    <a:lumOff val="40000"/>
                  </a:schemeClr>
                </a:solidFill>
              </a:rPr>
              <a:t>الفصل الثاني/ المشاركون </a:t>
            </a:r>
            <a:endParaRPr lang="ar-IQ" sz="4400" b="1" dirty="0">
              <a:solidFill>
                <a:schemeClr val="accent2">
                  <a:lumMod val="60000"/>
                  <a:lumOff val="40000"/>
                </a:schemeClr>
              </a:solidFill>
            </a:endParaRPr>
          </a:p>
        </p:txBody>
      </p:sp>
      <p:sp>
        <p:nvSpPr>
          <p:cNvPr id="3" name="عنوان فرعي 2"/>
          <p:cNvSpPr>
            <a:spLocks noGrp="1"/>
          </p:cNvSpPr>
          <p:nvPr>
            <p:ph type="subTitle" idx="1"/>
          </p:nvPr>
        </p:nvSpPr>
        <p:spPr>
          <a:xfrm>
            <a:off x="631065" y="1300766"/>
            <a:ext cx="10189335" cy="5241702"/>
          </a:xfrm>
        </p:spPr>
        <p:txBody>
          <a:bodyPr>
            <a:normAutofit lnSpcReduction="10000"/>
          </a:bodyPr>
          <a:lstStyle/>
          <a:p>
            <a:pPr algn="r"/>
            <a:r>
              <a:rPr lang="ar-IQ" sz="2100" b="1" u="sng" dirty="0" smtClean="0">
                <a:solidFill>
                  <a:schemeClr val="accent2">
                    <a:lumMod val="60000"/>
                    <a:lumOff val="40000"/>
                  </a:schemeClr>
                </a:solidFill>
              </a:rPr>
              <a:t>تكوين الفريق </a:t>
            </a:r>
          </a:p>
          <a:p>
            <a:pPr algn="r"/>
            <a:r>
              <a:rPr lang="ar-IQ" sz="2100" b="1" dirty="0" smtClean="0"/>
              <a:t>-يجوز </a:t>
            </a:r>
            <a:r>
              <a:rPr lang="ar-IQ" sz="2100" b="1" dirty="0"/>
              <a:t>إن يتكون الفريق من 14 لاعب كحد أقصى ، مدرب واحد ، مساعد مدرب واحد ، ممرن واحد وطبيب </a:t>
            </a:r>
            <a:r>
              <a:rPr lang="ar-IQ" sz="2100" b="1" dirty="0" smtClean="0"/>
              <a:t>بشري</a:t>
            </a:r>
          </a:p>
          <a:p>
            <a:pPr algn="r"/>
            <a:r>
              <a:rPr lang="ar-IQ" sz="2100" b="1" dirty="0"/>
              <a:t>للمسابقات العالمية للاتحاد الدولي للكرة الطائرة والرسمية، يجب إن يكون الطبيب البشري معتمداً مسبقاً بواسطة الاتحاد الدولي للكرة الطائرة </a:t>
            </a:r>
            <a:r>
              <a:rPr lang="ar-IQ" sz="2100" b="1" dirty="0" smtClean="0"/>
              <a:t>.</a:t>
            </a:r>
          </a:p>
          <a:p>
            <a:pPr algn="r"/>
            <a:r>
              <a:rPr lang="ar-IQ" sz="2100" b="1" dirty="0"/>
              <a:t>لمسابقات الاتحاد الدولي للكرة الطائرة، العالمية والرسمية للكبار يجوز إن يتكون الفريق من 14 لاعب كحد أقصى ( كحد أدنى 12 لاعب عادي </a:t>
            </a:r>
            <a:endParaRPr lang="ar-IQ" sz="2100" b="1" dirty="0" smtClean="0"/>
          </a:p>
          <a:p>
            <a:pPr algn="r"/>
            <a:r>
              <a:rPr lang="ar-IQ" sz="2100" b="1" dirty="0"/>
              <a:t>يكون أحد اللاعبين ما عدا اللاعب الحر ، رئيساً للفريق الذي يجب يشار إليه في استمارة </a:t>
            </a:r>
            <a:r>
              <a:rPr lang="ar-IQ" sz="2100" b="1" dirty="0" smtClean="0"/>
              <a:t>التسجيل</a:t>
            </a:r>
          </a:p>
          <a:p>
            <a:pPr algn="r"/>
            <a:r>
              <a:rPr lang="ar-IQ" sz="2100" b="1" dirty="0"/>
              <a:t>يحق فقط للاعبين المسجلين في استمارة التسجيل دخول الملعب واللعب في </a:t>
            </a:r>
            <a:r>
              <a:rPr lang="ar-IQ" sz="2100" b="1" dirty="0" smtClean="0"/>
              <a:t>المباراة</a:t>
            </a:r>
          </a:p>
          <a:p>
            <a:pPr algn="r"/>
            <a:r>
              <a:rPr lang="ar-IQ" sz="2100" b="1" dirty="0" err="1"/>
              <a:t>لايمكن</a:t>
            </a:r>
            <a:r>
              <a:rPr lang="ar-IQ" sz="2100" b="1" dirty="0"/>
              <a:t> تغيير اللاعبين المسجلين بعد توقيع المدرب ورئيس الفريق على استمارة التسجيل </a:t>
            </a:r>
            <a:endParaRPr lang="ar-IQ" sz="2100" b="1" dirty="0" smtClean="0"/>
          </a:p>
          <a:p>
            <a:pPr algn="r"/>
            <a:r>
              <a:rPr lang="ar-IQ" sz="2100" b="1" u="sng" dirty="0" smtClean="0">
                <a:solidFill>
                  <a:schemeClr val="accent2">
                    <a:lumMod val="60000"/>
                    <a:lumOff val="40000"/>
                  </a:schemeClr>
                </a:solidFill>
              </a:rPr>
              <a:t>مكان الفريق  </a:t>
            </a:r>
          </a:p>
          <a:p>
            <a:pPr algn="r"/>
            <a:r>
              <a:rPr lang="ar-IQ" sz="2100" b="1" dirty="0"/>
              <a:t>يجب إن يجلس اللاعبون غير المشاركين في اللعب ، إما على مقعد الفريق أو التواجد في منطقة الإحماء الخاصة بهم ، ويجلس المدرب واعضاء الفريق الآخرين على المقعد ، ولكن يمكنهم مغادرته </a:t>
            </a:r>
            <a:r>
              <a:rPr lang="ar-IQ" sz="2100" b="1" dirty="0" smtClean="0"/>
              <a:t>مؤقتاً</a:t>
            </a:r>
          </a:p>
          <a:p>
            <a:pPr algn="r"/>
            <a:r>
              <a:rPr lang="ar-IQ" sz="2100" b="1" dirty="0"/>
              <a:t>يكون موقع مقاعد الفريقين بجانب طاولة المسجل خارج المنطقة الحرة</a:t>
            </a:r>
            <a:r>
              <a:rPr lang="ar-IQ" sz="2100" b="1" dirty="0" smtClean="0"/>
              <a:t> </a:t>
            </a:r>
          </a:p>
          <a:p>
            <a:pPr algn="r"/>
            <a:r>
              <a:rPr lang="ar-IQ" sz="2100" b="1" dirty="0"/>
              <a:t>يسمح فقط لأعضاء الفريق الجلوس على المقاعد أثناء المباراة والمشارك</a:t>
            </a:r>
            <a:r>
              <a:rPr lang="ar-IQ" dirty="0"/>
              <a:t>ة </a:t>
            </a:r>
            <a:r>
              <a:rPr lang="ar-IQ" dirty="0" smtClean="0"/>
              <a:t>  </a:t>
            </a:r>
            <a:endParaRPr lang="ar-IQ" dirty="0"/>
          </a:p>
        </p:txBody>
      </p:sp>
    </p:spTree>
    <p:extLst>
      <p:ext uri="{BB962C8B-B14F-4D97-AF65-F5344CB8AC3E}">
        <p14:creationId xmlns:p14="http://schemas.microsoft.com/office/powerpoint/2010/main" val="2136163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71600" y="412124"/>
            <a:ext cx="9448800" cy="540913"/>
          </a:xfrm>
        </p:spPr>
        <p:txBody>
          <a:bodyPr>
            <a:noAutofit/>
          </a:bodyPr>
          <a:lstStyle/>
          <a:p>
            <a:pPr algn="ctr"/>
            <a:r>
              <a:rPr lang="ar-IQ" sz="4000" dirty="0" smtClean="0">
                <a:solidFill>
                  <a:schemeClr val="accent2">
                    <a:lumMod val="60000"/>
                    <a:lumOff val="40000"/>
                  </a:schemeClr>
                </a:solidFill>
              </a:rPr>
              <a:t>الفصل الثاني المشاركون </a:t>
            </a:r>
            <a:endParaRPr lang="ar-IQ" sz="4000" dirty="0">
              <a:solidFill>
                <a:schemeClr val="accent2">
                  <a:lumMod val="60000"/>
                  <a:lumOff val="40000"/>
                </a:schemeClr>
              </a:solidFill>
            </a:endParaRPr>
          </a:p>
        </p:txBody>
      </p:sp>
      <p:sp>
        <p:nvSpPr>
          <p:cNvPr id="3" name="عنوان فرعي 2"/>
          <p:cNvSpPr>
            <a:spLocks noGrp="1"/>
          </p:cNvSpPr>
          <p:nvPr>
            <p:ph type="subTitle" idx="1"/>
          </p:nvPr>
        </p:nvSpPr>
        <p:spPr>
          <a:xfrm>
            <a:off x="1165538" y="1120462"/>
            <a:ext cx="9448800" cy="5190186"/>
          </a:xfrm>
        </p:spPr>
        <p:txBody>
          <a:bodyPr>
            <a:normAutofit/>
          </a:bodyPr>
          <a:lstStyle/>
          <a:p>
            <a:pPr algn="r"/>
            <a:r>
              <a:rPr lang="ar-IQ" sz="2400" b="1" u="sng" dirty="0">
                <a:solidFill>
                  <a:schemeClr val="accent2">
                    <a:lumMod val="60000"/>
                    <a:lumOff val="40000"/>
                  </a:schemeClr>
                </a:solidFill>
              </a:rPr>
              <a:t>يحق للاعبين غير المشاركين في </a:t>
            </a:r>
            <a:r>
              <a:rPr lang="ar-IQ" sz="2400" b="1" u="sng" dirty="0" smtClean="0">
                <a:solidFill>
                  <a:schemeClr val="accent2">
                    <a:lumMod val="60000"/>
                    <a:lumOff val="40000"/>
                  </a:schemeClr>
                </a:solidFill>
              </a:rPr>
              <a:t>اللعب </a:t>
            </a:r>
            <a:r>
              <a:rPr lang="ar-IQ" sz="2400" b="1" u="sng" dirty="0">
                <a:solidFill>
                  <a:schemeClr val="accent2">
                    <a:lumMod val="60000"/>
                    <a:lumOff val="40000"/>
                  </a:schemeClr>
                </a:solidFill>
              </a:rPr>
              <a:t>الإحماء بدون كرات على النحو التالي </a:t>
            </a:r>
            <a:endParaRPr lang="ar-IQ" sz="2400" b="1" u="sng" dirty="0" smtClean="0">
              <a:solidFill>
                <a:schemeClr val="accent2">
                  <a:lumMod val="60000"/>
                  <a:lumOff val="40000"/>
                </a:schemeClr>
              </a:solidFill>
            </a:endParaRPr>
          </a:p>
          <a:p>
            <a:pPr algn="r"/>
            <a:r>
              <a:rPr lang="ar-IQ" sz="2400" b="1" dirty="0"/>
              <a:t>أثناء اللعب : في منطقة الإحماء </a:t>
            </a:r>
            <a:endParaRPr lang="ar-IQ" sz="2400" b="1" dirty="0" smtClean="0"/>
          </a:p>
          <a:p>
            <a:pPr algn="r"/>
            <a:r>
              <a:rPr lang="ar-IQ" sz="2400" b="1" dirty="0"/>
              <a:t>أثناء الأوقات المستقطعة والأوقات الفنية : في المنطقة الحرة خلف </a:t>
            </a:r>
            <a:r>
              <a:rPr lang="ar-IQ" sz="2400" b="1" dirty="0" smtClean="0"/>
              <a:t>ملعبهم</a:t>
            </a:r>
          </a:p>
          <a:p>
            <a:pPr algn="r"/>
            <a:r>
              <a:rPr lang="ar-IQ" sz="2400" b="1" dirty="0"/>
              <a:t>أثناء فترات الراحة : يحق للاعبين الإحماء بالكرات في المنطقة </a:t>
            </a:r>
            <a:r>
              <a:rPr lang="ar-IQ" sz="2400" b="1" dirty="0" smtClean="0"/>
              <a:t>الحرة</a:t>
            </a:r>
          </a:p>
          <a:p>
            <a:pPr algn="r"/>
            <a:r>
              <a:rPr lang="ar-IQ" sz="2400" b="1" dirty="0" smtClean="0"/>
              <a:t>الأدوات  </a:t>
            </a:r>
          </a:p>
          <a:p>
            <a:pPr algn="r"/>
            <a:r>
              <a:rPr lang="ar-IQ" sz="2400" b="1" dirty="0"/>
              <a:t>تتكون أدوات اللاعب من </a:t>
            </a:r>
            <a:r>
              <a:rPr lang="ar-IQ" sz="2400" b="1" dirty="0" err="1"/>
              <a:t>فانيلة</a:t>
            </a:r>
            <a:r>
              <a:rPr lang="ar-IQ" sz="2400" b="1" dirty="0"/>
              <a:t> وشورت وجوارب (</a:t>
            </a:r>
            <a:r>
              <a:rPr lang="ar-IQ" sz="2400" b="1" dirty="0" smtClean="0"/>
              <a:t>متماثلة</a:t>
            </a:r>
            <a:r>
              <a:rPr lang="ar-IQ" sz="2400" b="1" dirty="0"/>
              <a:t>) وحذاء </a:t>
            </a:r>
            <a:r>
              <a:rPr lang="ar-IQ" sz="2400" b="1" dirty="0" smtClean="0"/>
              <a:t>رياضي</a:t>
            </a:r>
          </a:p>
          <a:p>
            <a:pPr algn="r"/>
            <a:r>
              <a:rPr lang="ar-IQ" sz="2400" b="1" dirty="0"/>
              <a:t>يجب إن يكون لون تصميم الفانيلات والشورتات </a:t>
            </a:r>
            <a:r>
              <a:rPr lang="ar-IQ" sz="2400" b="1" dirty="0" err="1"/>
              <a:t>والجوراب</a:t>
            </a:r>
            <a:r>
              <a:rPr lang="ar-IQ" sz="2400" b="1" dirty="0"/>
              <a:t> موحداً للفريق (ما عدا اللاعب الحر) ويجب إن تكون الملابس نظيفة </a:t>
            </a:r>
            <a:r>
              <a:rPr lang="ar-IQ" sz="2400" b="1" dirty="0" smtClean="0"/>
              <a:t> </a:t>
            </a:r>
          </a:p>
          <a:p>
            <a:pPr algn="r"/>
            <a:r>
              <a:rPr lang="ar-IQ" sz="2400" b="1" dirty="0"/>
              <a:t>يجب إن تكون الاحذية خفيفة ومرنة وذات نعل مطاطي أو مركب بدون كعوب </a:t>
            </a:r>
            <a:endParaRPr lang="ar-IQ" sz="2400" b="1" dirty="0" smtClean="0"/>
          </a:p>
          <a:p>
            <a:pPr algn="r"/>
            <a:r>
              <a:rPr lang="ar-IQ" sz="2400" b="1" dirty="0"/>
              <a:t>للمسابقات العالمية للاتحاد الدولي للكرة الطائرة والرسمية ، يمنع لبس الحذاء الذي تكون غالبيته سوداء مع نعل ذات </a:t>
            </a:r>
            <a:r>
              <a:rPr lang="ar-IQ" sz="2400" b="1" dirty="0" smtClean="0"/>
              <a:t>أثر</a:t>
            </a:r>
          </a:p>
          <a:p>
            <a:pPr algn="r"/>
            <a:r>
              <a:rPr lang="ar-IQ" sz="2400" b="1" dirty="0"/>
              <a:t>يجب إن ترقم فانيلات اللاعبين من </a:t>
            </a:r>
            <a:r>
              <a:rPr lang="en-US" sz="2400" b="1" dirty="0"/>
              <a:t>1</a:t>
            </a:r>
            <a:r>
              <a:rPr lang="ar-IQ" sz="2400" b="1" dirty="0"/>
              <a:t> الى </a:t>
            </a:r>
            <a:r>
              <a:rPr lang="en-US" sz="2400" b="1" dirty="0"/>
              <a:t>18 </a:t>
            </a:r>
            <a:r>
              <a:rPr lang="ar-IQ" b="1" dirty="0" smtClean="0"/>
              <a:t>:</a:t>
            </a:r>
            <a:endParaRPr lang="ar-IQ" b="1" dirty="0"/>
          </a:p>
        </p:txBody>
      </p:sp>
    </p:spTree>
    <p:extLst>
      <p:ext uri="{BB962C8B-B14F-4D97-AF65-F5344CB8AC3E}">
        <p14:creationId xmlns:p14="http://schemas.microsoft.com/office/powerpoint/2010/main" val="325806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71600" y="334851"/>
            <a:ext cx="9448800" cy="399245"/>
          </a:xfrm>
        </p:spPr>
        <p:txBody>
          <a:bodyPr>
            <a:noAutofit/>
          </a:bodyPr>
          <a:lstStyle/>
          <a:p>
            <a:pPr algn="ctr"/>
            <a:r>
              <a:rPr lang="ar-IQ" sz="3200" b="1" dirty="0" smtClean="0">
                <a:solidFill>
                  <a:schemeClr val="accent2">
                    <a:lumMod val="60000"/>
                    <a:lumOff val="40000"/>
                  </a:schemeClr>
                </a:solidFill>
              </a:rPr>
              <a:t>الفصل الثاني المشاركون </a:t>
            </a:r>
            <a:endParaRPr lang="ar-IQ" sz="3200" b="1" dirty="0">
              <a:solidFill>
                <a:schemeClr val="accent2">
                  <a:lumMod val="60000"/>
                  <a:lumOff val="40000"/>
                </a:schemeClr>
              </a:solidFill>
            </a:endParaRPr>
          </a:p>
        </p:txBody>
      </p:sp>
      <p:sp>
        <p:nvSpPr>
          <p:cNvPr id="3" name="عنوان فرعي 2"/>
          <p:cNvSpPr>
            <a:spLocks noGrp="1"/>
          </p:cNvSpPr>
          <p:nvPr>
            <p:ph type="subTitle" idx="1"/>
          </p:nvPr>
        </p:nvSpPr>
        <p:spPr>
          <a:xfrm>
            <a:off x="618186" y="1004553"/>
            <a:ext cx="10202214" cy="5306096"/>
          </a:xfrm>
        </p:spPr>
        <p:txBody>
          <a:bodyPr>
            <a:normAutofit/>
          </a:bodyPr>
          <a:lstStyle/>
          <a:p>
            <a:pPr algn="r"/>
            <a:r>
              <a:rPr lang="ar-IQ" sz="2400" b="1" dirty="0"/>
              <a:t>للمسابقات العالمية للاتحاد الدولي للكرة الطائرة والرسمية ،يجب إن ترقم فانيلات اللاعبين من </a:t>
            </a:r>
            <a:r>
              <a:rPr lang="en-US" sz="2400" b="1" dirty="0"/>
              <a:t>1 </a:t>
            </a:r>
            <a:r>
              <a:rPr lang="ar-IQ" sz="2400" b="1" dirty="0"/>
              <a:t> إلى </a:t>
            </a:r>
            <a:r>
              <a:rPr lang="en-US" sz="2400" b="1" dirty="0"/>
              <a:t>20 </a:t>
            </a:r>
            <a:endParaRPr lang="en-US" sz="2400" b="1" dirty="0" smtClean="0"/>
          </a:p>
          <a:p>
            <a:pPr algn="r"/>
            <a:r>
              <a:rPr lang="ar-IQ" sz="2400" b="1" dirty="0" smtClean="0"/>
              <a:t>- يجب </a:t>
            </a:r>
            <a:r>
              <a:rPr lang="ar-IQ" sz="2400" b="1" dirty="0"/>
              <a:t>إن يوضع الرقم على الفانيلات في المنتصف من الأمام ومن الخلف ، ويجب إن يكون لون ووضوح الأرقام متبايناً مع لون ووضوح الفانيلات </a:t>
            </a:r>
            <a:r>
              <a:rPr lang="ar-IQ" sz="2400" b="1" dirty="0" smtClean="0"/>
              <a:t>.</a:t>
            </a:r>
            <a:endParaRPr lang="en-US" sz="2400" b="1" dirty="0" smtClean="0"/>
          </a:p>
          <a:p>
            <a:pPr algn="r"/>
            <a:r>
              <a:rPr lang="ar-IQ" sz="2400" b="1" dirty="0" smtClean="0"/>
              <a:t>- يجب </a:t>
            </a:r>
            <a:r>
              <a:rPr lang="ar-IQ" sz="2400" b="1" dirty="0"/>
              <a:t>أن </a:t>
            </a:r>
            <a:r>
              <a:rPr lang="ar-IQ" sz="2400" b="1" dirty="0" err="1"/>
              <a:t>لايقل</a:t>
            </a:r>
            <a:r>
              <a:rPr lang="ar-IQ" sz="2400" b="1" dirty="0"/>
              <a:t> ارتفاع الرقم عن </a:t>
            </a:r>
            <a:r>
              <a:rPr lang="en-US" sz="2400" b="1" dirty="0"/>
              <a:t>15</a:t>
            </a:r>
            <a:r>
              <a:rPr lang="ar-IQ" sz="2400" b="1" dirty="0"/>
              <a:t> سم على الصدر وأن لا يقل الارتفاع عن 20 سم على الظهر ، ويكون عرض الشريط المكون للأرقام 2 سم كحد أدنى </a:t>
            </a:r>
            <a:endParaRPr lang="en-US" sz="2400" b="1" dirty="0" smtClean="0"/>
          </a:p>
          <a:p>
            <a:pPr algn="r"/>
            <a:r>
              <a:rPr lang="ar-IQ" sz="2400" b="1" dirty="0" smtClean="0"/>
              <a:t>- للمسابقات </a:t>
            </a:r>
            <a:r>
              <a:rPr lang="ar-IQ" sz="2400" b="1" dirty="0"/>
              <a:t>العالمية للاتحاد الدولي للكرة الطائرة والرسمية ، يتم تكرار رقم اللاعب على الجانب الأيمن لساق الشورت ، ويجب أن يكون بارتفاع 4-6 سم والشريط المكون للأرقام 1 سم كحد أدنى في العرض </a:t>
            </a:r>
            <a:r>
              <a:rPr lang="ar-IQ" sz="2400" b="1" dirty="0" smtClean="0"/>
              <a:t>أن </a:t>
            </a:r>
            <a:r>
              <a:rPr lang="ar-IQ" sz="2400" b="1" dirty="0"/>
              <a:t>تكون الفانيلات والشورتات مطابقة لمقاييس </a:t>
            </a:r>
            <a:r>
              <a:rPr lang="ar-IQ" sz="2400" b="1" dirty="0" err="1"/>
              <a:t>الأتحاد</a:t>
            </a:r>
            <a:r>
              <a:rPr lang="ar-IQ" sz="2400" b="1" dirty="0"/>
              <a:t> الدولي للكرة الطائرة </a:t>
            </a:r>
            <a:r>
              <a:rPr lang="ar-IQ" sz="2400" b="1" dirty="0" smtClean="0"/>
              <a:t>.</a:t>
            </a:r>
            <a:endParaRPr lang="en-US" sz="2400" b="1" dirty="0" smtClean="0"/>
          </a:p>
          <a:p>
            <a:pPr algn="r"/>
            <a:r>
              <a:rPr lang="ar-IQ" sz="2400" b="1" dirty="0" smtClean="0"/>
              <a:t>- يجب </a:t>
            </a:r>
            <a:r>
              <a:rPr lang="ar-IQ" sz="2400" b="1" dirty="0"/>
              <a:t>أن يكون على </a:t>
            </a:r>
            <a:r>
              <a:rPr lang="ar-IQ" sz="2400" b="1" dirty="0" err="1"/>
              <a:t>فانيلة</a:t>
            </a:r>
            <a:r>
              <a:rPr lang="ar-IQ" sz="2400" b="1" dirty="0"/>
              <a:t> رئيس الفريق شريط بقياس 2 × 8 سم يوضع تحت الرقم على </a:t>
            </a:r>
            <a:r>
              <a:rPr lang="ar-IQ" sz="2400" b="1" dirty="0" smtClean="0"/>
              <a:t>الصدر</a:t>
            </a:r>
          </a:p>
          <a:p>
            <a:pPr algn="r"/>
            <a:endParaRPr lang="ar-IQ" sz="2400" b="1" dirty="0" smtClean="0"/>
          </a:p>
          <a:p>
            <a:pPr algn="r"/>
            <a:r>
              <a:rPr lang="ar-IQ" sz="2400" b="1" dirty="0" smtClean="0"/>
              <a:t>- يمنع </a:t>
            </a:r>
            <a:r>
              <a:rPr lang="ar-IQ" sz="2400" b="1" dirty="0" err="1"/>
              <a:t>إرتداء</a:t>
            </a:r>
            <a:r>
              <a:rPr lang="ar-IQ" sz="2400" b="1" dirty="0"/>
              <a:t> ملابس بلون مختلف عن اللاعبين الآخرين (ما عدا اللاعبان الحران) أو بدون أرقام رسمية </a:t>
            </a:r>
            <a:r>
              <a:rPr lang="ar-IQ" sz="2400" b="1" dirty="0" smtClean="0"/>
              <a:t> </a:t>
            </a:r>
            <a:endParaRPr lang="en-US" sz="2400" b="1" dirty="0" smtClean="0"/>
          </a:p>
          <a:p>
            <a:pPr algn="r"/>
            <a:endParaRPr lang="ar-IQ" sz="2400" b="1" dirty="0"/>
          </a:p>
        </p:txBody>
      </p:sp>
    </p:spTree>
    <p:extLst>
      <p:ext uri="{BB962C8B-B14F-4D97-AF65-F5344CB8AC3E}">
        <p14:creationId xmlns:p14="http://schemas.microsoft.com/office/powerpoint/2010/main" val="3733814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3808843607"/>
              </p:ext>
            </p:extLst>
          </p:nvPr>
        </p:nvGraphicFramePr>
        <p:xfrm>
          <a:off x="1339403" y="824246"/>
          <a:ext cx="9826579" cy="5422004"/>
        </p:xfrm>
        <a:graphic>
          <a:graphicData uri="http://schemas.openxmlformats.org/drawingml/2006/table">
            <a:tbl>
              <a:tblPr rtl="1" firstRow="1" firstCol="1" lastRow="1" lastCol="1" bandRow="1" bandCol="1"/>
              <a:tblGrid>
                <a:gridCol w="9826579">
                  <a:extLst>
                    <a:ext uri="{9D8B030D-6E8A-4147-A177-3AD203B41FA5}">
                      <a16:colId xmlns:a16="http://schemas.microsoft.com/office/drawing/2014/main" val="2324437455"/>
                    </a:ext>
                  </a:extLst>
                </a:gridCol>
              </a:tblGrid>
              <a:tr h="417077">
                <a:tc>
                  <a:txBody>
                    <a:bodyPr/>
                    <a:lstStyle/>
                    <a:p>
                      <a:pPr algn="justLow" rtl="1">
                        <a:spcAft>
                          <a:spcPts val="0"/>
                        </a:spcAft>
                      </a:pPr>
                      <a:r>
                        <a:rPr lang="ar-IQ" sz="24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تغيير الأدوات</a:t>
                      </a:r>
                      <a:endParaRPr lang="en-US" sz="2400" b="1"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57133416"/>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يحق للحكم الأول السماح للاعب أو أكثر:</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690024115"/>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اللعب حافياً</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211848535"/>
                  </a:ext>
                </a:extLst>
              </a:tr>
              <a:tr h="834155">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للمسابقات العالمية للاتحاد الدولي للكرة الطائرة والرسمية، يمنع اللعب حافياً .</a:t>
                      </a:r>
                      <a:endParaRPr lang="en-US" sz="2000" b="1" dirty="0">
                        <a:effectLst/>
                        <a:latin typeface="Times New Roman" panose="02020603050405020304" pitchFamily="18" charset="0"/>
                        <a:ea typeface="Times New Roman" panose="02020603050405020304" pitchFamily="18" charset="0"/>
                      </a:endParaRPr>
                    </a:p>
                    <a:p>
                      <a:pPr algn="justLow" rtl="1">
                        <a:spcAft>
                          <a:spcPts val="0"/>
                        </a:spcAft>
                      </a:pPr>
                      <a:r>
                        <a:rPr lang="en-US" sz="2000" b="1"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69963379"/>
                  </a:ext>
                </a:extLst>
              </a:tr>
              <a:tr h="834155">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تغيير الملابس المبتلة أو التالفة بين الأشواط أو بعد التبديل بشرط أن تكون الملابس الجديدة بنفس اللون والتصميم والرقم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56250987"/>
                  </a:ext>
                </a:extLst>
              </a:tr>
              <a:tr h="1251232">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اللعب ببدلات التدريب في الجو البارد ، بشرط أن تكون بنفس اللون والتصميم لجميع أفراد الفريق ( ما عدا اللاعبان الحران) ومرقمة طبقاً للقاعدة </a:t>
                      </a:r>
                      <a:r>
                        <a:rPr lang="en-US" sz="2000" b="1" dirty="0">
                          <a:effectLst/>
                          <a:latin typeface="Times New Roman" panose="02020603050405020304" pitchFamily="18" charset="0"/>
                          <a:ea typeface="Times New Roman" panose="02020603050405020304" pitchFamily="18" charset="0"/>
                          <a:cs typeface="Simplified Arabic" panose="02020603050405020304" pitchFamily="18" charset="-78"/>
                        </a:rPr>
                        <a:t>4.3.3 </a:t>
                      </a:r>
                      <a:r>
                        <a:rPr lang="en-US" sz="2000" b="1" dirty="0">
                          <a:effectLst/>
                          <a:latin typeface="Simplified Arabic" panose="02020603050405020304" pitchFamily="18" charset="-78"/>
                          <a:ea typeface="Times New Roman" panose="02020603050405020304" pitchFamily="18" charset="0"/>
                        </a:rPr>
                        <a:t> </a:t>
                      </a:r>
                      <a:endParaRPr lang="en-US" sz="2000" b="1" dirty="0">
                        <a:effectLst/>
                        <a:latin typeface="Times New Roman" panose="02020603050405020304" pitchFamily="18" charset="0"/>
                        <a:ea typeface="Times New Roman" panose="02020603050405020304" pitchFamily="18" charset="0"/>
                      </a:endParaRPr>
                    </a:p>
                    <a:p>
                      <a:pPr algn="justLow" rtl="1">
                        <a:spcAft>
                          <a:spcPts val="0"/>
                        </a:spcAft>
                      </a:pPr>
                      <a:r>
                        <a:rPr lang="en-US" sz="2000" b="1"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581664607"/>
                  </a:ext>
                </a:extLst>
              </a:tr>
              <a:tr h="417077">
                <a:tc>
                  <a:txBody>
                    <a:bodyPr/>
                    <a:lstStyle/>
                    <a:p>
                      <a:pPr algn="justLow" rtl="1">
                        <a:spcAft>
                          <a:spcPts val="0"/>
                        </a:spcAft>
                      </a:pPr>
                      <a:r>
                        <a:rPr lang="ar-IQ" sz="24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الأشياء الممنوعة</a:t>
                      </a:r>
                      <a:endParaRPr lang="en-US" sz="2400" b="1"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808145579"/>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يمنع ارتداء الأشياء التي يمكن أن تسبب الإصابة أو تعطي ميزة </a:t>
                      </a:r>
                      <a:r>
                        <a:rPr lang="ar-IQ" sz="2000" b="1" dirty="0" err="1">
                          <a:effectLst/>
                          <a:latin typeface="Times New Roman" panose="02020603050405020304" pitchFamily="18" charset="0"/>
                          <a:ea typeface="Times New Roman" panose="02020603050405020304" pitchFamily="18" charset="0"/>
                          <a:cs typeface="Simplified Arabic" panose="02020603050405020304" pitchFamily="18" charset="-78"/>
                        </a:rPr>
                        <a:t>أصطناعية</a:t>
                      </a: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 للاعب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760905675"/>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يحق اللاعبين لبس النظارات أو عدسات على مسئوليتهم الخاصة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645889372"/>
                  </a:ext>
                </a:extLst>
              </a:tr>
            </a:tbl>
          </a:graphicData>
        </a:graphic>
      </p:graphicFrame>
    </p:spTree>
    <p:extLst>
      <p:ext uri="{BB962C8B-B14F-4D97-AF65-F5344CB8AC3E}">
        <p14:creationId xmlns:p14="http://schemas.microsoft.com/office/powerpoint/2010/main" val="2391551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p:cNvGraphicFramePr>
            <a:graphicFrameLocks noGrp="1"/>
          </p:cNvGraphicFramePr>
          <p:nvPr>
            <p:extLst>
              <p:ext uri="{D42A27DB-BD31-4B8C-83A1-F6EECF244321}">
                <p14:modId xmlns:p14="http://schemas.microsoft.com/office/powerpoint/2010/main" val="2802042066"/>
              </p:ext>
            </p:extLst>
          </p:nvPr>
        </p:nvGraphicFramePr>
        <p:xfrm>
          <a:off x="991674" y="489400"/>
          <a:ext cx="10457644" cy="6282395"/>
        </p:xfrm>
        <a:graphic>
          <a:graphicData uri="http://schemas.openxmlformats.org/drawingml/2006/table">
            <a:tbl>
              <a:tblPr rtl="1" firstRow="1" firstCol="1" lastRow="1" lastCol="1" bandRow="1" bandCol="1"/>
              <a:tblGrid>
                <a:gridCol w="10457644">
                  <a:extLst>
                    <a:ext uri="{9D8B030D-6E8A-4147-A177-3AD203B41FA5}">
                      <a16:colId xmlns:a16="http://schemas.microsoft.com/office/drawing/2014/main" val="2775918795"/>
                    </a:ext>
                  </a:extLst>
                </a:gridCol>
              </a:tblGrid>
              <a:tr h="313162">
                <a:tc>
                  <a:txBody>
                    <a:bodyPr/>
                    <a:lstStyle/>
                    <a:p>
                      <a:pPr algn="justLow" rtl="1">
                        <a:spcAft>
                          <a:spcPts val="0"/>
                        </a:spcAft>
                      </a:pPr>
                      <a:r>
                        <a:rPr lang="ar-IQ" sz="2000" dirty="0" smtClean="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IQ" sz="3200" b="1" dirty="0" smtClean="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قائد الفريق</a:t>
                      </a:r>
                    </a:p>
                    <a:p>
                      <a:pPr algn="justLow" rtl="1">
                        <a:spcAft>
                          <a:spcPts val="0"/>
                        </a:spcAft>
                      </a:pPr>
                      <a:r>
                        <a:rPr lang="ar-IQ" sz="2000" dirty="0" smtClean="0">
                          <a:effectLst/>
                          <a:latin typeface="Times New Roman" panose="02020603050405020304" pitchFamily="18" charset="0"/>
                          <a:ea typeface="Times New Roman" panose="02020603050405020304" pitchFamily="18" charset="0"/>
                          <a:cs typeface="Simplified Arabic" panose="02020603050405020304" pitchFamily="18" charset="-78"/>
                        </a:rPr>
                        <a:t>يكون </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رئيس الفريق والمدرب كلاهما مسئولين عن سلوك </a:t>
                      </a:r>
                      <a:r>
                        <a:rPr lang="ar-IQ" sz="2000" dirty="0" err="1">
                          <a:effectLst/>
                          <a:latin typeface="Times New Roman" panose="02020603050405020304" pitchFamily="18" charset="0"/>
                          <a:ea typeface="Times New Roman" panose="02020603050405020304" pitchFamily="18" charset="0"/>
                          <a:cs typeface="Simplified Arabic" panose="02020603050405020304" pitchFamily="18" charset="-78"/>
                        </a:rPr>
                        <a:t>وإنضباط</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 أعضاء فريقهما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822630411"/>
                  </a:ext>
                </a:extLst>
              </a:tr>
              <a:tr h="31316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لا يستطيع اللاعبان الحران أن يكونا رئيساً للفريق</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095425418"/>
                  </a:ext>
                </a:extLst>
              </a:tr>
              <a:tr h="313162">
                <a:tc>
                  <a:txBody>
                    <a:bodyPr/>
                    <a:lstStyle/>
                    <a:p>
                      <a:pPr algn="justLow" rtl="1">
                        <a:spcAft>
                          <a:spcPts val="0"/>
                        </a:spcAft>
                      </a:pPr>
                      <a:r>
                        <a:rPr lang="ar-IQ" sz="28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رئيس الفريق</a:t>
                      </a:r>
                      <a:endParaRPr lang="en-US" sz="2800"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095552791"/>
                  </a:ext>
                </a:extLst>
              </a:tr>
              <a:tr h="313162">
                <a:tc>
                  <a:txBody>
                    <a:bodyPr/>
                    <a:lstStyle/>
                    <a:p>
                      <a:pPr algn="justLow" rtl="1">
                        <a:spcAft>
                          <a:spcPts val="0"/>
                        </a:spcAft>
                      </a:pPr>
                      <a:r>
                        <a:rPr lang="ar-IQ" sz="2400" b="1" u="sng" dirty="0">
                          <a:solidFill>
                            <a:srgbClr val="92D050"/>
                          </a:solidFill>
                          <a:effectLst/>
                          <a:latin typeface="Times New Roman" panose="02020603050405020304" pitchFamily="18" charset="0"/>
                          <a:ea typeface="Times New Roman" panose="02020603050405020304" pitchFamily="18" charset="0"/>
                          <a:cs typeface="Simplified Arabic" panose="02020603050405020304" pitchFamily="18" charset="-78"/>
                        </a:rPr>
                        <a:t>قبل المباراة يوقع رئيس الفريق على استمارة التسجيل ويمثل فريقه في القرعة .</a:t>
                      </a:r>
                      <a:endParaRPr lang="en-US" sz="2400" b="1" u="sng" dirty="0">
                        <a:solidFill>
                          <a:srgbClr val="92D050"/>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951279473"/>
                  </a:ext>
                </a:extLst>
              </a:tr>
              <a:tr h="156581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اثناء المباراة وتواجده في اللعب ،يكون رئيس الفريق رئيساً للشوط، وعندما لا يتواجد رئيس الفريق في الملعب، يجب على المدرب أو رئيس الفريق تعيين لاعباً آخر في الملعب بخلاف اللاعب الحر، ليواصل القيام بدور رئيس الشوط ، ويستمر رئيس الشوط هذا بمسئولياته لحين </a:t>
                      </a:r>
                      <a:r>
                        <a:rPr lang="ar-IQ" sz="2000" dirty="0" err="1">
                          <a:effectLst/>
                          <a:latin typeface="Times New Roman" panose="02020603050405020304" pitchFamily="18" charset="0"/>
                          <a:ea typeface="Times New Roman" panose="02020603050405020304" pitchFamily="18" charset="0"/>
                          <a:cs typeface="Simplified Arabic" panose="02020603050405020304" pitchFamily="18" charset="-78"/>
                        </a:rPr>
                        <a:t>إستبداله</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 أو عودة رئيس الفريق إلى اللعب أو </a:t>
                      </a:r>
                      <a:r>
                        <a:rPr lang="ar-IQ" sz="2000" dirty="0" err="1">
                          <a:effectLst/>
                          <a:latin typeface="Times New Roman" panose="02020603050405020304" pitchFamily="18" charset="0"/>
                          <a:ea typeface="Times New Roman" panose="02020603050405020304" pitchFamily="18" charset="0"/>
                          <a:cs typeface="Simplified Arabic" panose="02020603050405020304" pitchFamily="18" charset="-78"/>
                        </a:rPr>
                        <a:t>بإنتهاء</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IQ" sz="2000" dirty="0" smtClean="0">
                          <a:effectLst/>
                          <a:latin typeface="Times New Roman" panose="02020603050405020304" pitchFamily="18" charset="0"/>
                          <a:ea typeface="Times New Roman" panose="02020603050405020304" pitchFamily="18" charset="0"/>
                          <a:cs typeface="Simplified Arabic" panose="02020603050405020304" pitchFamily="18" charset="-78"/>
                        </a:rPr>
                        <a:t>الشوط</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592765415"/>
                  </a:ext>
                </a:extLst>
              </a:tr>
              <a:tr h="31316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عندما تكون الكرة خارج اللعب ، يكون رئيس الشوط هو الوحيد المخول بالتحدث مع الحكام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185215616"/>
                  </a:ext>
                </a:extLst>
              </a:tr>
              <a:tr h="939487">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يطلب إيضاح حول تطبيق أو تفسير القواعد ، ويقدم أيضاً طلبات أو أسئلة زملائه ، وإذا لم يقتنع رئيس الشوط بإيضاح الحكم الأول، يحق له أن يقرر الاحتجاج ضد مثل هذا القرار ، ويشير للحكم الأول فوراً احتفاظه بحق تسجيل احتجاج رسمي على استمارة التسجيل عند نهاية المباراة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883783851"/>
                  </a:ext>
                </a:extLst>
              </a:tr>
              <a:tr h="1252650">
                <a:tc>
                  <a:txBody>
                    <a:bodyPr/>
                    <a:lstStyle/>
                    <a:p>
                      <a:pPr algn="justLow" rtl="1">
                        <a:spcAft>
                          <a:spcPts val="0"/>
                        </a:spcAft>
                      </a:pPr>
                      <a:r>
                        <a:rPr lang="ar-IQ" sz="2000"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يطلب السماح بـ</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2000" dirty="0">
                        <a:effectLst/>
                        <a:latin typeface="Times New Roman" panose="02020603050405020304" pitchFamily="18" charset="0"/>
                        <a:ea typeface="Times New Roman" panose="02020603050405020304" pitchFamily="18" charset="0"/>
                      </a:endParaRPr>
                    </a:p>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أ – تغير كل أو جزء من الادوات</a:t>
                      </a: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000" dirty="0">
                        <a:effectLst/>
                        <a:latin typeface="Times New Roman" panose="02020603050405020304" pitchFamily="18" charset="0"/>
                        <a:ea typeface="Times New Roman" panose="02020603050405020304" pitchFamily="18" charset="0"/>
                      </a:endParaRPr>
                    </a:p>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ب – التحقق من مراكز الفريقين</a:t>
                      </a:r>
                      <a:endParaRPr lang="en-US" sz="2000" dirty="0">
                        <a:effectLst/>
                        <a:latin typeface="Times New Roman" panose="02020603050405020304" pitchFamily="18" charset="0"/>
                        <a:ea typeface="Times New Roman" panose="02020603050405020304" pitchFamily="18" charset="0"/>
                      </a:endParaRPr>
                    </a:p>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ج – فحص الأرضية والشبكة والكرة ... إلخ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32972847"/>
                  </a:ext>
                </a:extLst>
              </a:tr>
              <a:tr h="31316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في حالة غياب المدرب طلب الأوقات المستقطعة والتبديلات</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661420958"/>
                  </a:ext>
                </a:extLst>
              </a:tr>
            </a:tbl>
          </a:graphicData>
        </a:graphic>
      </p:graphicFrame>
    </p:spTree>
    <p:extLst>
      <p:ext uri="{BB962C8B-B14F-4D97-AF65-F5344CB8AC3E}">
        <p14:creationId xmlns:p14="http://schemas.microsoft.com/office/powerpoint/2010/main" val="232465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جدول 2"/>
          <p:cNvGraphicFramePr>
            <a:graphicFrameLocks noGrp="1"/>
          </p:cNvGraphicFramePr>
          <p:nvPr>
            <p:extLst>
              <p:ext uri="{D42A27DB-BD31-4B8C-83A1-F6EECF244321}">
                <p14:modId xmlns:p14="http://schemas.microsoft.com/office/powerpoint/2010/main" val="2472507267"/>
              </p:ext>
            </p:extLst>
          </p:nvPr>
        </p:nvGraphicFramePr>
        <p:xfrm>
          <a:off x="1906073" y="579552"/>
          <a:ext cx="9234151" cy="5937158"/>
        </p:xfrm>
        <a:graphic>
          <a:graphicData uri="http://schemas.openxmlformats.org/drawingml/2006/table">
            <a:tbl>
              <a:tblPr rtl="1" firstRow="1" firstCol="1" lastRow="1" lastCol="1" bandRow="1" bandCol="1"/>
              <a:tblGrid>
                <a:gridCol w="9234151">
                  <a:extLst>
                    <a:ext uri="{9D8B030D-6E8A-4147-A177-3AD203B41FA5}">
                      <a16:colId xmlns:a16="http://schemas.microsoft.com/office/drawing/2014/main" val="265921873"/>
                    </a:ext>
                  </a:extLst>
                </a:gridCol>
              </a:tblGrid>
              <a:tr h="386366">
                <a:tc>
                  <a:txBody>
                    <a:bodyPr/>
                    <a:lstStyle/>
                    <a:p>
                      <a:pPr algn="justLow" rtl="1">
                        <a:spcAft>
                          <a:spcPts val="0"/>
                        </a:spcAft>
                      </a:pPr>
                      <a:r>
                        <a:rPr lang="ar-IQ" sz="2800" b="1" u="sng" dirty="0">
                          <a:solidFill>
                            <a:srgbClr val="92D050"/>
                          </a:solidFill>
                          <a:effectLst/>
                          <a:latin typeface="Times New Roman" panose="02020603050405020304" pitchFamily="18" charset="0"/>
                          <a:ea typeface="Times New Roman" panose="02020603050405020304" pitchFamily="18" charset="0"/>
                          <a:cs typeface="Simplified Arabic" panose="02020603050405020304" pitchFamily="18" charset="-78"/>
                        </a:rPr>
                        <a:t>يقوم رئيس الفريق عند نهاية المباراة :</a:t>
                      </a:r>
                      <a:endParaRPr lang="en-US" sz="2800" b="1" u="sng" dirty="0">
                        <a:solidFill>
                          <a:srgbClr val="92D050"/>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826040150"/>
                  </a:ext>
                </a:extLst>
              </a:tr>
              <a:tr h="386366">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يشكر الحكام ويوقع على استمارة التسجيل لإقرار ما جاء بها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692542552"/>
                  </a:ext>
                </a:extLst>
              </a:tr>
              <a:tr h="772732">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عند الاشعار في الوقت المحدد للحكم الأول ، يجوز التأكيد والتسجيل على استمارة التسجيل اعتراضا رسمياً بخصوص تطبيق الحكم أو تفسيره للقواعد</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132545982"/>
                  </a:ext>
                </a:extLst>
              </a:tr>
              <a:tr h="386366">
                <a:tc>
                  <a:txBody>
                    <a:bodyPr/>
                    <a:lstStyle/>
                    <a:p>
                      <a:pPr algn="justLow" rtl="1">
                        <a:spcAft>
                          <a:spcPts val="0"/>
                        </a:spcAft>
                      </a:pPr>
                      <a:r>
                        <a:rPr lang="ar-IQ" sz="32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المــدرب</a:t>
                      </a:r>
                      <a:endParaRPr lang="en-US" sz="3200"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131329029"/>
                  </a:ext>
                </a:extLst>
              </a:tr>
              <a:tr h="1159098">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على مدى فترة المباراة، يقوم المدرب بتوجيه تحركات فريقه من خارج الملعب ، ويختار ترتيب الدوران الأساسي والبدلاء ويطلب الأوقات المستقطعة ، في هذه المهمات يكون </a:t>
                      </a:r>
                      <a:r>
                        <a:rPr lang="ar-IQ" sz="2400" dirty="0" err="1">
                          <a:effectLst/>
                          <a:latin typeface="Times New Roman" panose="02020603050405020304" pitchFamily="18" charset="0"/>
                          <a:ea typeface="Times New Roman" panose="02020603050405020304" pitchFamily="18" charset="0"/>
                          <a:cs typeface="Simplified Arabic" panose="02020603050405020304" pitchFamily="18" charset="-78"/>
                        </a:rPr>
                        <a:t>أرتباطه</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 مع الرسميين هو الحكم الثاني</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430661849"/>
                  </a:ext>
                </a:extLst>
              </a:tr>
              <a:tr h="772732">
                <a:tc>
                  <a:txBody>
                    <a:bodyPr/>
                    <a:lstStyle/>
                    <a:p>
                      <a:pPr algn="justLow" rtl="1">
                        <a:spcAft>
                          <a:spcPts val="0"/>
                        </a:spcAft>
                      </a:pPr>
                      <a:r>
                        <a:rPr lang="ar-IQ" sz="2400" b="1" u="sng"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قبل المباراة، </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يسجل المدرب أو يتأكد من أسماء وأرقام لاعبيه على استمارة التسجيل ثم التوقيع عليها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27499301"/>
                  </a:ext>
                </a:extLst>
              </a:tr>
              <a:tr h="386366">
                <a:tc>
                  <a:txBody>
                    <a:bodyPr/>
                    <a:lstStyle/>
                    <a:p>
                      <a:pPr algn="justLow" rtl="1">
                        <a:spcAft>
                          <a:spcPts val="0"/>
                        </a:spcAft>
                      </a:pPr>
                      <a:r>
                        <a:rPr lang="ar-IQ" sz="2400" b="1" u="sng"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اثناء المباراة، </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يقوم المدرب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276235907"/>
                  </a:ext>
                </a:extLst>
              </a:tr>
              <a:tr h="386366">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يعطي قبل كل شوط الحكم الثاني أو المسجل ورقة ترتيب الدوران مستوفاة وموقعة.</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811647544"/>
                  </a:ext>
                </a:extLst>
              </a:tr>
              <a:tr h="386366">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يجلس على مقعد الفريق الأقرب إلى المسجل، ولكن يحق له مغادرته</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102813348"/>
                  </a:ext>
                </a:extLst>
              </a:tr>
              <a:tr h="772732">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يطلب الأوقات المستقطعة والتبديلات</a:t>
                      </a:r>
                      <a:endParaRPr lang="en-US" sz="2400" dirty="0">
                        <a:effectLst/>
                        <a:latin typeface="Times New Roman" panose="02020603050405020304" pitchFamily="18" charset="0"/>
                        <a:ea typeface="Times New Roman" panose="02020603050405020304" pitchFamily="18" charset="0"/>
                      </a:endParaRPr>
                    </a:p>
                    <a:p>
                      <a:pPr algn="justLow" rtl="1">
                        <a:spcAft>
                          <a:spcPts val="0"/>
                        </a:spcAft>
                      </a:pPr>
                      <a:r>
                        <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898885142"/>
                  </a:ext>
                </a:extLst>
              </a:tr>
            </a:tbl>
          </a:graphicData>
        </a:graphic>
      </p:graphicFrame>
    </p:spTree>
    <p:extLst>
      <p:ext uri="{BB962C8B-B14F-4D97-AF65-F5344CB8AC3E}">
        <p14:creationId xmlns:p14="http://schemas.microsoft.com/office/powerpoint/2010/main" val="3734290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extLst>
              <p:ext uri="{D42A27DB-BD31-4B8C-83A1-F6EECF244321}">
                <p14:modId xmlns:p14="http://schemas.microsoft.com/office/powerpoint/2010/main" val="1516897544"/>
              </p:ext>
            </p:extLst>
          </p:nvPr>
        </p:nvGraphicFramePr>
        <p:xfrm>
          <a:off x="1918953" y="1056069"/>
          <a:ext cx="9092484" cy="4765182"/>
        </p:xfrm>
        <a:graphic>
          <a:graphicData uri="http://schemas.openxmlformats.org/drawingml/2006/table">
            <a:tbl>
              <a:tblPr rtl="1" firstRow="1" firstCol="1" lastRow="1" lastCol="1" bandRow="1" bandCol="1"/>
              <a:tblGrid>
                <a:gridCol w="9092484">
                  <a:extLst>
                    <a:ext uri="{9D8B030D-6E8A-4147-A177-3AD203B41FA5}">
                      <a16:colId xmlns:a16="http://schemas.microsoft.com/office/drawing/2014/main" val="201823864"/>
                    </a:ext>
                  </a:extLst>
                </a:gridCol>
              </a:tblGrid>
              <a:tr h="1588394">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يحق له وكذلك أعضاء الفريق الآخرين إعطاء تعليمات للاعبين في الملعب ، ويحق للمدرب إعطاء هذه التعليمات إما واقفاً أو ماشياً في حدود المنطقة الحرة أمام مقعد فريقه من </a:t>
                      </a:r>
                      <a:r>
                        <a:rPr lang="ar-IQ" sz="2400" dirty="0" err="1">
                          <a:effectLst/>
                          <a:latin typeface="Times New Roman" panose="02020603050405020304" pitchFamily="18" charset="0"/>
                          <a:ea typeface="Times New Roman" panose="02020603050405020304" pitchFamily="18" charset="0"/>
                          <a:cs typeface="Simplified Arabic" panose="02020603050405020304" pitchFamily="18" charset="-78"/>
                        </a:rPr>
                        <a:t>إمتداد</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 منطقة الهجوم حتى منطقة الإحماء دون إزعاج أو تأخير للمباراة</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050176201"/>
                  </a:ext>
                </a:extLst>
              </a:tr>
              <a:tr h="1058930">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للمسابقات العالمية للاتحاد الدولي للكرة الطائرة والرسمية ، يتقيد المدرب لأداء وظيفته خلف خط تقييد المدرب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522937731"/>
                  </a:ext>
                </a:extLst>
              </a:tr>
              <a:tr h="529464">
                <a:tc>
                  <a:txBody>
                    <a:bodyPr/>
                    <a:lstStyle/>
                    <a:p>
                      <a:pPr algn="r" rtl="1">
                        <a:spcAft>
                          <a:spcPts val="0"/>
                        </a:spcAft>
                      </a:pPr>
                      <a:r>
                        <a:rPr lang="ar-IQ" sz="32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مساعد المــدرب</a:t>
                      </a:r>
                      <a:endParaRPr lang="en-US" sz="3200"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913734364"/>
                  </a:ext>
                </a:extLst>
              </a:tr>
              <a:tr h="529464">
                <a:tc>
                  <a:txBody>
                    <a:bodyPr/>
                    <a:lstStyle/>
                    <a:p>
                      <a:pPr algn="r"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يجلس مساعد المدرب على مقعد الفريق ولكن لا يحق له التدخل في المباراة</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186140168"/>
                  </a:ext>
                </a:extLst>
              </a:tr>
              <a:tr h="1058930">
                <a:tc>
                  <a:txBody>
                    <a:bodyPr/>
                    <a:lstStyle/>
                    <a:p>
                      <a:pPr algn="r"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إذا التزم ترك المدرب لفريقه لأي سبب ويشمل العقوبة ، يجوز لمساعد المدرب وبناء على طلب من رئيس الشوط وموافقة الحكم الأول ، القيام بمهام المدرب لفترة غيابه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814461158"/>
                  </a:ext>
                </a:extLst>
              </a:tr>
            </a:tbl>
          </a:graphicData>
        </a:graphic>
      </p:graphicFrame>
    </p:spTree>
    <p:extLst>
      <p:ext uri="{BB962C8B-B14F-4D97-AF65-F5344CB8AC3E}">
        <p14:creationId xmlns:p14="http://schemas.microsoft.com/office/powerpoint/2010/main" val="2773441555"/>
      </p:ext>
    </p:extLst>
  </p:cSld>
  <p:clrMapOvr>
    <a:masterClrMapping/>
  </p:clrMapOvr>
</p:sld>
</file>

<file path=ppt/theme/theme1.xml><?xml version="1.0" encoding="utf-8"?>
<a:theme xmlns:a="http://schemas.openxmlformats.org/drawingml/2006/main" name="مسلك بخاري">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TM04033937[[fn=مسلك بخاري]]</Template>
  <TotalTime>59</TotalTime>
  <Words>966</Words>
  <Application>Microsoft Office PowerPoint</Application>
  <PresentationFormat>شاشة عريضة</PresentationFormat>
  <Paragraphs>71</Paragraphs>
  <Slides>7</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7</vt:i4>
      </vt:variant>
    </vt:vector>
  </HeadingPairs>
  <TitlesOfParts>
    <vt:vector size="12" baseType="lpstr">
      <vt:lpstr>Arial</vt:lpstr>
      <vt:lpstr>Century Gothic</vt:lpstr>
      <vt:lpstr>Simplified Arabic</vt:lpstr>
      <vt:lpstr>Times New Roman</vt:lpstr>
      <vt:lpstr>مسلك بخاري</vt:lpstr>
      <vt:lpstr>الفصل الثاني/ المشاركون </vt:lpstr>
      <vt:lpstr>الفصل الثاني المشاركون </vt:lpstr>
      <vt:lpstr>الفصل الثاني المشاركون </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Windows 8.1</dc:creator>
  <cp:lastModifiedBy>Windows 8.1</cp:lastModifiedBy>
  <cp:revision>8</cp:revision>
  <dcterms:created xsi:type="dcterms:W3CDTF">2020-12-31T12:54:56Z</dcterms:created>
  <dcterms:modified xsi:type="dcterms:W3CDTF">2021-01-03T17:14:22Z</dcterms:modified>
</cp:coreProperties>
</file>