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7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72619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338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47718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7219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846345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1317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74134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354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6394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429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0219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8167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2333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2218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0944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29321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3144967"/>
      </p:ext>
    </p:extLst>
  </p:cSld>
  <p:clrMap bg1="dk1" tx1="lt1" bg2="dk2"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2589214" y="501445"/>
            <a:ext cx="7882142" cy="2462981"/>
          </a:xfrm>
        </p:spPr>
        <p:txBody>
          <a:bodyPr>
            <a:noAutofit/>
          </a:bodyPr>
          <a:lstStyle/>
          <a:p>
            <a:pPr algn="ctr"/>
            <a:r>
              <a:rPr lang="ar-SA" sz="4400" b="1" dirty="0">
                <a:solidFill>
                  <a:schemeClr val="bg1"/>
                </a:solidFill>
              </a:rPr>
              <a:t>الحمل </a:t>
            </a:r>
            <a:r>
              <a:rPr lang="ar-SA" sz="4400" b="1" dirty="0" smtClean="0">
                <a:solidFill>
                  <a:schemeClr val="bg1"/>
                </a:solidFill>
              </a:rPr>
              <a:t>الزائد</a:t>
            </a:r>
            <a:r>
              <a:rPr lang="ar-IQ" sz="4400" b="1" dirty="0" smtClean="0">
                <a:solidFill>
                  <a:schemeClr val="bg1"/>
                </a:solidFill>
              </a:rPr>
              <a:t/>
            </a:r>
            <a:br>
              <a:rPr lang="ar-IQ" sz="4400" b="1" dirty="0" smtClean="0">
                <a:solidFill>
                  <a:schemeClr val="bg1"/>
                </a:solidFill>
              </a:rPr>
            </a:br>
            <a:r>
              <a:rPr lang="ar-IQ" sz="3200" b="1" dirty="0" smtClean="0">
                <a:solidFill>
                  <a:schemeClr val="accent2">
                    <a:lumMod val="75000"/>
                  </a:schemeClr>
                </a:solidFill>
              </a:rPr>
              <a:t/>
            </a:r>
            <a:br>
              <a:rPr lang="ar-IQ" sz="3200" b="1" dirty="0" smtClean="0">
                <a:solidFill>
                  <a:schemeClr val="accent2">
                    <a:lumMod val="75000"/>
                  </a:schemeClr>
                </a:solidFill>
              </a:rPr>
            </a:br>
            <a:r>
              <a:rPr lang="ar-IQ" sz="2800" b="1" dirty="0" smtClean="0">
                <a:solidFill>
                  <a:schemeClr val="accent2">
                    <a:lumMod val="75000"/>
                  </a:schemeClr>
                </a:solidFill>
              </a:rPr>
              <a:t>اعداد الأستاذ الدكتور </a:t>
            </a:r>
            <a:br>
              <a:rPr lang="ar-IQ" sz="2800" b="1" dirty="0" smtClean="0">
                <a:solidFill>
                  <a:schemeClr val="accent2">
                    <a:lumMod val="75000"/>
                  </a:schemeClr>
                </a:solidFill>
              </a:rPr>
            </a:br>
            <a:r>
              <a:rPr lang="ar-IQ" sz="2800" b="1" dirty="0" smtClean="0">
                <a:solidFill>
                  <a:schemeClr val="accent2">
                    <a:lumMod val="75000"/>
                  </a:schemeClr>
                </a:solidFill>
              </a:rPr>
              <a:t>سهاد قاسم الموسوي</a:t>
            </a:r>
            <a:endParaRPr lang="ar-IQ" sz="2800" b="1" dirty="0">
              <a:solidFill>
                <a:schemeClr val="accent2">
                  <a:lumMod val="75000"/>
                </a:schemeClr>
              </a:solidFill>
            </a:endParaRPr>
          </a:p>
        </p:txBody>
      </p:sp>
      <p:sp>
        <p:nvSpPr>
          <p:cNvPr id="3" name="عنوان فرعي 2"/>
          <p:cNvSpPr>
            <a:spLocks noGrp="1"/>
          </p:cNvSpPr>
          <p:nvPr>
            <p:ph type="subTitle" idx="1"/>
          </p:nvPr>
        </p:nvSpPr>
        <p:spPr>
          <a:xfrm>
            <a:off x="4061457" y="6175420"/>
            <a:ext cx="8567506" cy="1594404"/>
          </a:xfrm>
        </p:spPr>
        <p:txBody>
          <a:bodyPr/>
          <a:lstStyle/>
          <a:p>
            <a:endParaRPr lang="ar-IQ" dirty="0"/>
          </a:p>
        </p:txBody>
      </p:sp>
      <p:pic>
        <p:nvPicPr>
          <p:cNvPr id="1026" name="Picture 2" descr="ألم في منتصف القفص الصدري عند التنفس .. الأسباب والعلاج » مجلتك"/>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2762" y="3303639"/>
            <a:ext cx="8509820" cy="3333134"/>
          </a:xfrm>
          <a:prstGeom prst="round2DiagRect">
            <a:avLst>
              <a:gd name="adj1" fmla="val 16667"/>
              <a:gd name="adj2" fmla="val 0"/>
            </a:avLst>
          </a:prstGeom>
          <a:ln w="88900" cap="sq">
            <a:solidFill>
              <a:schemeClr val="accent1">
                <a:lumMod val="60000"/>
                <a:lumOff val="40000"/>
              </a:schemeClr>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3110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176982"/>
            <a:ext cx="8911687" cy="693174"/>
          </a:xfrm>
        </p:spPr>
        <p:txBody>
          <a:bodyPr/>
          <a:lstStyle/>
          <a:p>
            <a:pPr algn="ctr"/>
            <a:r>
              <a:rPr lang="ar-SA" b="1" u="sng" dirty="0">
                <a:solidFill>
                  <a:schemeClr val="accent2">
                    <a:lumMod val="75000"/>
                  </a:schemeClr>
                </a:solidFill>
              </a:rPr>
              <a:t>الحمل الزائد</a:t>
            </a:r>
            <a:endParaRPr lang="ar-IQ" dirty="0">
              <a:solidFill>
                <a:schemeClr val="accent2">
                  <a:lumMod val="75000"/>
                </a:schemeClr>
              </a:solidFill>
            </a:endParaRPr>
          </a:p>
        </p:txBody>
      </p:sp>
      <p:sp>
        <p:nvSpPr>
          <p:cNvPr id="3" name="عنصر نائب للمحتوى 2"/>
          <p:cNvSpPr>
            <a:spLocks noGrp="1"/>
          </p:cNvSpPr>
          <p:nvPr>
            <p:ph idx="1"/>
          </p:nvPr>
        </p:nvSpPr>
        <p:spPr>
          <a:xfrm>
            <a:off x="1430594" y="870156"/>
            <a:ext cx="10074018" cy="5987844"/>
          </a:xfrm>
        </p:spPr>
        <p:txBody>
          <a:bodyPr>
            <a:normAutofit/>
          </a:bodyPr>
          <a:lstStyle/>
          <a:p>
            <a:r>
              <a:rPr lang="ar-SA" sz="2400" b="1" dirty="0">
                <a:solidFill>
                  <a:schemeClr val="accent2">
                    <a:lumMod val="75000"/>
                  </a:schemeClr>
                </a:solidFill>
              </a:rPr>
              <a:t>أسباب حدوث ظاهرة التدريب المفرط </a:t>
            </a:r>
            <a:endParaRPr lang="en-US" sz="2400" dirty="0">
              <a:solidFill>
                <a:schemeClr val="accent2">
                  <a:lumMod val="75000"/>
                </a:schemeClr>
              </a:solidFill>
            </a:endParaRPr>
          </a:p>
          <a:p>
            <a:r>
              <a:rPr lang="ar-SA" sz="2400" dirty="0">
                <a:solidFill>
                  <a:schemeClr val="accent2">
                    <a:lumMod val="75000"/>
                  </a:schemeClr>
                </a:solidFill>
              </a:rPr>
              <a:t> –زيادة حادة في حجم الأحمال التدريبية. </a:t>
            </a:r>
            <a:endParaRPr lang="en-US" sz="2400" dirty="0">
              <a:solidFill>
                <a:schemeClr val="accent2">
                  <a:lumMod val="75000"/>
                </a:schemeClr>
              </a:solidFill>
            </a:endParaRPr>
          </a:p>
          <a:p>
            <a:r>
              <a:rPr lang="ar-SA" sz="2400" dirty="0">
                <a:solidFill>
                  <a:schemeClr val="accent2">
                    <a:lumMod val="75000"/>
                  </a:schemeClr>
                </a:solidFill>
              </a:rPr>
              <a:t> –استخدام نوع معين من التدريب وتكراره بكثرة. </a:t>
            </a:r>
            <a:endParaRPr lang="en-US" sz="2400" dirty="0">
              <a:solidFill>
                <a:schemeClr val="accent2">
                  <a:lumMod val="75000"/>
                </a:schemeClr>
              </a:solidFill>
            </a:endParaRPr>
          </a:p>
          <a:p>
            <a:r>
              <a:rPr lang="ar-SA" sz="2400" dirty="0">
                <a:solidFill>
                  <a:schemeClr val="accent2">
                    <a:lumMod val="75000"/>
                  </a:schemeClr>
                </a:solidFill>
              </a:rPr>
              <a:t> –قد يكون تراكم تأثيرات كثيرة في ظل تغذية غير كافي. </a:t>
            </a:r>
            <a:endParaRPr lang="en-US" sz="2400" dirty="0">
              <a:solidFill>
                <a:schemeClr val="accent2">
                  <a:lumMod val="75000"/>
                </a:schemeClr>
              </a:solidFill>
            </a:endParaRPr>
          </a:p>
          <a:p>
            <a:r>
              <a:rPr lang="ar-SA" sz="2400" dirty="0">
                <a:solidFill>
                  <a:schemeClr val="accent2">
                    <a:lumMod val="75000"/>
                  </a:schemeClr>
                </a:solidFill>
              </a:rPr>
              <a:t> –عدم وجود وقت كاف للاستشفاء. </a:t>
            </a:r>
            <a:endParaRPr lang="en-US" sz="2400" dirty="0">
              <a:solidFill>
                <a:schemeClr val="accent2">
                  <a:lumMod val="75000"/>
                </a:schemeClr>
              </a:solidFill>
            </a:endParaRPr>
          </a:p>
          <a:p>
            <a:r>
              <a:rPr lang="ar-SA" sz="2400" dirty="0">
                <a:solidFill>
                  <a:schemeClr val="accent2">
                    <a:lumMod val="75000"/>
                  </a:schemeClr>
                </a:solidFill>
              </a:rPr>
              <a:t> –القلق المصاحب للتدريب أو المنافسة. </a:t>
            </a:r>
            <a:endParaRPr lang="en-US" sz="2400" dirty="0">
              <a:solidFill>
                <a:schemeClr val="accent2">
                  <a:lumMod val="75000"/>
                </a:schemeClr>
              </a:solidFill>
            </a:endParaRPr>
          </a:p>
          <a:p>
            <a:r>
              <a:rPr lang="ar-SA" sz="2400" dirty="0">
                <a:solidFill>
                  <a:schemeClr val="accent2">
                    <a:lumMod val="75000"/>
                  </a:schemeClr>
                </a:solidFill>
              </a:rPr>
              <a:t> –المناخ الانفعالي الذي يعيش فيه الرياضي. </a:t>
            </a:r>
            <a:endParaRPr lang="en-US" sz="2400" dirty="0">
              <a:solidFill>
                <a:schemeClr val="accent2">
                  <a:lumMod val="75000"/>
                </a:schemeClr>
              </a:solidFill>
            </a:endParaRPr>
          </a:p>
          <a:p>
            <a:r>
              <a:rPr lang="ar-SA" sz="2400" dirty="0">
                <a:solidFill>
                  <a:schemeClr val="accent2">
                    <a:lumMod val="75000"/>
                  </a:schemeClr>
                </a:solidFill>
              </a:rPr>
              <a:t>لذلك تعد مشكلة تقنين حمل التدريب من أصعب المشكلات التي تواجه المدرب لكي يصمم أحمال التدريب التي لا تؤدى إلى التدريب المفرط لأن من أسس التدريب تعريض الرياضي لجرعات تدريبية متدرجة لاستثارة الأجهزة الفسيولوجية للجسم ولكن عندما يصل إلى درجة تزيد عن قدراته بشكل كبير فان تأثيرها يصبح عكسيا فبدلا من أن تصبح ايجابية بنائية تصبح هدامة أي يؤدى حمل التدريب إلى هبوط مستوى الرياضي بدلا من الارتفاع به. </a:t>
            </a:r>
            <a:endParaRPr lang="en-US" sz="2400" dirty="0">
              <a:solidFill>
                <a:schemeClr val="accent2">
                  <a:lumMod val="75000"/>
                </a:schemeClr>
              </a:solidFill>
            </a:endParaRPr>
          </a:p>
          <a:p>
            <a:pPr marL="0" indent="0">
              <a:buNone/>
            </a:pPr>
            <a:endParaRPr lang="en-US" sz="2000" dirty="0">
              <a:solidFill>
                <a:schemeClr val="accent2">
                  <a:lumMod val="75000"/>
                </a:schemeClr>
              </a:solidFill>
            </a:endParaRPr>
          </a:p>
          <a:p>
            <a:endParaRPr lang="ar-IQ" dirty="0"/>
          </a:p>
        </p:txBody>
      </p:sp>
    </p:spTree>
    <p:extLst>
      <p:ext uri="{BB962C8B-B14F-4D97-AF65-F5344CB8AC3E}">
        <p14:creationId xmlns:p14="http://schemas.microsoft.com/office/powerpoint/2010/main" val="2504052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624110"/>
            <a:ext cx="8911687" cy="673748"/>
          </a:xfrm>
        </p:spPr>
        <p:txBody>
          <a:bodyPr/>
          <a:lstStyle/>
          <a:p>
            <a:pPr algn="ctr"/>
            <a:r>
              <a:rPr lang="ar-SA" b="1" u="sng" dirty="0">
                <a:solidFill>
                  <a:schemeClr val="accent2">
                    <a:lumMod val="75000"/>
                  </a:schemeClr>
                </a:solidFill>
              </a:rPr>
              <a:t>الحمل الزائد</a:t>
            </a:r>
            <a:endParaRPr lang="ar-IQ" dirty="0">
              <a:solidFill>
                <a:schemeClr val="accent2">
                  <a:lumMod val="75000"/>
                </a:schemeClr>
              </a:solidFill>
            </a:endParaRPr>
          </a:p>
        </p:txBody>
      </p:sp>
      <p:sp>
        <p:nvSpPr>
          <p:cNvPr id="3" name="عنصر نائب للمحتوى 2"/>
          <p:cNvSpPr>
            <a:spLocks noGrp="1"/>
          </p:cNvSpPr>
          <p:nvPr>
            <p:ph idx="1"/>
          </p:nvPr>
        </p:nvSpPr>
        <p:spPr>
          <a:xfrm>
            <a:off x="1489587" y="1519084"/>
            <a:ext cx="10015025" cy="4719484"/>
          </a:xfrm>
        </p:spPr>
        <p:txBody>
          <a:bodyPr>
            <a:noAutofit/>
          </a:bodyPr>
          <a:lstStyle/>
          <a:p>
            <a:pPr marL="0" indent="0">
              <a:buNone/>
            </a:pPr>
            <a:r>
              <a:rPr lang="en-US" sz="2400" b="1" u="sng" dirty="0">
                <a:solidFill>
                  <a:srgbClr val="FF0000"/>
                </a:solidFill>
              </a:rPr>
              <a:t/>
            </a:r>
            <a:br>
              <a:rPr lang="en-US" sz="2400" b="1" u="sng" dirty="0">
                <a:solidFill>
                  <a:srgbClr val="FF0000"/>
                </a:solidFill>
              </a:rPr>
            </a:br>
            <a:r>
              <a:rPr lang="ar-SA" sz="2400" dirty="0">
                <a:solidFill>
                  <a:schemeClr val="accent2">
                    <a:lumMod val="75000"/>
                  </a:schemeClr>
                </a:solidFill>
              </a:rPr>
              <a:t>هو زيادة الجهد </a:t>
            </a:r>
            <a:r>
              <a:rPr lang="ar-SA" sz="2400" dirty="0" err="1">
                <a:solidFill>
                  <a:schemeClr val="accent2">
                    <a:lumMod val="75000"/>
                  </a:schemeClr>
                </a:solidFill>
              </a:rPr>
              <a:t>البدنى</a:t>
            </a:r>
            <a:r>
              <a:rPr lang="ar-SA" sz="2400" dirty="0">
                <a:solidFill>
                  <a:schemeClr val="accent2">
                    <a:lumMod val="75000"/>
                  </a:schemeClr>
                </a:solidFill>
              </a:rPr>
              <a:t> </a:t>
            </a:r>
            <a:r>
              <a:rPr lang="ar-SA" sz="2400" dirty="0" err="1">
                <a:solidFill>
                  <a:schemeClr val="accent2">
                    <a:lumMod val="75000"/>
                  </a:schemeClr>
                </a:solidFill>
              </a:rPr>
              <a:t>والعصبى</a:t>
            </a:r>
            <a:r>
              <a:rPr lang="ar-SA" sz="2400" dirty="0">
                <a:solidFill>
                  <a:schemeClr val="accent2">
                    <a:lumMod val="75000"/>
                  </a:schemeClr>
                </a:solidFill>
              </a:rPr>
              <a:t> زيادة كبيرة عن ما يستطيع اللاعب </a:t>
            </a:r>
            <a:r>
              <a:rPr lang="ar-SA" sz="2400" dirty="0" err="1">
                <a:solidFill>
                  <a:schemeClr val="accent2">
                    <a:lumMod val="75000"/>
                  </a:schemeClr>
                </a:solidFill>
              </a:rPr>
              <a:t>تحملة</a:t>
            </a:r>
            <a:r>
              <a:rPr lang="ar-SA" sz="2400" dirty="0">
                <a:solidFill>
                  <a:schemeClr val="accent2">
                    <a:lumMod val="75000"/>
                  </a:schemeClr>
                </a:solidFill>
              </a:rPr>
              <a:t> مما يؤدى الى هبوط مستواه </a:t>
            </a:r>
            <a:r>
              <a:rPr lang="ar-SA" sz="2400" dirty="0" err="1">
                <a:solidFill>
                  <a:schemeClr val="accent2">
                    <a:lumMod val="75000"/>
                  </a:schemeClr>
                </a:solidFill>
              </a:rPr>
              <a:t>البدنى</a:t>
            </a:r>
            <a:r>
              <a:rPr lang="ar-SA" sz="2400" dirty="0">
                <a:solidFill>
                  <a:schemeClr val="accent2">
                    <a:lumMod val="75000"/>
                  </a:schemeClr>
                </a:solidFill>
              </a:rPr>
              <a:t> </a:t>
            </a:r>
            <a:r>
              <a:rPr lang="ar-SA" sz="2400" dirty="0" err="1">
                <a:solidFill>
                  <a:schemeClr val="accent2">
                    <a:lumMod val="75000"/>
                  </a:schemeClr>
                </a:solidFill>
              </a:rPr>
              <a:t>والخططى</a:t>
            </a:r>
            <a:r>
              <a:rPr lang="ar-SA" sz="2400" dirty="0">
                <a:solidFill>
                  <a:schemeClr val="accent2">
                    <a:lumMod val="75000"/>
                  </a:schemeClr>
                </a:solidFill>
              </a:rPr>
              <a:t> والمهارى</a:t>
            </a:r>
            <a:r>
              <a:rPr lang="en-US" sz="2400" dirty="0">
                <a:solidFill>
                  <a:schemeClr val="accent2">
                    <a:lumMod val="75000"/>
                  </a:schemeClr>
                </a:solidFill>
              </a:rPr>
              <a:t> .</a:t>
            </a:r>
            <a:br>
              <a:rPr lang="en-US" sz="2400" dirty="0">
                <a:solidFill>
                  <a:schemeClr val="accent2">
                    <a:lumMod val="75000"/>
                  </a:schemeClr>
                </a:solidFill>
              </a:rPr>
            </a:br>
            <a:r>
              <a:rPr lang="en-US" sz="2400" dirty="0">
                <a:solidFill>
                  <a:schemeClr val="accent2">
                    <a:lumMod val="75000"/>
                  </a:schemeClr>
                </a:solidFill>
              </a:rPr>
              <a:t/>
            </a:r>
            <a:br>
              <a:rPr lang="en-US" sz="2400" dirty="0">
                <a:solidFill>
                  <a:schemeClr val="accent2">
                    <a:lumMod val="75000"/>
                  </a:schemeClr>
                </a:solidFill>
              </a:rPr>
            </a:br>
            <a:r>
              <a:rPr lang="ar-SA" sz="2400" u="sng" dirty="0" err="1">
                <a:solidFill>
                  <a:schemeClr val="accent2">
                    <a:lumMod val="75000"/>
                  </a:schemeClr>
                </a:solidFill>
              </a:rPr>
              <a:t>اعراضة</a:t>
            </a:r>
            <a:r>
              <a:rPr lang="en-US" sz="2400" u="sng" dirty="0">
                <a:solidFill>
                  <a:schemeClr val="accent2">
                    <a:lumMod val="75000"/>
                  </a:schemeClr>
                </a:solidFill>
              </a:rPr>
              <a:t> :</a:t>
            </a:r>
            <a:r>
              <a:rPr lang="en-US" sz="2400" dirty="0">
                <a:solidFill>
                  <a:schemeClr val="accent2">
                    <a:lumMod val="75000"/>
                  </a:schemeClr>
                </a:solidFill>
              </a:rPr>
              <a:t/>
            </a:r>
            <a:br>
              <a:rPr lang="en-US" sz="2400" dirty="0">
                <a:solidFill>
                  <a:schemeClr val="accent2">
                    <a:lumMod val="75000"/>
                  </a:schemeClr>
                </a:solidFill>
              </a:rPr>
            </a:br>
            <a:r>
              <a:rPr lang="en-US" sz="2400" dirty="0">
                <a:solidFill>
                  <a:schemeClr val="accent2">
                    <a:lumMod val="75000"/>
                  </a:schemeClr>
                </a:solidFill>
              </a:rPr>
              <a:t/>
            </a:r>
            <a:br>
              <a:rPr lang="en-US" sz="2400" dirty="0">
                <a:solidFill>
                  <a:schemeClr val="accent2">
                    <a:lumMod val="75000"/>
                  </a:schemeClr>
                </a:solidFill>
              </a:rPr>
            </a:br>
            <a:r>
              <a:rPr lang="ar-IQ" sz="2400" b="1" dirty="0">
                <a:solidFill>
                  <a:schemeClr val="accent2">
                    <a:lumMod val="75000"/>
                  </a:schemeClr>
                </a:solidFill>
              </a:rPr>
              <a:t>-</a:t>
            </a:r>
            <a:r>
              <a:rPr lang="ar-SA" sz="2400" b="1" dirty="0">
                <a:solidFill>
                  <a:schemeClr val="accent2">
                    <a:lumMod val="75000"/>
                  </a:schemeClr>
                </a:solidFill>
              </a:rPr>
              <a:t>اعراض نفسية</a:t>
            </a:r>
            <a:r>
              <a:rPr lang="en-US" sz="2400" b="1" dirty="0">
                <a:solidFill>
                  <a:schemeClr val="accent2">
                    <a:lumMod val="75000"/>
                  </a:schemeClr>
                </a:solidFill>
              </a:rPr>
              <a:t> :</a:t>
            </a:r>
            <a:r>
              <a:rPr lang="en-US" sz="2400" dirty="0">
                <a:solidFill>
                  <a:schemeClr val="accent2">
                    <a:lumMod val="75000"/>
                  </a:schemeClr>
                </a:solidFill>
              </a:rPr>
              <a:t/>
            </a:r>
            <a:br>
              <a:rPr lang="en-US" sz="2400" dirty="0">
                <a:solidFill>
                  <a:schemeClr val="accent2">
                    <a:lumMod val="75000"/>
                  </a:schemeClr>
                </a:solidFill>
              </a:rPr>
            </a:br>
            <a:r>
              <a:rPr lang="en-US" sz="2400" dirty="0">
                <a:solidFill>
                  <a:schemeClr val="accent2">
                    <a:lumMod val="75000"/>
                  </a:schemeClr>
                </a:solidFill>
              </a:rPr>
              <a:t/>
            </a:r>
            <a:br>
              <a:rPr lang="en-US" sz="2400" dirty="0">
                <a:solidFill>
                  <a:schemeClr val="accent2">
                    <a:lumMod val="75000"/>
                  </a:schemeClr>
                </a:solidFill>
              </a:rPr>
            </a:br>
            <a:r>
              <a:rPr lang="en-US" sz="2400" dirty="0">
                <a:solidFill>
                  <a:schemeClr val="accent2">
                    <a:lumMod val="75000"/>
                  </a:schemeClr>
                </a:solidFill>
              </a:rPr>
              <a:t>1- </a:t>
            </a:r>
            <a:r>
              <a:rPr lang="ar-SA" sz="2400" dirty="0">
                <a:solidFill>
                  <a:schemeClr val="accent2">
                    <a:lumMod val="75000"/>
                  </a:schemeClr>
                </a:solidFill>
              </a:rPr>
              <a:t>انخفاض مستوى الدافعية والروح الرياضية</a:t>
            </a:r>
            <a:r>
              <a:rPr lang="en-US" sz="2400" dirty="0">
                <a:solidFill>
                  <a:schemeClr val="accent2">
                    <a:lumMod val="75000"/>
                  </a:schemeClr>
                </a:solidFill>
              </a:rPr>
              <a:t/>
            </a:r>
            <a:br>
              <a:rPr lang="en-US" sz="2400" dirty="0">
                <a:solidFill>
                  <a:schemeClr val="accent2">
                    <a:lumMod val="75000"/>
                  </a:schemeClr>
                </a:solidFill>
              </a:rPr>
            </a:br>
            <a:r>
              <a:rPr lang="en-US" sz="2400" dirty="0">
                <a:solidFill>
                  <a:schemeClr val="accent2">
                    <a:lumMod val="75000"/>
                  </a:schemeClr>
                </a:solidFill>
              </a:rPr>
              <a:t>2- </a:t>
            </a:r>
            <a:r>
              <a:rPr lang="ar-SA" sz="2400" dirty="0">
                <a:solidFill>
                  <a:schemeClr val="accent2">
                    <a:lumMod val="75000"/>
                  </a:schemeClr>
                </a:solidFill>
              </a:rPr>
              <a:t>عدم تقبل اللاعب لتعليمات المدرب</a:t>
            </a:r>
            <a:r>
              <a:rPr lang="en-US" sz="2400" dirty="0">
                <a:solidFill>
                  <a:schemeClr val="accent2">
                    <a:lumMod val="75000"/>
                  </a:schemeClr>
                </a:solidFill>
              </a:rPr>
              <a:t/>
            </a:r>
            <a:br>
              <a:rPr lang="en-US" sz="2400" dirty="0">
                <a:solidFill>
                  <a:schemeClr val="accent2">
                    <a:lumMod val="75000"/>
                  </a:schemeClr>
                </a:solidFill>
              </a:rPr>
            </a:br>
            <a:r>
              <a:rPr lang="en-US" sz="2400" dirty="0">
                <a:solidFill>
                  <a:schemeClr val="accent2">
                    <a:lumMod val="75000"/>
                  </a:schemeClr>
                </a:solidFill>
              </a:rPr>
              <a:t>3- </a:t>
            </a:r>
            <a:r>
              <a:rPr lang="ar-SA" sz="2400" dirty="0">
                <a:solidFill>
                  <a:schemeClr val="accent2">
                    <a:lumMod val="75000"/>
                  </a:schemeClr>
                </a:solidFill>
              </a:rPr>
              <a:t>ارتفاع درجة الاستثارة والتوتر لدى اللاعب</a:t>
            </a:r>
            <a:r>
              <a:rPr lang="en-US" sz="2400" dirty="0">
                <a:solidFill>
                  <a:schemeClr val="accent2">
                    <a:lumMod val="75000"/>
                  </a:schemeClr>
                </a:solidFill>
              </a:rPr>
              <a:t/>
            </a:r>
            <a:br>
              <a:rPr lang="en-US" sz="2400" dirty="0">
                <a:solidFill>
                  <a:schemeClr val="accent2">
                    <a:lumMod val="75000"/>
                  </a:schemeClr>
                </a:solidFill>
              </a:rPr>
            </a:br>
            <a:r>
              <a:rPr lang="en-US" sz="2400" dirty="0">
                <a:solidFill>
                  <a:schemeClr val="accent2">
                    <a:lumMod val="75000"/>
                  </a:schemeClr>
                </a:solidFill>
              </a:rPr>
              <a:t>4- </a:t>
            </a:r>
            <a:r>
              <a:rPr lang="ar-SA" sz="2400" dirty="0">
                <a:solidFill>
                  <a:schemeClr val="accent2">
                    <a:lumMod val="75000"/>
                  </a:schemeClr>
                </a:solidFill>
              </a:rPr>
              <a:t>زيادة الميل للشجار والمشاحنة</a:t>
            </a:r>
            <a:r>
              <a:rPr lang="en-US" sz="2400" dirty="0">
                <a:solidFill>
                  <a:schemeClr val="accent2">
                    <a:lumMod val="75000"/>
                  </a:schemeClr>
                </a:solidFill>
              </a:rPr>
              <a:t/>
            </a:r>
            <a:br>
              <a:rPr lang="en-US" sz="2400" dirty="0">
                <a:solidFill>
                  <a:schemeClr val="accent2">
                    <a:lumMod val="75000"/>
                  </a:schemeClr>
                </a:solidFill>
              </a:rPr>
            </a:br>
            <a:r>
              <a:rPr lang="en-US" sz="2400" dirty="0">
                <a:solidFill>
                  <a:schemeClr val="accent2">
                    <a:lumMod val="75000"/>
                  </a:schemeClr>
                </a:solidFill>
              </a:rPr>
              <a:t>5- </a:t>
            </a:r>
            <a:r>
              <a:rPr lang="ar-SA" sz="2400" dirty="0">
                <a:solidFill>
                  <a:schemeClr val="accent2">
                    <a:lumMod val="75000"/>
                  </a:schemeClr>
                </a:solidFill>
              </a:rPr>
              <a:t>ضعف الرابطة بين المدرب واللاعب </a:t>
            </a:r>
            <a:r>
              <a:rPr lang="ar-SA" sz="2400" dirty="0" err="1">
                <a:solidFill>
                  <a:schemeClr val="accent2">
                    <a:lumMod val="75000"/>
                  </a:schemeClr>
                </a:solidFill>
              </a:rPr>
              <a:t>وزملائة</a:t>
            </a:r>
            <a:r>
              <a:rPr lang="en-US" sz="2400" dirty="0">
                <a:solidFill>
                  <a:schemeClr val="accent2">
                    <a:lumMod val="75000"/>
                  </a:schemeClr>
                </a:solidFill>
              </a:rPr>
              <a:t/>
            </a:r>
            <a:br>
              <a:rPr lang="en-US" sz="2400" dirty="0">
                <a:solidFill>
                  <a:schemeClr val="accent2">
                    <a:lumMod val="75000"/>
                  </a:schemeClr>
                </a:solidFill>
              </a:rPr>
            </a:br>
            <a:r>
              <a:rPr lang="en-US" sz="2400" dirty="0">
                <a:solidFill>
                  <a:schemeClr val="accent2">
                    <a:lumMod val="75000"/>
                  </a:schemeClr>
                </a:solidFill>
              </a:rPr>
              <a:t>6-</a:t>
            </a:r>
            <a:r>
              <a:rPr lang="ar-SA" sz="2400" dirty="0">
                <a:solidFill>
                  <a:schemeClr val="accent2">
                    <a:lumMod val="75000"/>
                  </a:schemeClr>
                </a:solidFill>
              </a:rPr>
              <a:t>ضعف الواقعية وهبوط الحماس</a:t>
            </a:r>
            <a:r>
              <a:rPr lang="en-US" sz="2400" dirty="0">
                <a:solidFill>
                  <a:schemeClr val="accent2">
                    <a:lumMod val="75000"/>
                  </a:schemeClr>
                </a:solidFill>
              </a:rPr>
              <a:t/>
            </a:r>
            <a:br>
              <a:rPr lang="en-US" sz="2400" dirty="0">
                <a:solidFill>
                  <a:schemeClr val="accent2">
                    <a:lumMod val="75000"/>
                  </a:schemeClr>
                </a:solidFill>
              </a:rPr>
            </a:br>
            <a:endParaRPr lang="ar-IQ" sz="2400" dirty="0">
              <a:solidFill>
                <a:schemeClr val="accent2">
                  <a:lumMod val="75000"/>
                </a:schemeClr>
              </a:solidFill>
            </a:endParaRPr>
          </a:p>
        </p:txBody>
      </p:sp>
    </p:spTree>
    <p:extLst>
      <p:ext uri="{BB962C8B-B14F-4D97-AF65-F5344CB8AC3E}">
        <p14:creationId xmlns:p14="http://schemas.microsoft.com/office/powerpoint/2010/main" val="3003917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191730"/>
            <a:ext cx="8911687" cy="899652"/>
          </a:xfrm>
        </p:spPr>
        <p:txBody>
          <a:bodyPr>
            <a:normAutofit/>
          </a:bodyPr>
          <a:lstStyle/>
          <a:p>
            <a:pPr algn="ctr"/>
            <a:r>
              <a:rPr lang="ar-SA" b="1" u="sng" dirty="0">
                <a:solidFill>
                  <a:schemeClr val="accent2">
                    <a:lumMod val="75000"/>
                  </a:schemeClr>
                </a:solidFill>
              </a:rPr>
              <a:t>الحمل الزائد</a:t>
            </a:r>
            <a:endParaRPr lang="ar-IQ" dirty="0">
              <a:solidFill>
                <a:schemeClr val="accent2">
                  <a:lumMod val="75000"/>
                </a:schemeClr>
              </a:solidFill>
            </a:endParaRPr>
          </a:p>
        </p:txBody>
      </p:sp>
      <p:sp>
        <p:nvSpPr>
          <p:cNvPr id="3" name="عنصر نائب للمحتوى 2"/>
          <p:cNvSpPr>
            <a:spLocks noGrp="1"/>
          </p:cNvSpPr>
          <p:nvPr>
            <p:ph idx="1"/>
          </p:nvPr>
        </p:nvSpPr>
        <p:spPr>
          <a:xfrm>
            <a:off x="899652" y="1312607"/>
            <a:ext cx="10604960" cy="5338916"/>
          </a:xfrm>
        </p:spPr>
        <p:txBody>
          <a:bodyPr>
            <a:noAutofit/>
          </a:bodyPr>
          <a:lstStyle/>
          <a:p>
            <a:r>
              <a:rPr lang="ar-SA" sz="2000" b="1" u="sng" dirty="0">
                <a:solidFill>
                  <a:schemeClr val="accent2">
                    <a:lumMod val="75000"/>
                  </a:schemeClr>
                </a:solidFill>
              </a:rPr>
              <a:t>اعراض وظيفية جسمية</a:t>
            </a:r>
            <a:r>
              <a:rPr lang="en-US" sz="2000" b="1" u="sng" dirty="0">
                <a:solidFill>
                  <a:schemeClr val="accent2">
                    <a:lumMod val="75000"/>
                  </a:schemeClr>
                </a:solidFill>
              </a:rPr>
              <a:t> :</a:t>
            </a:r>
            <a:br>
              <a:rPr lang="en-US" sz="2000" b="1" u="sng" dirty="0">
                <a:solidFill>
                  <a:schemeClr val="accent2">
                    <a:lumMod val="75000"/>
                  </a:schemeClr>
                </a:solidFill>
              </a:rPr>
            </a:br>
            <a:r>
              <a:rPr lang="en-US" sz="2000" b="1" dirty="0">
                <a:solidFill>
                  <a:schemeClr val="accent2">
                    <a:lumMod val="75000"/>
                  </a:schemeClr>
                </a:solidFill>
              </a:rPr>
              <a:t/>
            </a:r>
            <a:br>
              <a:rPr lang="en-US" sz="2000" b="1" dirty="0">
                <a:solidFill>
                  <a:schemeClr val="accent2">
                    <a:lumMod val="75000"/>
                  </a:schemeClr>
                </a:solidFill>
              </a:rPr>
            </a:br>
            <a:r>
              <a:rPr lang="en-US" sz="2000" b="1" dirty="0">
                <a:solidFill>
                  <a:schemeClr val="accent2">
                    <a:lumMod val="75000"/>
                  </a:schemeClr>
                </a:solidFill>
              </a:rPr>
              <a:t>1-</a:t>
            </a:r>
            <a:r>
              <a:rPr lang="ar-SA" sz="2000" b="1" dirty="0">
                <a:solidFill>
                  <a:schemeClr val="accent2">
                    <a:lumMod val="75000"/>
                  </a:schemeClr>
                </a:solidFill>
              </a:rPr>
              <a:t>الارق والسهاد وفقد الشهية</a:t>
            </a:r>
            <a:r>
              <a:rPr lang="en-US" sz="2000" b="1" dirty="0">
                <a:solidFill>
                  <a:schemeClr val="accent2">
                    <a:lumMod val="75000"/>
                  </a:schemeClr>
                </a:solidFill>
              </a:rPr>
              <a:t/>
            </a:r>
            <a:br>
              <a:rPr lang="en-US" sz="2000" b="1" dirty="0">
                <a:solidFill>
                  <a:schemeClr val="accent2">
                    <a:lumMod val="75000"/>
                  </a:schemeClr>
                </a:solidFill>
              </a:rPr>
            </a:br>
            <a:r>
              <a:rPr lang="en-US" sz="2000" b="1" dirty="0">
                <a:solidFill>
                  <a:schemeClr val="accent2">
                    <a:lumMod val="75000"/>
                  </a:schemeClr>
                </a:solidFill>
              </a:rPr>
              <a:t>2- </a:t>
            </a:r>
            <a:r>
              <a:rPr lang="ar-SA" sz="2000" b="1" dirty="0">
                <a:solidFill>
                  <a:schemeClr val="accent2">
                    <a:lumMod val="75000"/>
                  </a:schemeClr>
                </a:solidFill>
              </a:rPr>
              <a:t>اعاقة </a:t>
            </a:r>
            <a:r>
              <a:rPr lang="ar-SA" sz="2000" b="1" dirty="0" err="1">
                <a:solidFill>
                  <a:schemeClr val="accent2">
                    <a:lumMod val="75000"/>
                  </a:schemeClr>
                </a:solidFill>
              </a:rPr>
              <a:t>فى</a:t>
            </a:r>
            <a:r>
              <a:rPr lang="ar-SA" sz="2000" b="1" dirty="0">
                <a:solidFill>
                  <a:schemeClr val="accent2">
                    <a:lumMod val="75000"/>
                  </a:schemeClr>
                </a:solidFill>
              </a:rPr>
              <a:t> وظائف المعدة والامعاء</a:t>
            </a:r>
            <a:r>
              <a:rPr lang="en-US" sz="2000" b="1" dirty="0">
                <a:solidFill>
                  <a:schemeClr val="accent2">
                    <a:lumMod val="75000"/>
                  </a:schemeClr>
                </a:solidFill>
              </a:rPr>
              <a:t/>
            </a:r>
            <a:br>
              <a:rPr lang="en-US" sz="2000" b="1" dirty="0">
                <a:solidFill>
                  <a:schemeClr val="accent2">
                    <a:lumMod val="75000"/>
                  </a:schemeClr>
                </a:solidFill>
              </a:rPr>
            </a:br>
            <a:r>
              <a:rPr lang="en-US" sz="2000" b="1" dirty="0">
                <a:solidFill>
                  <a:schemeClr val="accent2">
                    <a:lumMod val="75000"/>
                  </a:schemeClr>
                </a:solidFill>
              </a:rPr>
              <a:t>3- </a:t>
            </a:r>
            <a:r>
              <a:rPr lang="ar-SA" sz="2000" b="1" dirty="0">
                <a:solidFill>
                  <a:schemeClr val="accent2">
                    <a:lumMod val="75000"/>
                  </a:schemeClr>
                </a:solidFill>
              </a:rPr>
              <a:t>الاحساس بالدوار الدائم</a:t>
            </a:r>
            <a:r>
              <a:rPr lang="en-US" sz="2000" b="1" dirty="0">
                <a:solidFill>
                  <a:schemeClr val="accent2">
                    <a:lumMod val="75000"/>
                  </a:schemeClr>
                </a:solidFill>
              </a:rPr>
              <a:t/>
            </a:r>
            <a:br>
              <a:rPr lang="en-US" sz="2000" b="1" dirty="0">
                <a:solidFill>
                  <a:schemeClr val="accent2">
                    <a:lumMod val="75000"/>
                  </a:schemeClr>
                </a:solidFill>
              </a:rPr>
            </a:br>
            <a:r>
              <a:rPr lang="en-US" sz="2000" b="1" dirty="0">
                <a:solidFill>
                  <a:schemeClr val="accent2">
                    <a:lumMod val="75000"/>
                  </a:schemeClr>
                </a:solidFill>
              </a:rPr>
              <a:t>4- </a:t>
            </a:r>
            <a:r>
              <a:rPr lang="ar-SA" sz="2000" b="1" dirty="0">
                <a:solidFill>
                  <a:schemeClr val="accent2">
                    <a:lumMod val="75000"/>
                  </a:schemeClr>
                </a:solidFill>
              </a:rPr>
              <a:t>زيادة القابلية </a:t>
            </a:r>
            <a:r>
              <a:rPr lang="ar-SA" sz="2000" b="1" dirty="0" err="1">
                <a:solidFill>
                  <a:schemeClr val="accent2">
                    <a:lumMod val="75000"/>
                  </a:schemeClr>
                </a:solidFill>
              </a:rPr>
              <a:t>للاصابة</a:t>
            </a:r>
            <a:r>
              <a:rPr lang="ar-SA" sz="2000" b="1" dirty="0">
                <a:solidFill>
                  <a:schemeClr val="accent2">
                    <a:lumMod val="75000"/>
                  </a:schemeClr>
                </a:solidFill>
              </a:rPr>
              <a:t> </a:t>
            </a:r>
            <a:r>
              <a:rPr lang="ar-SA" sz="2000" b="1" dirty="0" err="1">
                <a:solidFill>
                  <a:schemeClr val="accent2">
                    <a:lumMod val="75000"/>
                  </a:schemeClr>
                </a:solidFill>
              </a:rPr>
              <a:t>بالامراض</a:t>
            </a:r>
            <a:r>
              <a:rPr lang="en-US" sz="2000" b="1" dirty="0">
                <a:solidFill>
                  <a:schemeClr val="accent2">
                    <a:lumMod val="75000"/>
                  </a:schemeClr>
                </a:solidFill>
              </a:rPr>
              <a:t/>
            </a:r>
            <a:br>
              <a:rPr lang="en-US" sz="2000" b="1" dirty="0">
                <a:solidFill>
                  <a:schemeClr val="accent2">
                    <a:lumMod val="75000"/>
                  </a:schemeClr>
                </a:solidFill>
              </a:rPr>
            </a:br>
            <a:r>
              <a:rPr lang="en-US" sz="2000" b="1" dirty="0">
                <a:solidFill>
                  <a:schemeClr val="accent2">
                    <a:lumMod val="75000"/>
                  </a:schemeClr>
                </a:solidFill>
              </a:rPr>
              <a:t>5- </a:t>
            </a:r>
            <a:r>
              <a:rPr lang="ar-SA" sz="2000" b="1" dirty="0">
                <a:solidFill>
                  <a:schemeClr val="accent2">
                    <a:lumMod val="75000"/>
                  </a:schemeClr>
                </a:solidFill>
              </a:rPr>
              <a:t>نقص السعة الحيوية</a:t>
            </a:r>
            <a:r>
              <a:rPr lang="en-US" sz="2000" b="1" dirty="0">
                <a:solidFill>
                  <a:schemeClr val="accent2">
                    <a:lumMod val="75000"/>
                  </a:schemeClr>
                </a:solidFill>
              </a:rPr>
              <a:t/>
            </a:r>
            <a:br>
              <a:rPr lang="en-US" sz="2000" b="1" dirty="0">
                <a:solidFill>
                  <a:schemeClr val="accent2">
                    <a:lumMod val="75000"/>
                  </a:schemeClr>
                </a:solidFill>
              </a:rPr>
            </a:br>
            <a:r>
              <a:rPr lang="en-US" sz="2000" b="1" dirty="0">
                <a:solidFill>
                  <a:schemeClr val="accent2">
                    <a:lumMod val="75000"/>
                  </a:schemeClr>
                </a:solidFill>
              </a:rPr>
              <a:t>6- </a:t>
            </a:r>
            <a:r>
              <a:rPr lang="ar-SA" sz="2000" b="1" dirty="0">
                <a:solidFill>
                  <a:schemeClr val="accent2">
                    <a:lumMod val="75000"/>
                  </a:schemeClr>
                </a:solidFill>
              </a:rPr>
              <a:t>طول فترة استعادة النبض </a:t>
            </a:r>
            <a:r>
              <a:rPr lang="ar-SA" sz="2000" b="1" dirty="0" err="1">
                <a:solidFill>
                  <a:schemeClr val="accent2">
                    <a:lumMod val="75000"/>
                  </a:schemeClr>
                </a:solidFill>
              </a:rPr>
              <a:t>لحالتة</a:t>
            </a:r>
            <a:r>
              <a:rPr lang="ar-SA" sz="2000" b="1" dirty="0">
                <a:solidFill>
                  <a:schemeClr val="accent2">
                    <a:lumMod val="75000"/>
                  </a:schemeClr>
                </a:solidFill>
              </a:rPr>
              <a:t> الطبيعة (استعادة الشفاء )</a:t>
            </a:r>
            <a:r>
              <a:rPr lang="en-US" sz="2000" b="1" dirty="0">
                <a:solidFill>
                  <a:schemeClr val="accent2">
                    <a:lumMod val="75000"/>
                  </a:schemeClr>
                </a:solidFill>
              </a:rPr>
              <a:t/>
            </a:r>
            <a:br>
              <a:rPr lang="en-US" sz="2000" b="1" dirty="0">
                <a:solidFill>
                  <a:schemeClr val="accent2">
                    <a:lumMod val="75000"/>
                  </a:schemeClr>
                </a:solidFill>
              </a:rPr>
            </a:br>
            <a:r>
              <a:rPr lang="en-US" sz="2000" b="1" dirty="0">
                <a:solidFill>
                  <a:schemeClr val="accent2">
                    <a:lumMod val="75000"/>
                  </a:schemeClr>
                </a:solidFill>
              </a:rPr>
              <a:t/>
            </a:r>
            <a:br>
              <a:rPr lang="en-US" sz="2000" b="1" dirty="0">
                <a:solidFill>
                  <a:schemeClr val="accent2">
                    <a:lumMod val="75000"/>
                  </a:schemeClr>
                </a:solidFill>
              </a:rPr>
            </a:br>
            <a:r>
              <a:rPr lang="en-US" sz="2000" b="1" u="sng" dirty="0">
                <a:solidFill>
                  <a:schemeClr val="accent2">
                    <a:lumMod val="75000"/>
                  </a:schemeClr>
                </a:solidFill>
              </a:rPr>
              <a:t>- </a:t>
            </a:r>
            <a:r>
              <a:rPr lang="ar-SA" sz="2000" b="1" u="sng" dirty="0">
                <a:solidFill>
                  <a:schemeClr val="accent2">
                    <a:lumMod val="75000"/>
                  </a:schemeClr>
                </a:solidFill>
              </a:rPr>
              <a:t>اعراض مرتبطة بمستوى قدرة اللاعب</a:t>
            </a:r>
            <a:r>
              <a:rPr lang="ar-SA" sz="2000" b="1" dirty="0">
                <a:solidFill>
                  <a:schemeClr val="accent2">
                    <a:lumMod val="75000"/>
                  </a:schemeClr>
                </a:solidFill>
              </a:rPr>
              <a:t> : وتنقسم الى</a:t>
            </a:r>
            <a:r>
              <a:rPr lang="en-US" sz="2000" b="1" dirty="0">
                <a:solidFill>
                  <a:schemeClr val="accent2">
                    <a:lumMod val="75000"/>
                  </a:schemeClr>
                </a:solidFill>
              </a:rPr>
              <a:t>.....</a:t>
            </a:r>
            <a:br>
              <a:rPr lang="en-US" sz="2000" b="1" dirty="0">
                <a:solidFill>
                  <a:schemeClr val="accent2">
                    <a:lumMod val="75000"/>
                  </a:schemeClr>
                </a:solidFill>
              </a:rPr>
            </a:br>
            <a:r>
              <a:rPr lang="en-US" sz="2000" b="1" dirty="0">
                <a:solidFill>
                  <a:schemeClr val="accent2">
                    <a:lumMod val="75000"/>
                  </a:schemeClr>
                </a:solidFill>
              </a:rPr>
              <a:t/>
            </a:r>
            <a:br>
              <a:rPr lang="en-US" sz="2000" b="1" dirty="0">
                <a:solidFill>
                  <a:schemeClr val="accent2">
                    <a:lumMod val="75000"/>
                  </a:schemeClr>
                </a:solidFill>
              </a:rPr>
            </a:br>
            <a:r>
              <a:rPr lang="ar-SA" sz="2000" b="1" dirty="0">
                <a:solidFill>
                  <a:schemeClr val="accent2">
                    <a:lumMod val="75000"/>
                  </a:schemeClr>
                </a:solidFill>
              </a:rPr>
              <a:t>1- بالنسبة للحالة البدنية</a:t>
            </a:r>
            <a:r>
              <a:rPr lang="en-US" sz="2000" b="1" dirty="0">
                <a:solidFill>
                  <a:schemeClr val="accent2">
                    <a:lumMod val="75000"/>
                  </a:schemeClr>
                </a:solidFill>
              </a:rPr>
              <a:t> :</a:t>
            </a:r>
            <a:br>
              <a:rPr lang="en-US" sz="2000" b="1" dirty="0">
                <a:solidFill>
                  <a:schemeClr val="accent2">
                    <a:lumMod val="75000"/>
                  </a:schemeClr>
                </a:solidFill>
              </a:rPr>
            </a:br>
            <a:r>
              <a:rPr lang="en-US" sz="2000" b="1" dirty="0">
                <a:solidFill>
                  <a:schemeClr val="accent2">
                    <a:lumMod val="75000"/>
                  </a:schemeClr>
                </a:solidFill>
              </a:rPr>
              <a:t>1- </a:t>
            </a:r>
            <a:r>
              <a:rPr lang="ar-SA" sz="2000" b="1" dirty="0">
                <a:solidFill>
                  <a:schemeClr val="accent2">
                    <a:lumMod val="75000"/>
                  </a:schemeClr>
                </a:solidFill>
              </a:rPr>
              <a:t>هبوط </a:t>
            </a:r>
            <a:r>
              <a:rPr lang="ar-SA" sz="2000" b="1" dirty="0" err="1">
                <a:solidFill>
                  <a:schemeClr val="accent2">
                    <a:lumMod val="75000"/>
                  </a:schemeClr>
                </a:solidFill>
              </a:rPr>
              <a:t>فى</a:t>
            </a:r>
            <a:r>
              <a:rPr lang="ar-SA" sz="2000" b="1" dirty="0">
                <a:solidFill>
                  <a:schemeClr val="accent2">
                    <a:lumMod val="75000"/>
                  </a:schemeClr>
                </a:solidFill>
              </a:rPr>
              <a:t> القدرة على التحمل</a:t>
            </a:r>
            <a:r>
              <a:rPr lang="en-US" sz="2000" b="1" dirty="0">
                <a:solidFill>
                  <a:schemeClr val="accent2">
                    <a:lumMod val="75000"/>
                  </a:schemeClr>
                </a:solidFill>
              </a:rPr>
              <a:t/>
            </a:r>
            <a:br>
              <a:rPr lang="en-US" sz="2000" b="1" dirty="0">
                <a:solidFill>
                  <a:schemeClr val="accent2">
                    <a:lumMod val="75000"/>
                  </a:schemeClr>
                </a:solidFill>
              </a:rPr>
            </a:br>
            <a:r>
              <a:rPr lang="en-US" sz="2000" b="1" dirty="0">
                <a:solidFill>
                  <a:schemeClr val="accent2">
                    <a:lumMod val="75000"/>
                  </a:schemeClr>
                </a:solidFill>
              </a:rPr>
              <a:t>2- </a:t>
            </a:r>
            <a:r>
              <a:rPr lang="ar-SA" sz="2000" b="1" dirty="0">
                <a:solidFill>
                  <a:schemeClr val="accent2">
                    <a:lumMod val="75000"/>
                  </a:schemeClr>
                </a:solidFill>
              </a:rPr>
              <a:t>المطالبة بزيادة فترات الراحة</a:t>
            </a:r>
            <a:r>
              <a:rPr lang="en-US" sz="2000" b="1" dirty="0">
                <a:solidFill>
                  <a:schemeClr val="accent2">
                    <a:lumMod val="75000"/>
                  </a:schemeClr>
                </a:solidFill>
              </a:rPr>
              <a:t/>
            </a:r>
            <a:br>
              <a:rPr lang="en-US" sz="2000" b="1" dirty="0">
                <a:solidFill>
                  <a:schemeClr val="accent2">
                    <a:lumMod val="75000"/>
                  </a:schemeClr>
                </a:solidFill>
              </a:rPr>
            </a:br>
            <a:r>
              <a:rPr lang="en-US" sz="2000" b="1" dirty="0">
                <a:solidFill>
                  <a:schemeClr val="accent2">
                    <a:lumMod val="75000"/>
                  </a:schemeClr>
                </a:solidFill>
              </a:rPr>
              <a:t>3- </a:t>
            </a:r>
            <a:r>
              <a:rPr lang="ar-SA" sz="2000" b="1" dirty="0">
                <a:solidFill>
                  <a:schemeClr val="accent2">
                    <a:lumMod val="75000"/>
                  </a:schemeClr>
                </a:solidFill>
              </a:rPr>
              <a:t>هبوط </a:t>
            </a:r>
            <a:r>
              <a:rPr lang="ar-SA" sz="2000" b="1" dirty="0" err="1">
                <a:solidFill>
                  <a:schemeClr val="accent2">
                    <a:lumMod val="75000"/>
                  </a:schemeClr>
                </a:solidFill>
              </a:rPr>
              <a:t>فى</a:t>
            </a:r>
            <a:r>
              <a:rPr lang="ar-SA" sz="2000" b="1" dirty="0">
                <a:solidFill>
                  <a:schemeClr val="accent2">
                    <a:lumMod val="75000"/>
                  </a:schemeClr>
                </a:solidFill>
              </a:rPr>
              <a:t> مستوى القوة</a:t>
            </a:r>
            <a:r>
              <a:rPr lang="en-US" sz="2000" b="1" dirty="0">
                <a:solidFill>
                  <a:schemeClr val="accent2">
                    <a:lumMod val="75000"/>
                  </a:schemeClr>
                </a:solidFill>
              </a:rPr>
              <a:t/>
            </a:r>
            <a:br>
              <a:rPr lang="en-US" sz="2000" b="1" dirty="0">
                <a:solidFill>
                  <a:schemeClr val="accent2">
                    <a:lumMod val="75000"/>
                  </a:schemeClr>
                </a:solidFill>
              </a:rPr>
            </a:br>
            <a:r>
              <a:rPr lang="en-US" sz="2000" b="1" dirty="0">
                <a:solidFill>
                  <a:schemeClr val="accent2">
                    <a:lumMod val="75000"/>
                  </a:schemeClr>
                </a:solidFill>
              </a:rPr>
              <a:t>4- </a:t>
            </a:r>
            <a:r>
              <a:rPr lang="ar-SA" sz="2000" b="1" dirty="0">
                <a:solidFill>
                  <a:schemeClr val="accent2">
                    <a:lumMod val="75000"/>
                  </a:schemeClr>
                </a:solidFill>
              </a:rPr>
              <a:t>انخفاض </a:t>
            </a:r>
            <a:r>
              <a:rPr lang="ar-SA" sz="2000" b="1" dirty="0" err="1">
                <a:solidFill>
                  <a:schemeClr val="accent2">
                    <a:lumMod val="75000"/>
                  </a:schemeClr>
                </a:solidFill>
              </a:rPr>
              <a:t>فى</a:t>
            </a:r>
            <a:r>
              <a:rPr lang="ar-SA" sz="2000" b="1" dirty="0">
                <a:solidFill>
                  <a:schemeClr val="accent2">
                    <a:lumMod val="75000"/>
                  </a:schemeClr>
                </a:solidFill>
              </a:rPr>
              <a:t> معدل السرعة</a:t>
            </a:r>
            <a:r>
              <a:rPr lang="en-US" sz="2000" b="1" dirty="0">
                <a:solidFill>
                  <a:schemeClr val="accent2">
                    <a:lumMod val="75000"/>
                  </a:schemeClr>
                </a:solidFill>
              </a:rPr>
              <a:t/>
            </a:r>
            <a:br>
              <a:rPr lang="en-US" sz="2000" b="1" dirty="0">
                <a:solidFill>
                  <a:schemeClr val="accent2">
                    <a:lumMod val="75000"/>
                  </a:schemeClr>
                </a:solidFill>
              </a:rPr>
            </a:br>
            <a:r>
              <a:rPr lang="en-US" sz="2000" b="1" dirty="0">
                <a:solidFill>
                  <a:schemeClr val="accent2">
                    <a:lumMod val="75000"/>
                  </a:schemeClr>
                </a:solidFill>
              </a:rPr>
              <a:t>5-</a:t>
            </a:r>
            <a:r>
              <a:rPr lang="ar-SA" sz="2000" b="1" dirty="0">
                <a:solidFill>
                  <a:schemeClr val="accent2">
                    <a:lumMod val="75000"/>
                  </a:schemeClr>
                </a:solidFill>
              </a:rPr>
              <a:t>ضعف القدرة على الاستجابة السريعة</a:t>
            </a:r>
            <a:r>
              <a:rPr lang="en-US" sz="2000" b="1" dirty="0">
                <a:solidFill>
                  <a:schemeClr val="accent2">
                    <a:lumMod val="75000"/>
                  </a:schemeClr>
                </a:solidFill>
              </a:rPr>
              <a:t/>
            </a:r>
            <a:br>
              <a:rPr lang="en-US" sz="2000" b="1" dirty="0">
                <a:solidFill>
                  <a:schemeClr val="accent2">
                    <a:lumMod val="75000"/>
                  </a:schemeClr>
                </a:solidFill>
              </a:rPr>
            </a:br>
            <a:r>
              <a:rPr lang="en-US" sz="2000" b="1" dirty="0">
                <a:solidFill>
                  <a:schemeClr val="accent2">
                    <a:lumMod val="75000"/>
                  </a:schemeClr>
                </a:solidFill>
              </a:rPr>
              <a:t/>
            </a:r>
            <a:br>
              <a:rPr lang="en-US" sz="2000" b="1" dirty="0">
                <a:solidFill>
                  <a:schemeClr val="accent2">
                    <a:lumMod val="75000"/>
                  </a:schemeClr>
                </a:solidFill>
              </a:rPr>
            </a:br>
            <a:endParaRPr lang="ar-IQ" sz="2000" b="1" dirty="0">
              <a:solidFill>
                <a:schemeClr val="accent2">
                  <a:lumMod val="75000"/>
                </a:schemeClr>
              </a:solidFill>
            </a:endParaRPr>
          </a:p>
        </p:txBody>
      </p:sp>
    </p:spTree>
    <p:extLst>
      <p:ext uri="{BB962C8B-B14F-4D97-AF65-F5344CB8AC3E}">
        <p14:creationId xmlns:p14="http://schemas.microsoft.com/office/powerpoint/2010/main" val="2541866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280219"/>
            <a:ext cx="8911687" cy="855407"/>
          </a:xfrm>
        </p:spPr>
        <p:txBody>
          <a:bodyPr/>
          <a:lstStyle/>
          <a:p>
            <a:pPr algn="ctr"/>
            <a:r>
              <a:rPr lang="ar-SA" b="1" u="sng" dirty="0">
                <a:solidFill>
                  <a:schemeClr val="accent2">
                    <a:lumMod val="75000"/>
                  </a:schemeClr>
                </a:solidFill>
              </a:rPr>
              <a:t>الحمل الزائد</a:t>
            </a:r>
            <a:endParaRPr lang="ar-IQ" dirty="0">
              <a:solidFill>
                <a:schemeClr val="accent2">
                  <a:lumMod val="75000"/>
                </a:schemeClr>
              </a:solidFill>
            </a:endParaRPr>
          </a:p>
        </p:txBody>
      </p:sp>
      <p:sp>
        <p:nvSpPr>
          <p:cNvPr id="3" name="عنصر نائب للمحتوى 2"/>
          <p:cNvSpPr>
            <a:spLocks noGrp="1"/>
          </p:cNvSpPr>
          <p:nvPr>
            <p:ph idx="1"/>
          </p:nvPr>
        </p:nvSpPr>
        <p:spPr>
          <a:xfrm>
            <a:off x="1342103" y="1002889"/>
            <a:ext cx="10162509" cy="5663381"/>
          </a:xfrm>
        </p:spPr>
        <p:txBody>
          <a:bodyPr>
            <a:normAutofit fontScale="85000" lnSpcReduction="20000"/>
          </a:bodyPr>
          <a:lstStyle/>
          <a:p>
            <a:r>
              <a:rPr lang="ar-SA" dirty="0"/>
              <a:t>- </a:t>
            </a:r>
            <a:r>
              <a:rPr lang="ar-SA" sz="2400" b="1" dirty="0">
                <a:solidFill>
                  <a:schemeClr val="accent2">
                    <a:lumMod val="75000"/>
                  </a:schemeClr>
                </a:solidFill>
              </a:rPr>
              <a:t>بالنسبة للمهارات الحركية</a:t>
            </a:r>
            <a:r>
              <a:rPr lang="en-US" sz="2400" b="1" dirty="0">
                <a:solidFill>
                  <a:schemeClr val="accent2">
                    <a:lumMod val="75000"/>
                  </a:schemeClr>
                </a:solidFill>
              </a:rPr>
              <a:t/>
            </a:r>
            <a:br>
              <a:rPr lang="en-US" sz="2400" b="1" dirty="0">
                <a:solidFill>
                  <a:schemeClr val="accent2">
                    <a:lumMod val="75000"/>
                  </a:schemeClr>
                </a:solidFill>
              </a:rPr>
            </a:br>
            <a:r>
              <a:rPr lang="en-US" sz="2400" b="1" dirty="0">
                <a:solidFill>
                  <a:schemeClr val="accent2">
                    <a:lumMod val="75000"/>
                  </a:schemeClr>
                </a:solidFill>
              </a:rPr>
              <a:t>1- </a:t>
            </a:r>
            <a:r>
              <a:rPr lang="ar-SA" sz="2400" b="1" dirty="0">
                <a:solidFill>
                  <a:schemeClr val="accent2">
                    <a:lumMod val="75000"/>
                  </a:schemeClr>
                </a:solidFill>
              </a:rPr>
              <a:t>هبوط </a:t>
            </a:r>
            <a:r>
              <a:rPr lang="ar-SA" sz="2400" b="1" dirty="0" err="1">
                <a:solidFill>
                  <a:schemeClr val="accent2">
                    <a:lumMod val="75000"/>
                  </a:schemeClr>
                </a:solidFill>
              </a:rPr>
              <a:t>فى</a:t>
            </a:r>
            <a:r>
              <a:rPr lang="ar-SA" sz="2400" b="1" dirty="0">
                <a:solidFill>
                  <a:schemeClr val="accent2">
                    <a:lumMod val="75000"/>
                  </a:schemeClr>
                </a:solidFill>
              </a:rPr>
              <a:t> درجة الاداء (ظهور اخطاء غير متوقعة )</a:t>
            </a:r>
            <a:r>
              <a:rPr lang="en-US" sz="2400" b="1" dirty="0">
                <a:solidFill>
                  <a:schemeClr val="accent2">
                    <a:lumMod val="75000"/>
                  </a:schemeClr>
                </a:solidFill>
              </a:rPr>
              <a:t/>
            </a:r>
            <a:br>
              <a:rPr lang="en-US" sz="2400" b="1" dirty="0">
                <a:solidFill>
                  <a:schemeClr val="accent2">
                    <a:lumMod val="75000"/>
                  </a:schemeClr>
                </a:solidFill>
              </a:rPr>
            </a:br>
            <a:r>
              <a:rPr lang="en-US" sz="2400" b="1" dirty="0">
                <a:solidFill>
                  <a:schemeClr val="accent2">
                    <a:lumMod val="75000"/>
                  </a:schemeClr>
                </a:solidFill>
              </a:rPr>
              <a:t>2- </a:t>
            </a:r>
            <a:r>
              <a:rPr lang="ar-SA" sz="2400" b="1" dirty="0">
                <a:solidFill>
                  <a:schemeClr val="accent2">
                    <a:lumMod val="75000"/>
                  </a:schemeClr>
                </a:solidFill>
              </a:rPr>
              <a:t>هبوط </a:t>
            </a:r>
            <a:r>
              <a:rPr lang="ar-SA" sz="2400" b="1" dirty="0" err="1">
                <a:solidFill>
                  <a:schemeClr val="accent2">
                    <a:lumMod val="75000"/>
                  </a:schemeClr>
                </a:solidFill>
              </a:rPr>
              <a:t>فى</a:t>
            </a:r>
            <a:r>
              <a:rPr lang="ar-SA" sz="2400" b="1" dirty="0">
                <a:solidFill>
                  <a:schemeClr val="accent2">
                    <a:lumMod val="75000"/>
                  </a:schemeClr>
                </a:solidFill>
              </a:rPr>
              <a:t> توقيت المهارات الحركية</a:t>
            </a:r>
            <a:r>
              <a:rPr lang="en-US" sz="2400" b="1" dirty="0">
                <a:solidFill>
                  <a:schemeClr val="accent2">
                    <a:lumMod val="75000"/>
                  </a:schemeClr>
                </a:solidFill>
              </a:rPr>
              <a:t/>
            </a:r>
            <a:br>
              <a:rPr lang="en-US" sz="2400" b="1" dirty="0">
                <a:solidFill>
                  <a:schemeClr val="accent2">
                    <a:lumMod val="75000"/>
                  </a:schemeClr>
                </a:solidFill>
              </a:rPr>
            </a:br>
            <a:r>
              <a:rPr lang="en-US" sz="2400" b="1" dirty="0">
                <a:solidFill>
                  <a:schemeClr val="accent2">
                    <a:lumMod val="75000"/>
                  </a:schemeClr>
                </a:solidFill>
              </a:rPr>
              <a:t>3- </a:t>
            </a:r>
            <a:r>
              <a:rPr lang="ar-SA" sz="2400" b="1" dirty="0">
                <a:solidFill>
                  <a:schemeClr val="accent2">
                    <a:lumMod val="75000"/>
                  </a:schemeClr>
                </a:solidFill>
              </a:rPr>
              <a:t>ضعف القدرة على التركيز والتمييز</a:t>
            </a:r>
            <a:r>
              <a:rPr lang="en-US" sz="2400" b="1" dirty="0">
                <a:solidFill>
                  <a:schemeClr val="accent2">
                    <a:lumMod val="75000"/>
                  </a:schemeClr>
                </a:solidFill>
              </a:rPr>
              <a:t/>
            </a:r>
            <a:br>
              <a:rPr lang="en-US" sz="2400" b="1" dirty="0">
                <a:solidFill>
                  <a:schemeClr val="accent2">
                    <a:lumMod val="75000"/>
                  </a:schemeClr>
                </a:solidFill>
              </a:rPr>
            </a:br>
            <a:r>
              <a:rPr lang="en-US" sz="2400" b="1" dirty="0">
                <a:solidFill>
                  <a:schemeClr val="accent2">
                    <a:lumMod val="75000"/>
                  </a:schemeClr>
                </a:solidFill>
              </a:rPr>
              <a:t/>
            </a:r>
            <a:br>
              <a:rPr lang="en-US" sz="2400" b="1" dirty="0">
                <a:solidFill>
                  <a:schemeClr val="accent2">
                    <a:lumMod val="75000"/>
                  </a:schemeClr>
                </a:solidFill>
              </a:rPr>
            </a:br>
            <a:r>
              <a:rPr lang="ar-SA" sz="2400" b="1" dirty="0">
                <a:solidFill>
                  <a:schemeClr val="accent2">
                    <a:lumMod val="75000"/>
                  </a:schemeClr>
                </a:solidFill>
              </a:rPr>
              <a:t>3- بالنسبة </a:t>
            </a:r>
            <a:r>
              <a:rPr lang="ar-SA" sz="2400" b="1" dirty="0" err="1">
                <a:solidFill>
                  <a:schemeClr val="accent2">
                    <a:lumMod val="75000"/>
                  </a:schemeClr>
                </a:solidFill>
              </a:rPr>
              <a:t>للاداء</a:t>
            </a:r>
            <a:r>
              <a:rPr lang="ar-SA" sz="2400" b="1" dirty="0">
                <a:solidFill>
                  <a:schemeClr val="accent2">
                    <a:lumMod val="75000"/>
                  </a:schemeClr>
                </a:solidFill>
              </a:rPr>
              <a:t> </a:t>
            </a:r>
            <a:r>
              <a:rPr lang="ar-SA" sz="2400" b="1" dirty="0" err="1">
                <a:solidFill>
                  <a:schemeClr val="accent2">
                    <a:lumMod val="75000"/>
                  </a:schemeClr>
                </a:solidFill>
              </a:rPr>
              <a:t>الخططى</a:t>
            </a:r>
            <a:r>
              <a:rPr lang="en-US" sz="2400" b="1" dirty="0">
                <a:solidFill>
                  <a:schemeClr val="accent2">
                    <a:lumMod val="75000"/>
                  </a:schemeClr>
                </a:solidFill>
              </a:rPr>
              <a:t> :</a:t>
            </a:r>
            <a:br>
              <a:rPr lang="en-US" sz="2400" b="1" dirty="0">
                <a:solidFill>
                  <a:schemeClr val="accent2">
                    <a:lumMod val="75000"/>
                  </a:schemeClr>
                </a:solidFill>
              </a:rPr>
            </a:br>
            <a:r>
              <a:rPr lang="en-US" sz="2400" b="1" dirty="0">
                <a:solidFill>
                  <a:schemeClr val="accent2">
                    <a:lumMod val="75000"/>
                  </a:schemeClr>
                </a:solidFill>
              </a:rPr>
              <a:t>1- </a:t>
            </a:r>
            <a:r>
              <a:rPr lang="ar-SA" sz="2400" b="1" dirty="0">
                <a:solidFill>
                  <a:schemeClr val="accent2">
                    <a:lumMod val="75000"/>
                  </a:schemeClr>
                </a:solidFill>
              </a:rPr>
              <a:t>الخوف من المنافسة</a:t>
            </a:r>
            <a:r>
              <a:rPr lang="en-US" sz="2400" b="1" dirty="0">
                <a:solidFill>
                  <a:schemeClr val="accent2">
                    <a:lumMod val="75000"/>
                  </a:schemeClr>
                </a:solidFill>
              </a:rPr>
              <a:t/>
            </a:r>
            <a:br>
              <a:rPr lang="en-US" sz="2400" b="1" dirty="0">
                <a:solidFill>
                  <a:schemeClr val="accent2">
                    <a:lumMod val="75000"/>
                  </a:schemeClr>
                </a:solidFill>
              </a:rPr>
            </a:br>
            <a:r>
              <a:rPr lang="en-US" sz="2400" b="1" dirty="0">
                <a:solidFill>
                  <a:schemeClr val="accent2">
                    <a:lumMod val="75000"/>
                  </a:schemeClr>
                </a:solidFill>
              </a:rPr>
              <a:t>2- </a:t>
            </a:r>
            <a:r>
              <a:rPr lang="ar-SA" sz="2400" b="1" dirty="0">
                <a:solidFill>
                  <a:schemeClr val="accent2">
                    <a:lumMod val="75000"/>
                  </a:schemeClr>
                </a:solidFill>
              </a:rPr>
              <a:t>سوء التصرف </a:t>
            </a:r>
            <a:r>
              <a:rPr lang="ar-SA" sz="2400" b="1" dirty="0" err="1">
                <a:solidFill>
                  <a:schemeClr val="accent2">
                    <a:lumMod val="75000"/>
                  </a:schemeClr>
                </a:solidFill>
              </a:rPr>
              <a:t>فى</a:t>
            </a:r>
            <a:r>
              <a:rPr lang="ar-SA" sz="2400" b="1" dirty="0">
                <a:solidFill>
                  <a:schemeClr val="accent2">
                    <a:lumMod val="75000"/>
                  </a:schemeClr>
                </a:solidFill>
              </a:rPr>
              <a:t> المواقف المختلفة</a:t>
            </a:r>
            <a:r>
              <a:rPr lang="en-US" sz="2400" b="1" dirty="0">
                <a:solidFill>
                  <a:schemeClr val="accent2">
                    <a:lumMod val="75000"/>
                  </a:schemeClr>
                </a:solidFill>
              </a:rPr>
              <a:t/>
            </a:r>
            <a:br>
              <a:rPr lang="en-US" sz="2400" b="1" dirty="0">
                <a:solidFill>
                  <a:schemeClr val="accent2">
                    <a:lumMod val="75000"/>
                  </a:schemeClr>
                </a:solidFill>
              </a:rPr>
            </a:br>
            <a:r>
              <a:rPr lang="en-US" sz="2400" b="1" dirty="0">
                <a:solidFill>
                  <a:schemeClr val="accent2">
                    <a:lumMod val="75000"/>
                  </a:schemeClr>
                </a:solidFill>
              </a:rPr>
              <a:t>3- </a:t>
            </a:r>
            <a:r>
              <a:rPr lang="ar-SA" sz="2400" b="1" dirty="0">
                <a:solidFill>
                  <a:schemeClr val="accent2">
                    <a:lumMod val="75000"/>
                  </a:schemeClr>
                </a:solidFill>
              </a:rPr>
              <a:t>ضعف الصفات الارادية</a:t>
            </a:r>
            <a:r>
              <a:rPr lang="en-US" sz="2400" b="1" dirty="0">
                <a:solidFill>
                  <a:schemeClr val="accent2">
                    <a:lumMod val="75000"/>
                  </a:schemeClr>
                </a:solidFill>
              </a:rPr>
              <a:t/>
            </a:r>
            <a:br>
              <a:rPr lang="en-US" sz="2400" b="1" dirty="0">
                <a:solidFill>
                  <a:schemeClr val="accent2">
                    <a:lumMod val="75000"/>
                  </a:schemeClr>
                </a:solidFill>
              </a:rPr>
            </a:br>
            <a:r>
              <a:rPr lang="en-US" sz="2400" b="1" dirty="0">
                <a:solidFill>
                  <a:schemeClr val="accent2">
                    <a:lumMod val="75000"/>
                  </a:schemeClr>
                </a:solidFill>
              </a:rPr>
              <a:t/>
            </a:r>
            <a:br>
              <a:rPr lang="en-US" sz="2400" b="1" dirty="0">
                <a:solidFill>
                  <a:schemeClr val="accent2">
                    <a:lumMod val="75000"/>
                  </a:schemeClr>
                </a:solidFill>
              </a:rPr>
            </a:br>
            <a:r>
              <a:rPr lang="en-US" sz="2400" b="1" dirty="0">
                <a:solidFill>
                  <a:schemeClr val="accent2">
                    <a:lumMod val="75000"/>
                  </a:schemeClr>
                </a:solidFill>
              </a:rPr>
              <a:t/>
            </a:r>
            <a:br>
              <a:rPr lang="en-US" sz="2400" b="1" dirty="0">
                <a:solidFill>
                  <a:schemeClr val="accent2">
                    <a:lumMod val="75000"/>
                  </a:schemeClr>
                </a:solidFill>
              </a:rPr>
            </a:br>
            <a:r>
              <a:rPr lang="en-US" sz="2400" b="1" dirty="0">
                <a:solidFill>
                  <a:schemeClr val="accent2">
                    <a:lumMod val="75000"/>
                  </a:schemeClr>
                </a:solidFill>
              </a:rPr>
              <a:t/>
            </a:r>
            <a:br>
              <a:rPr lang="en-US" sz="2400" b="1" dirty="0">
                <a:solidFill>
                  <a:schemeClr val="accent2">
                    <a:lumMod val="75000"/>
                  </a:schemeClr>
                </a:solidFill>
              </a:rPr>
            </a:br>
            <a:r>
              <a:rPr lang="ar-SA" sz="2400" b="1" dirty="0">
                <a:solidFill>
                  <a:schemeClr val="accent2">
                    <a:lumMod val="75000"/>
                  </a:schemeClr>
                </a:solidFill>
              </a:rPr>
              <a:t>تصنيف أنواع الحمل الزائد</a:t>
            </a:r>
            <a:r>
              <a:rPr lang="en-US" sz="2400" b="1" dirty="0">
                <a:solidFill>
                  <a:schemeClr val="accent2">
                    <a:lumMod val="75000"/>
                  </a:schemeClr>
                </a:solidFill>
              </a:rPr>
              <a:t/>
            </a:r>
            <a:br>
              <a:rPr lang="en-US" sz="2400" b="1" dirty="0">
                <a:solidFill>
                  <a:schemeClr val="accent2">
                    <a:lumMod val="75000"/>
                  </a:schemeClr>
                </a:solidFill>
              </a:rPr>
            </a:br>
            <a:r>
              <a:rPr lang="ar-SA" sz="2400" b="1" dirty="0">
                <a:solidFill>
                  <a:schemeClr val="accent2">
                    <a:lumMod val="75000"/>
                  </a:schemeClr>
                </a:solidFill>
              </a:rPr>
              <a:t>أولا: </a:t>
            </a:r>
            <a:r>
              <a:rPr lang="ar-SA" sz="2400" b="1" u="sng" dirty="0">
                <a:solidFill>
                  <a:schemeClr val="accent2">
                    <a:lumMod val="75000"/>
                  </a:schemeClr>
                </a:solidFill>
              </a:rPr>
              <a:t>يصنف الحمل الزائد تبعاً للأعراض المصاحبة إلى نوعين</a:t>
            </a:r>
            <a:r>
              <a:rPr lang="ar-SA" sz="2400" b="1" dirty="0">
                <a:solidFill>
                  <a:schemeClr val="accent2">
                    <a:lumMod val="75000"/>
                  </a:schemeClr>
                </a:solidFill>
              </a:rPr>
              <a:t> </a:t>
            </a:r>
            <a:r>
              <a:rPr lang="en-US" sz="2400" b="1" dirty="0">
                <a:solidFill>
                  <a:schemeClr val="accent2">
                    <a:lumMod val="75000"/>
                  </a:schemeClr>
                </a:solidFill>
              </a:rPr>
              <a:t>:</a:t>
            </a:r>
            <a:br>
              <a:rPr lang="en-US" sz="2400" b="1" dirty="0">
                <a:solidFill>
                  <a:schemeClr val="accent2">
                    <a:lumMod val="75000"/>
                  </a:schemeClr>
                </a:solidFill>
              </a:rPr>
            </a:br>
            <a:r>
              <a:rPr lang="en-US" sz="2400" b="1" u="sng" dirty="0">
                <a:solidFill>
                  <a:schemeClr val="accent2">
                    <a:lumMod val="75000"/>
                  </a:schemeClr>
                </a:solidFill>
              </a:rPr>
              <a:t>-1 </a:t>
            </a:r>
            <a:r>
              <a:rPr lang="ar-SA" sz="2400" b="1" u="sng" dirty="0">
                <a:solidFill>
                  <a:schemeClr val="accent2">
                    <a:lumMod val="75000"/>
                  </a:schemeClr>
                </a:solidFill>
              </a:rPr>
              <a:t>النوع الأول </a:t>
            </a:r>
            <a:r>
              <a:rPr lang="en-US" sz="2400" b="1" dirty="0">
                <a:solidFill>
                  <a:schemeClr val="accent2">
                    <a:lumMod val="75000"/>
                  </a:schemeClr>
                </a:solidFill>
              </a:rPr>
              <a:t/>
            </a:r>
            <a:br>
              <a:rPr lang="en-US" sz="2400" b="1" dirty="0">
                <a:solidFill>
                  <a:schemeClr val="accent2">
                    <a:lumMod val="75000"/>
                  </a:schemeClr>
                </a:solidFill>
              </a:rPr>
            </a:br>
            <a:r>
              <a:rPr lang="ar-SA" sz="2400" b="1" dirty="0">
                <a:solidFill>
                  <a:schemeClr val="accent2">
                    <a:lumMod val="75000"/>
                  </a:schemeClr>
                </a:solidFill>
              </a:rPr>
              <a:t>ينتج هذا النوع من الحمل الزائد بسبب التحفيز العالي (الشد العالي) الناتج عن العمليات الانفعالية ، حيث يتميز هذا المرض بزيادة معدل الايض وتسارع معدل ضربات القلب والتعرق وأعراض </a:t>
            </a:r>
            <a:r>
              <a:rPr lang="ar-SA" sz="2400" b="1" dirty="0" err="1">
                <a:solidFill>
                  <a:schemeClr val="accent2">
                    <a:lumMod val="75000"/>
                  </a:schemeClr>
                </a:solidFill>
              </a:rPr>
              <a:t>النرفزة</a:t>
            </a:r>
            <a:r>
              <a:rPr lang="ar-SA" sz="2400" b="1" dirty="0">
                <a:solidFill>
                  <a:schemeClr val="accent2">
                    <a:lumMod val="75000"/>
                  </a:schemeClr>
                </a:solidFill>
              </a:rPr>
              <a:t> وسرعة الغضب والاضطراب النفسي والاستياء</a:t>
            </a:r>
            <a:r>
              <a:rPr lang="en-US" sz="2400" b="1" dirty="0">
                <a:solidFill>
                  <a:schemeClr val="accent2">
                    <a:lumMod val="75000"/>
                  </a:schemeClr>
                </a:solidFill>
              </a:rPr>
              <a:t> .</a:t>
            </a:r>
          </a:p>
          <a:p>
            <a:r>
              <a:rPr lang="en-US" dirty="0"/>
              <a:t/>
            </a:r>
            <a:br>
              <a:rPr lang="en-US" dirty="0"/>
            </a:br>
            <a:endParaRPr lang="ar-IQ" dirty="0"/>
          </a:p>
        </p:txBody>
      </p:sp>
    </p:spTree>
    <p:extLst>
      <p:ext uri="{BB962C8B-B14F-4D97-AF65-F5344CB8AC3E}">
        <p14:creationId xmlns:p14="http://schemas.microsoft.com/office/powerpoint/2010/main" val="1474384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206477"/>
            <a:ext cx="8911687" cy="766917"/>
          </a:xfrm>
        </p:spPr>
        <p:txBody>
          <a:bodyPr/>
          <a:lstStyle/>
          <a:p>
            <a:pPr algn="ctr"/>
            <a:r>
              <a:rPr lang="ar-SA" b="1" u="sng" dirty="0">
                <a:solidFill>
                  <a:schemeClr val="accent2">
                    <a:lumMod val="75000"/>
                  </a:schemeClr>
                </a:solidFill>
              </a:rPr>
              <a:t>الحمل الزائد</a:t>
            </a:r>
            <a:endParaRPr lang="ar-IQ" dirty="0">
              <a:solidFill>
                <a:schemeClr val="accent2">
                  <a:lumMod val="75000"/>
                </a:schemeClr>
              </a:solidFill>
            </a:endParaRPr>
          </a:p>
        </p:txBody>
      </p:sp>
      <p:sp>
        <p:nvSpPr>
          <p:cNvPr id="3" name="عنصر نائب للمحتوى 2"/>
          <p:cNvSpPr>
            <a:spLocks noGrp="1"/>
          </p:cNvSpPr>
          <p:nvPr>
            <p:ph idx="1"/>
          </p:nvPr>
        </p:nvSpPr>
        <p:spPr>
          <a:xfrm>
            <a:off x="988142" y="973394"/>
            <a:ext cx="10516470" cy="4937828"/>
          </a:xfrm>
        </p:spPr>
        <p:txBody>
          <a:bodyPr>
            <a:noAutofit/>
          </a:bodyPr>
          <a:lstStyle/>
          <a:p>
            <a:r>
              <a:rPr lang="en-US" sz="2000" b="1" u="sng" dirty="0">
                <a:solidFill>
                  <a:schemeClr val="accent2">
                    <a:lumMod val="75000"/>
                  </a:schemeClr>
                </a:solidFill>
              </a:rPr>
              <a:t>1 </a:t>
            </a:r>
            <a:r>
              <a:rPr lang="ar-SA" sz="2000" b="1" u="sng" dirty="0">
                <a:solidFill>
                  <a:schemeClr val="accent2">
                    <a:lumMod val="75000"/>
                  </a:schemeClr>
                </a:solidFill>
              </a:rPr>
              <a:t>النوع الثاني </a:t>
            </a:r>
            <a:r>
              <a:rPr lang="en-US" sz="2000" b="1" dirty="0">
                <a:solidFill>
                  <a:schemeClr val="accent2">
                    <a:lumMod val="75000"/>
                  </a:schemeClr>
                </a:solidFill>
              </a:rPr>
              <a:t/>
            </a:r>
            <a:br>
              <a:rPr lang="en-US" sz="2000" b="1" dirty="0">
                <a:solidFill>
                  <a:schemeClr val="accent2">
                    <a:lumMod val="75000"/>
                  </a:schemeClr>
                </a:solidFill>
              </a:rPr>
            </a:br>
            <a:r>
              <a:rPr lang="ar-SA" sz="2000" b="1" dirty="0">
                <a:solidFill>
                  <a:schemeClr val="accent2">
                    <a:lumMod val="75000"/>
                  </a:schemeClr>
                </a:solidFill>
              </a:rPr>
              <a:t>ينتج هذا النوع من الحمل الزائد من عمليات التثبيط نتيجة للحمل العالي للتدريب ، الذي يتميز بحالة فقر الدم المتقدم وانخفاض ضغط الدم واضطراب الهضم وغيرها من الاعراض الاخرى</a:t>
            </a:r>
            <a:r>
              <a:rPr lang="en-US" sz="2000" b="1" dirty="0">
                <a:solidFill>
                  <a:schemeClr val="accent2">
                    <a:lumMod val="75000"/>
                  </a:schemeClr>
                </a:solidFill>
              </a:rPr>
              <a:t> .</a:t>
            </a:r>
            <a:br>
              <a:rPr lang="en-US" sz="2000" b="1" dirty="0">
                <a:solidFill>
                  <a:schemeClr val="accent2">
                    <a:lumMod val="75000"/>
                  </a:schemeClr>
                </a:solidFill>
              </a:rPr>
            </a:br>
            <a:r>
              <a:rPr lang="ar-SA" sz="2000" b="1" u="sng" dirty="0">
                <a:solidFill>
                  <a:schemeClr val="accent2">
                    <a:lumMod val="75000"/>
                  </a:schemeClr>
                </a:solidFill>
              </a:rPr>
              <a:t>ثانياً – انواع الحمل الزائد تبعا للفترة الزمنية</a:t>
            </a:r>
            <a:r>
              <a:rPr lang="en-US" sz="2000" b="1" dirty="0">
                <a:solidFill>
                  <a:schemeClr val="accent2">
                    <a:lumMod val="75000"/>
                  </a:schemeClr>
                </a:solidFill>
              </a:rPr>
              <a:t/>
            </a:r>
            <a:br>
              <a:rPr lang="en-US" sz="2000" b="1" dirty="0">
                <a:solidFill>
                  <a:schemeClr val="accent2">
                    <a:lumMod val="75000"/>
                  </a:schemeClr>
                </a:solidFill>
              </a:rPr>
            </a:br>
            <a:r>
              <a:rPr lang="ar-SA" sz="2000" b="1" dirty="0">
                <a:solidFill>
                  <a:schemeClr val="accent2">
                    <a:lumMod val="75000"/>
                  </a:schemeClr>
                </a:solidFill>
              </a:rPr>
              <a:t>يصنف الحمل الزائد تبعا للفترة الزمنية إلى نوعين</a:t>
            </a:r>
            <a:r>
              <a:rPr lang="en-US" sz="2000" b="1" dirty="0">
                <a:solidFill>
                  <a:schemeClr val="accent2">
                    <a:lumMod val="75000"/>
                  </a:schemeClr>
                </a:solidFill>
              </a:rPr>
              <a:t> :</a:t>
            </a:r>
            <a:br>
              <a:rPr lang="en-US" sz="2000" b="1" dirty="0">
                <a:solidFill>
                  <a:schemeClr val="accent2">
                    <a:lumMod val="75000"/>
                  </a:schemeClr>
                </a:solidFill>
              </a:rPr>
            </a:br>
            <a:r>
              <a:rPr lang="ar-IQ" sz="2000" b="1" dirty="0">
                <a:solidFill>
                  <a:schemeClr val="accent2">
                    <a:lumMod val="75000"/>
                  </a:schemeClr>
                </a:solidFill>
              </a:rPr>
              <a:t>1- </a:t>
            </a:r>
            <a:r>
              <a:rPr lang="ar-SA" sz="2000" b="1" dirty="0">
                <a:solidFill>
                  <a:schemeClr val="accent2">
                    <a:lumMod val="75000"/>
                  </a:schemeClr>
                </a:solidFill>
              </a:rPr>
              <a:t>الحمل الزائد القصير الأمد </a:t>
            </a:r>
            <a:r>
              <a:rPr lang="en-US" sz="2000" b="1" dirty="0">
                <a:solidFill>
                  <a:schemeClr val="accent2">
                    <a:lumMod val="75000"/>
                  </a:schemeClr>
                </a:solidFill>
              </a:rPr>
              <a:t/>
            </a:r>
            <a:br>
              <a:rPr lang="en-US" sz="2000" b="1" dirty="0">
                <a:solidFill>
                  <a:schemeClr val="accent2">
                    <a:lumMod val="75000"/>
                  </a:schemeClr>
                </a:solidFill>
              </a:rPr>
            </a:br>
            <a:r>
              <a:rPr lang="ar-SA" sz="2000" b="1" dirty="0">
                <a:solidFill>
                  <a:schemeClr val="accent2">
                    <a:lumMod val="75000"/>
                  </a:schemeClr>
                </a:solidFill>
              </a:rPr>
              <a:t>ينتج هذا النوع من الحمل الزائد عندما تعطى فترة استعادة شفاء غير كافية بين عناصر الحمل التدريبي وبين دورات الحمل ، وتعد العلامات والاعراض النفسية المؤشر على حدوثه ، ويتطلب فترة استعادة اطول من تلك التي تعطى عادة لغرض استعادة الاتزان البدني ويكون الانجاز ضعيفا في حالة الاصابة بهذا النوع من الحمل الزائد</a:t>
            </a:r>
            <a:r>
              <a:rPr lang="en-US" sz="2000" b="1" dirty="0">
                <a:solidFill>
                  <a:schemeClr val="accent2">
                    <a:lumMod val="75000"/>
                  </a:schemeClr>
                </a:solidFill>
              </a:rPr>
              <a:t> .</a:t>
            </a:r>
          </a:p>
          <a:p>
            <a:r>
              <a:rPr lang="en-US" sz="2000" b="1" dirty="0">
                <a:solidFill>
                  <a:schemeClr val="accent2">
                    <a:lumMod val="75000"/>
                  </a:schemeClr>
                </a:solidFill>
              </a:rPr>
              <a:t/>
            </a:r>
            <a:br>
              <a:rPr lang="en-US" sz="2000" b="1" dirty="0">
                <a:solidFill>
                  <a:schemeClr val="accent2">
                    <a:lumMod val="75000"/>
                  </a:schemeClr>
                </a:solidFill>
              </a:rPr>
            </a:br>
            <a:r>
              <a:rPr lang="ar-IQ" sz="2000" b="1" dirty="0">
                <a:solidFill>
                  <a:schemeClr val="accent2">
                    <a:lumMod val="75000"/>
                  </a:schemeClr>
                </a:solidFill>
              </a:rPr>
              <a:t>2-</a:t>
            </a:r>
            <a:r>
              <a:rPr lang="ar-SA" sz="2000" b="1" dirty="0">
                <a:solidFill>
                  <a:schemeClr val="accent2">
                    <a:lumMod val="75000"/>
                  </a:schemeClr>
                </a:solidFill>
              </a:rPr>
              <a:t>الحمل الزائد الطويل الأمد </a:t>
            </a:r>
            <a:r>
              <a:rPr lang="en-US" sz="2000" b="1" dirty="0">
                <a:solidFill>
                  <a:schemeClr val="accent2">
                    <a:lumMod val="75000"/>
                  </a:schemeClr>
                </a:solidFill>
              </a:rPr>
              <a:t/>
            </a:r>
            <a:br>
              <a:rPr lang="en-US" sz="2000" b="1" dirty="0">
                <a:solidFill>
                  <a:schemeClr val="accent2">
                    <a:lumMod val="75000"/>
                  </a:schemeClr>
                </a:solidFill>
              </a:rPr>
            </a:br>
            <a:r>
              <a:rPr lang="ar-SA" sz="2000" b="1" dirty="0">
                <a:solidFill>
                  <a:schemeClr val="accent2">
                    <a:lumMod val="75000"/>
                  </a:schemeClr>
                </a:solidFill>
              </a:rPr>
              <a:t>ينتج هذا النوع من الحمل الزائد عندما لا تتم معالجة الحمل الزائد القصير الأمد ، وتكون العلامات والاعراض النفسية </a:t>
            </a:r>
            <a:r>
              <a:rPr lang="ar-SA" sz="2000" b="1" dirty="0" err="1">
                <a:solidFill>
                  <a:schemeClr val="accent2">
                    <a:lumMod val="75000"/>
                  </a:schemeClr>
                </a:solidFill>
              </a:rPr>
              <a:t>والفسلجية</a:t>
            </a:r>
            <a:r>
              <a:rPr lang="ar-SA" sz="2000" b="1" dirty="0">
                <a:solidFill>
                  <a:schemeClr val="accent2">
                    <a:lumMod val="75000"/>
                  </a:schemeClr>
                </a:solidFill>
              </a:rPr>
              <a:t> هي المؤشر على حدوثه حيث تكون اكثر وضوحاً وجلاءً مقارنة بالحمل القصير الأمد ، ويكون هذا النوع مصحوبا بزيادة الاصابة </a:t>
            </a:r>
            <a:r>
              <a:rPr lang="ar-SA" sz="2000" b="1" dirty="0" err="1">
                <a:solidFill>
                  <a:schemeClr val="accent2">
                    <a:lumMod val="75000"/>
                  </a:schemeClr>
                </a:solidFill>
              </a:rPr>
              <a:t>بالامراض</a:t>
            </a:r>
            <a:r>
              <a:rPr lang="ar-SA" sz="2000" b="1" dirty="0">
                <a:solidFill>
                  <a:schemeClr val="accent2">
                    <a:lumMod val="75000"/>
                  </a:schemeClr>
                </a:solidFill>
              </a:rPr>
              <a:t> (ضعف المقاومة لمسببات المرض) . ويتطلب فترة استعادة شفاء طويلة قد تكون </a:t>
            </a:r>
            <a:r>
              <a:rPr lang="ar-SA" sz="2000" b="1" dirty="0" err="1">
                <a:solidFill>
                  <a:schemeClr val="accent2">
                    <a:lumMod val="75000"/>
                  </a:schemeClr>
                </a:solidFill>
              </a:rPr>
              <a:t>لاسابيع</a:t>
            </a:r>
            <a:r>
              <a:rPr lang="ar-SA" sz="2000" b="1" dirty="0">
                <a:solidFill>
                  <a:schemeClr val="accent2">
                    <a:lumMod val="75000"/>
                  </a:schemeClr>
                </a:solidFill>
              </a:rPr>
              <a:t> او شهر او اكثر</a:t>
            </a:r>
            <a:r>
              <a:rPr lang="en-US" sz="2000" b="1" dirty="0">
                <a:solidFill>
                  <a:schemeClr val="accent2">
                    <a:lumMod val="75000"/>
                  </a:schemeClr>
                </a:solidFill>
              </a:rPr>
              <a:t> .</a:t>
            </a:r>
            <a:br>
              <a:rPr lang="en-US" sz="2000" b="1" dirty="0">
                <a:solidFill>
                  <a:schemeClr val="accent2">
                    <a:lumMod val="75000"/>
                  </a:schemeClr>
                </a:solidFill>
              </a:rPr>
            </a:br>
            <a:endParaRPr lang="ar-IQ" sz="2000" b="1" dirty="0">
              <a:solidFill>
                <a:schemeClr val="accent2">
                  <a:lumMod val="75000"/>
                </a:schemeClr>
              </a:solidFill>
            </a:endParaRPr>
          </a:p>
        </p:txBody>
      </p:sp>
    </p:spTree>
    <p:extLst>
      <p:ext uri="{BB962C8B-B14F-4D97-AF65-F5344CB8AC3E}">
        <p14:creationId xmlns:p14="http://schemas.microsoft.com/office/powerpoint/2010/main" val="1673735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206478"/>
            <a:ext cx="8911687" cy="752168"/>
          </a:xfrm>
        </p:spPr>
        <p:txBody>
          <a:bodyPr/>
          <a:lstStyle/>
          <a:p>
            <a:pPr algn="ctr"/>
            <a:r>
              <a:rPr lang="ar-SA" b="1" u="sng" dirty="0">
                <a:solidFill>
                  <a:schemeClr val="accent2">
                    <a:lumMod val="75000"/>
                  </a:schemeClr>
                </a:solidFill>
              </a:rPr>
              <a:t>الحمل الزائد</a:t>
            </a:r>
            <a:endParaRPr lang="ar-IQ" dirty="0">
              <a:solidFill>
                <a:schemeClr val="accent2">
                  <a:lumMod val="75000"/>
                </a:schemeClr>
              </a:solidFill>
            </a:endParaRPr>
          </a:p>
        </p:txBody>
      </p:sp>
      <p:sp>
        <p:nvSpPr>
          <p:cNvPr id="3" name="عنصر نائب للمحتوى 2"/>
          <p:cNvSpPr>
            <a:spLocks noGrp="1"/>
          </p:cNvSpPr>
          <p:nvPr>
            <p:ph idx="1"/>
          </p:nvPr>
        </p:nvSpPr>
        <p:spPr>
          <a:xfrm>
            <a:off x="2589212" y="1268361"/>
            <a:ext cx="8915400" cy="4642861"/>
          </a:xfrm>
        </p:spPr>
        <p:txBody>
          <a:bodyPr/>
          <a:lstStyle/>
          <a:p>
            <a:r>
              <a:rPr lang="ar-SA" sz="2800" b="1" dirty="0">
                <a:solidFill>
                  <a:schemeClr val="accent2">
                    <a:lumMod val="75000"/>
                  </a:schemeClr>
                </a:solidFill>
              </a:rPr>
              <a:t>ثالثاً – انواع الحمل الزائد تبعا للموقع </a:t>
            </a:r>
            <a:r>
              <a:rPr lang="ar-IQ" sz="2800" b="1" dirty="0">
                <a:solidFill>
                  <a:schemeClr val="accent2">
                    <a:lumMod val="75000"/>
                  </a:schemeClr>
                </a:solidFill>
              </a:rPr>
              <a:t>الحمل </a:t>
            </a:r>
            <a:r>
              <a:rPr lang="en-US" sz="2800" b="1" dirty="0">
                <a:solidFill>
                  <a:schemeClr val="accent2">
                    <a:lumMod val="75000"/>
                  </a:schemeClr>
                </a:solidFill>
              </a:rPr>
              <a:t/>
            </a:r>
            <a:br>
              <a:rPr lang="en-US" sz="2800" b="1" dirty="0">
                <a:solidFill>
                  <a:schemeClr val="accent2">
                    <a:lumMod val="75000"/>
                  </a:schemeClr>
                </a:solidFill>
              </a:rPr>
            </a:br>
            <a:r>
              <a:rPr lang="en-US" sz="2800" b="1" dirty="0">
                <a:solidFill>
                  <a:schemeClr val="accent2">
                    <a:lumMod val="75000"/>
                  </a:schemeClr>
                </a:solidFill>
              </a:rPr>
              <a:t>1- </a:t>
            </a:r>
            <a:r>
              <a:rPr lang="ar-SA" sz="2800" b="1" dirty="0">
                <a:solidFill>
                  <a:schemeClr val="accent2">
                    <a:lumMod val="75000"/>
                  </a:schemeClr>
                </a:solidFill>
              </a:rPr>
              <a:t>الحمل الزائد المحيطي (الموضعي) </a:t>
            </a:r>
            <a:r>
              <a:rPr lang="en-US" sz="2800" b="1" dirty="0">
                <a:solidFill>
                  <a:schemeClr val="accent2">
                    <a:lumMod val="75000"/>
                  </a:schemeClr>
                </a:solidFill>
              </a:rPr>
              <a:t/>
            </a:r>
            <a:br>
              <a:rPr lang="en-US" sz="2800" b="1" dirty="0">
                <a:solidFill>
                  <a:schemeClr val="accent2">
                    <a:lumMod val="75000"/>
                  </a:schemeClr>
                </a:solidFill>
              </a:rPr>
            </a:br>
            <a:r>
              <a:rPr lang="ar-SA" sz="2800" b="1" dirty="0">
                <a:solidFill>
                  <a:schemeClr val="accent2">
                    <a:lumMod val="75000"/>
                  </a:schemeClr>
                </a:solidFill>
              </a:rPr>
              <a:t>وهو عبارة عن عملية الحمل الزائد الموضعي على مستوى عضلة او</a:t>
            </a:r>
            <a:r>
              <a:rPr lang="en-US" sz="2800" b="1" dirty="0">
                <a:solidFill>
                  <a:schemeClr val="accent2">
                    <a:lumMod val="75000"/>
                  </a:schemeClr>
                </a:solidFill>
              </a:rPr>
              <a:t/>
            </a:r>
            <a:br>
              <a:rPr lang="en-US" sz="2800" b="1" dirty="0">
                <a:solidFill>
                  <a:schemeClr val="accent2">
                    <a:lumMod val="75000"/>
                  </a:schemeClr>
                </a:solidFill>
              </a:rPr>
            </a:br>
            <a:r>
              <a:rPr lang="ar-SA" sz="2800" b="1" dirty="0">
                <a:solidFill>
                  <a:schemeClr val="accent2">
                    <a:lumMod val="75000"/>
                  </a:schemeClr>
                </a:solidFill>
              </a:rPr>
              <a:t>مجموعة عضلية</a:t>
            </a:r>
            <a:r>
              <a:rPr lang="en-US" sz="2800" b="1" dirty="0">
                <a:solidFill>
                  <a:schemeClr val="accent2">
                    <a:lumMod val="75000"/>
                  </a:schemeClr>
                </a:solidFill>
              </a:rPr>
              <a:t> .</a:t>
            </a:r>
            <a:br>
              <a:rPr lang="en-US" sz="2800" b="1" dirty="0">
                <a:solidFill>
                  <a:schemeClr val="accent2">
                    <a:lumMod val="75000"/>
                  </a:schemeClr>
                </a:solidFill>
              </a:rPr>
            </a:br>
            <a:r>
              <a:rPr lang="en-US" sz="2800" b="1" dirty="0">
                <a:solidFill>
                  <a:schemeClr val="accent2">
                    <a:lumMod val="75000"/>
                  </a:schemeClr>
                </a:solidFill>
              </a:rPr>
              <a:t>2- </a:t>
            </a:r>
            <a:r>
              <a:rPr lang="ar-SA" sz="2800" b="1" dirty="0">
                <a:solidFill>
                  <a:schemeClr val="accent2">
                    <a:lumMod val="75000"/>
                  </a:schemeClr>
                </a:solidFill>
              </a:rPr>
              <a:t>الحمل الزائد المركزي</a:t>
            </a:r>
            <a:r>
              <a:rPr lang="en-US" sz="2800" b="1" dirty="0">
                <a:solidFill>
                  <a:schemeClr val="accent2">
                    <a:lumMod val="75000"/>
                  </a:schemeClr>
                </a:solidFill>
              </a:rPr>
              <a:t> </a:t>
            </a:r>
            <a:br>
              <a:rPr lang="en-US" sz="2800" b="1" dirty="0">
                <a:solidFill>
                  <a:schemeClr val="accent2">
                    <a:lumMod val="75000"/>
                  </a:schemeClr>
                </a:solidFill>
              </a:rPr>
            </a:br>
            <a:r>
              <a:rPr lang="ar-SA" sz="2800" b="1" dirty="0">
                <a:solidFill>
                  <a:schemeClr val="accent2">
                    <a:lumMod val="75000"/>
                  </a:schemeClr>
                </a:solidFill>
              </a:rPr>
              <a:t>وهو الحمل الأكثر تعقيدا والأكثر قسوة ، ويتضمن تصلب العضلة والتعب الناشئ عن التغيرات في الجهاز العصبي المركزي</a:t>
            </a:r>
            <a:r>
              <a:rPr lang="en-US" sz="2800" b="1" dirty="0">
                <a:solidFill>
                  <a:schemeClr val="accent2">
                    <a:lumMod val="75000"/>
                  </a:schemeClr>
                </a:solidFill>
              </a:rPr>
              <a:t> .</a:t>
            </a:r>
            <a:br>
              <a:rPr lang="en-US" sz="2800" b="1" dirty="0">
                <a:solidFill>
                  <a:schemeClr val="accent2">
                    <a:lumMod val="75000"/>
                  </a:schemeClr>
                </a:solidFill>
              </a:rPr>
            </a:br>
            <a:endParaRPr lang="en-US" sz="2800" b="1" dirty="0">
              <a:solidFill>
                <a:schemeClr val="accent2">
                  <a:lumMod val="75000"/>
                </a:schemeClr>
              </a:solidFill>
            </a:endParaRPr>
          </a:p>
          <a:p>
            <a:endParaRPr lang="ar-IQ" dirty="0"/>
          </a:p>
        </p:txBody>
      </p:sp>
    </p:spTree>
    <p:extLst>
      <p:ext uri="{BB962C8B-B14F-4D97-AF65-F5344CB8AC3E}">
        <p14:creationId xmlns:p14="http://schemas.microsoft.com/office/powerpoint/2010/main" val="1419381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162232"/>
            <a:ext cx="8911687" cy="884903"/>
          </a:xfrm>
        </p:spPr>
        <p:txBody>
          <a:bodyPr/>
          <a:lstStyle/>
          <a:p>
            <a:pPr algn="ctr"/>
            <a:r>
              <a:rPr lang="ar-SA" b="1" u="sng" dirty="0">
                <a:solidFill>
                  <a:schemeClr val="accent2">
                    <a:lumMod val="75000"/>
                  </a:schemeClr>
                </a:solidFill>
              </a:rPr>
              <a:t>الحمل الزائد</a:t>
            </a:r>
            <a:endParaRPr lang="ar-IQ" dirty="0">
              <a:solidFill>
                <a:schemeClr val="accent2">
                  <a:lumMod val="75000"/>
                </a:schemeClr>
              </a:solidFill>
            </a:endParaRPr>
          </a:p>
        </p:txBody>
      </p:sp>
      <p:sp>
        <p:nvSpPr>
          <p:cNvPr id="3" name="عنصر نائب للمحتوى 2"/>
          <p:cNvSpPr>
            <a:spLocks noGrp="1"/>
          </p:cNvSpPr>
          <p:nvPr>
            <p:ph idx="1"/>
          </p:nvPr>
        </p:nvSpPr>
        <p:spPr>
          <a:xfrm>
            <a:off x="2589212" y="899652"/>
            <a:ext cx="8915400" cy="5011570"/>
          </a:xfrm>
        </p:spPr>
        <p:txBody>
          <a:bodyPr>
            <a:noAutofit/>
          </a:bodyPr>
          <a:lstStyle/>
          <a:p>
            <a:r>
              <a:rPr lang="ar-SA" sz="2800" b="1" dirty="0">
                <a:solidFill>
                  <a:schemeClr val="accent2">
                    <a:lumMod val="75000"/>
                  </a:schemeClr>
                </a:solidFill>
              </a:rPr>
              <a:t>التدريب المفرط – ماذا يعني وما هو العلاج </a:t>
            </a:r>
            <a:endParaRPr lang="en-US" sz="2800" dirty="0">
              <a:solidFill>
                <a:schemeClr val="accent2">
                  <a:lumMod val="75000"/>
                </a:schemeClr>
              </a:solidFill>
            </a:endParaRPr>
          </a:p>
          <a:p>
            <a:r>
              <a:rPr lang="ar-SA" sz="2800" dirty="0">
                <a:solidFill>
                  <a:schemeClr val="accent2">
                    <a:lumMod val="75000"/>
                  </a:schemeClr>
                </a:solidFill>
              </a:rPr>
              <a:t>أجمعت الكثير من الدراسات والبحوث على أن التدريب المفرط سوف يصاحبه مشاكل بدنية ونفسية للرياضيين الذين يحاولون تخطي حدود قدراتهم البدنية ولياقتهم الصحية بدرجة عالية وذلك بغرض تنمية قوتهم وتحملهم البدني.  </a:t>
            </a:r>
            <a:endParaRPr lang="en-US" sz="2800" dirty="0">
              <a:solidFill>
                <a:schemeClr val="accent2">
                  <a:lumMod val="75000"/>
                </a:schemeClr>
              </a:solidFill>
            </a:endParaRPr>
          </a:p>
          <a:p>
            <a:r>
              <a:rPr lang="ar-SA" sz="2800" dirty="0">
                <a:solidFill>
                  <a:schemeClr val="accent2">
                    <a:lumMod val="75000"/>
                  </a:schemeClr>
                </a:solidFill>
              </a:rPr>
              <a:t>والسؤال هنا : إلى أي مدى يصبح التدريب الرياضي زائداً عن حده الطبيعي ؟ في هذا المقال سوف نحاول الإجابة على هذا السؤال من خلال ظاهرة التدريب الرياضي الزائد والمفرط وأثرها على الرياضي مع ذكر أهم المؤشرات الفسيولوجية المصاحبة وكيفية التعامل مع هذه الظاهرة</a:t>
            </a:r>
            <a:endParaRPr lang="ar-IQ" sz="2800" dirty="0">
              <a:solidFill>
                <a:schemeClr val="accent2">
                  <a:lumMod val="75000"/>
                </a:schemeClr>
              </a:solidFill>
            </a:endParaRPr>
          </a:p>
        </p:txBody>
      </p:sp>
    </p:spTree>
    <p:extLst>
      <p:ext uri="{BB962C8B-B14F-4D97-AF65-F5344CB8AC3E}">
        <p14:creationId xmlns:p14="http://schemas.microsoft.com/office/powerpoint/2010/main" val="1060649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221226"/>
            <a:ext cx="8911687" cy="766916"/>
          </a:xfrm>
        </p:spPr>
        <p:txBody>
          <a:bodyPr/>
          <a:lstStyle/>
          <a:p>
            <a:pPr algn="ctr"/>
            <a:r>
              <a:rPr lang="ar-SA" b="1" u="sng" dirty="0">
                <a:solidFill>
                  <a:schemeClr val="accent2">
                    <a:lumMod val="75000"/>
                  </a:schemeClr>
                </a:solidFill>
              </a:rPr>
              <a:t>الحمل الزائد</a:t>
            </a:r>
            <a:endParaRPr lang="ar-IQ" dirty="0">
              <a:solidFill>
                <a:schemeClr val="accent2">
                  <a:lumMod val="75000"/>
                </a:schemeClr>
              </a:solidFill>
            </a:endParaRPr>
          </a:p>
        </p:txBody>
      </p:sp>
      <p:sp>
        <p:nvSpPr>
          <p:cNvPr id="3" name="عنصر نائب للمحتوى 2"/>
          <p:cNvSpPr>
            <a:spLocks noGrp="1"/>
          </p:cNvSpPr>
          <p:nvPr>
            <p:ph idx="1"/>
          </p:nvPr>
        </p:nvSpPr>
        <p:spPr>
          <a:xfrm>
            <a:off x="1342103" y="988142"/>
            <a:ext cx="10162509" cy="5869858"/>
          </a:xfrm>
        </p:spPr>
        <p:txBody>
          <a:bodyPr>
            <a:normAutofit fontScale="92500" lnSpcReduction="20000"/>
          </a:bodyPr>
          <a:lstStyle/>
          <a:p>
            <a:r>
              <a:rPr lang="ar-SA" sz="2600" b="1" dirty="0">
                <a:solidFill>
                  <a:schemeClr val="accent2">
                    <a:lumMod val="75000"/>
                  </a:schemeClr>
                </a:solidFill>
              </a:rPr>
              <a:t>الفرق بين التدريب الزائد والتدريب المفرط </a:t>
            </a:r>
            <a:r>
              <a:rPr lang="ar-SA" sz="2600" dirty="0">
                <a:solidFill>
                  <a:schemeClr val="accent2">
                    <a:lumMod val="75000"/>
                  </a:schemeClr>
                </a:solidFill>
              </a:rPr>
              <a:t> </a:t>
            </a:r>
            <a:endParaRPr lang="en-US" sz="2600" dirty="0">
              <a:solidFill>
                <a:schemeClr val="accent2">
                  <a:lumMod val="75000"/>
                </a:schemeClr>
              </a:solidFill>
            </a:endParaRPr>
          </a:p>
          <a:p>
            <a:r>
              <a:rPr lang="ar-SA" sz="2600" dirty="0">
                <a:solidFill>
                  <a:schemeClr val="accent2">
                    <a:lumMod val="75000"/>
                  </a:schemeClr>
                </a:solidFill>
              </a:rPr>
              <a:t>أن التدريب الزائد </a:t>
            </a:r>
            <a:r>
              <a:rPr lang="en-US" sz="2600" dirty="0">
                <a:solidFill>
                  <a:schemeClr val="accent2">
                    <a:lumMod val="75000"/>
                  </a:schemeClr>
                </a:solidFill>
              </a:rPr>
              <a:t>(Over Reaching for Short Term)</a:t>
            </a:r>
            <a:r>
              <a:rPr lang="ar-SA" sz="2600" dirty="0">
                <a:solidFill>
                  <a:schemeClr val="accent2">
                    <a:lumMod val="75000"/>
                  </a:schemeClr>
                </a:solidFill>
              </a:rPr>
              <a:t> هو تعريض الرياضي إلى أحمال تدريبية وبدرجة فوق القصوى من حيث الحجم والشدة وعدد تكرار هذه الوحدة التدريبية خلال الدائرة التدريبية الصغيرة والمتوسطة يعمل خلالها المدرب على تحفيز الأجهزة الوظيفية للرياضي للعمل بالحدود العليا لها ودون الأضرار بها والوصول بالرياضي إلى حالة الإجهاد يهدف المدرب منها إلى كسر حالة رتابة التدريب وثباته والتي تؤدي إلى ثبات المستوى وحتى تراجعه في أكثر الأحيان وتعد بذلك حالة صحية في التدريب الرياضي.  </a:t>
            </a:r>
            <a:endParaRPr lang="en-US" sz="2600" dirty="0">
              <a:solidFill>
                <a:schemeClr val="accent2">
                  <a:lumMod val="75000"/>
                </a:schemeClr>
              </a:solidFill>
            </a:endParaRPr>
          </a:p>
          <a:p>
            <a:r>
              <a:rPr lang="ar-SA" sz="2600" dirty="0">
                <a:solidFill>
                  <a:schemeClr val="accent2">
                    <a:lumMod val="75000"/>
                  </a:schemeClr>
                </a:solidFill>
              </a:rPr>
              <a:t>أما التدريب المفرط </a:t>
            </a:r>
            <a:r>
              <a:rPr lang="en-US" sz="2600" dirty="0">
                <a:solidFill>
                  <a:schemeClr val="accent2">
                    <a:lumMod val="75000"/>
                  </a:schemeClr>
                </a:solidFill>
              </a:rPr>
              <a:t>(Over Training for Long Term)</a:t>
            </a:r>
            <a:r>
              <a:rPr lang="ar-SA" sz="2600" dirty="0">
                <a:solidFill>
                  <a:schemeClr val="accent2">
                    <a:lumMod val="75000"/>
                  </a:schemeClr>
                </a:solidFill>
              </a:rPr>
              <a:t> أو الإفراط في التدريب فيعني هو تكرار التدريب الزائد خلال الدوائر التدريبية المختلفة وتعرض الرياضي إلى أحمال تدريبية فوق القصوى وبشكل متتالي ولفترة طويلة نسبياً مما يؤدي إلى تراكم أثار التعب. وان عدم </a:t>
            </a:r>
            <a:r>
              <a:rPr lang="ar-SA" sz="2600" dirty="0" err="1">
                <a:solidFill>
                  <a:schemeClr val="accent2">
                    <a:lumMod val="75000"/>
                  </a:schemeClr>
                </a:solidFill>
              </a:rPr>
              <a:t>أعطاء</a:t>
            </a:r>
            <a:r>
              <a:rPr lang="ar-SA" sz="2600" dirty="0">
                <a:solidFill>
                  <a:schemeClr val="accent2">
                    <a:lumMod val="75000"/>
                  </a:schemeClr>
                </a:solidFill>
              </a:rPr>
              <a:t> الرياضي فترة الاستشفاء الكافية يؤدي إلى ظهور حالة الإجهاد فتظهر علامات انخفاض المستوى وعدم الثبات في الأداء وكثرة الإصابات والتراجع في القدرة على المنافسة واتخاذ القرار السليم وغيرها من الصفات الوظيفية والنفسية وهو بذلك يعد حالة غير صحية في التدريب الرياضي وبالعكس من التدريب الزائد. </a:t>
            </a:r>
            <a:endParaRPr lang="en-US" sz="2600" dirty="0">
              <a:solidFill>
                <a:schemeClr val="accent2">
                  <a:lumMod val="75000"/>
                </a:schemeClr>
              </a:solidFill>
            </a:endParaRPr>
          </a:p>
          <a:p>
            <a:r>
              <a:rPr lang="en-US" sz="2600" dirty="0">
                <a:solidFill>
                  <a:schemeClr val="accent2">
                    <a:lumMod val="75000"/>
                  </a:schemeClr>
                </a:solidFill>
              </a:rPr>
              <a:t> </a:t>
            </a:r>
          </a:p>
          <a:p>
            <a:endParaRPr lang="ar-IQ" dirty="0"/>
          </a:p>
        </p:txBody>
      </p:sp>
    </p:spTree>
    <p:extLst>
      <p:ext uri="{BB962C8B-B14F-4D97-AF65-F5344CB8AC3E}">
        <p14:creationId xmlns:p14="http://schemas.microsoft.com/office/powerpoint/2010/main" val="3184884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147484"/>
            <a:ext cx="8911687" cy="1106129"/>
          </a:xfrm>
        </p:spPr>
        <p:txBody>
          <a:bodyPr>
            <a:normAutofit/>
          </a:bodyPr>
          <a:lstStyle/>
          <a:p>
            <a:pPr algn="ctr"/>
            <a:r>
              <a:rPr lang="ar-SA" b="1" u="sng" dirty="0">
                <a:solidFill>
                  <a:schemeClr val="accent2">
                    <a:lumMod val="75000"/>
                  </a:schemeClr>
                </a:solidFill>
              </a:rPr>
              <a:t>الحمل الزائد</a:t>
            </a:r>
            <a:endParaRPr lang="ar-IQ" dirty="0">
              <a:solidFill>
                <a:schemeClr val="accent2">
                  <a:lumMod val="75000"/>
                </a:schemeClr>
              </a:solidFill>
            </a:endParaRPr>
          </a:p>
        </p:txBody>
      </p:sp>
      <p:sp>
        <p:nvSpPr>
          <p:cNvPr id="3" name="عنصر نائب للمحتوى 2"/>
          <p:cNvSpPr>
            <a:spLocks noGrp="1"/>
          </p:cNvSpPr>
          <p:nvPr>
            <p:ph idx="1"/>
          </p:nvPr>
        </p:nvSpPr>
        <p:spPr>
          <a:xfrm>
            <a:off x="1165123" y="870155"/>
            <a:ext cx="10339489" cy="5560142"/>
          </a:xfrm>
        </p:spPr>
        <p:txBody>
          <a:bodyPr>
            <a:normAutofit fontScale="62500" lnSpcReduction="20000"/>
          </a:bodyPr>
          <a:lstStyle/>
          <a:p>
            <a:r>
              <a:rPr lang="ar-SA" sz="3200" b="1" dirty="0">
                <a:solidFill>
                  <a:schemeClr val="accent2">
                    <a:lumMod val="75000"/>
                  </a:schemeClr>
                </a:solidFill>
              </a:rPr>
              <a:t>أعراض الأداء النفسي ومعالجة المعلومات للتدريب المفرط:</a:t>
            </a:r>
            <a:r>
              <a:rPr lang="ar-SA" sz="3200" dirty="0">
                <a:solidFill>
                  <a:schemeClr val="accent2">
                    <a:lumMod val="75000"/>
                  </a:schemeClr>
                </a:solidFill>
              </a:rPr>
              <a:t> </a:t>
            </a:r>
            <a:endParaRPr lang="en-US" sz="3200" dirty="0">
              <a:solidFill>
                <a:schemeClr val="accent2">
                  <a:lumMod val="75000"/>
                </a:schemeClr>
              </a:solidFill>
            </a:endParaRPr>
          </a:p>
          <a:p>
            <a:pPr lvl="0" fontAlgn="base"/>
            <a:r>
              <a:rPr lang="ar-SA" sz="3200" dirty="0">
                <a:solidFill>
                  <a:schemeClr val="accent2">
                    <a:lumMod val="75000"/>
                  </a:schemeClr>
                </a:solidFill>
              </a:rPr>
              <a:t>الاكتئاب و الشعور باللامبالاة مع عدم استقرار الحالة الانفعالية . </a:t>
            </a:r>
            <a:endParaRPr lang="en-US" sz="3200" dirty="0">
              <a:solidFill>
                <a:schemeClr val="accent2">
                  <a:lumMod val="75000"/>
                </a:schemeClr>
              </a:solidFill>
            </a:endParaRPr>
          </a:p>
          <a:p>
            <a:pPr lvl="0" fontAlgn="base"/>
            <a:r>
              <a:rPr lang="ar-SA" sz="3200" dirty="0">
                <a:solidFill>
                  <a:schemeClr val="accent2">
                    <a:lumMod val="75000"/>
                  </a:schemeClr>
                </a:solidFill>
              </a:rPr>
              <a:t>فقدان الرغبة في التدريب , وصعوبة التركيز بالعمل والتدريب </a:t>
            </a:r>
            <a:endParaRPr lang="en-US" sz="3200" dirty="0">
              <a:solidFill>
                <a:schemeClr val="accent2">
                  <a:lumMod val="75000"/>
                </a:schemeClr>
              </a:solidFill>
            </a:endParaRPr>
          </a:p>
          <a:p>
            <a:r>
              <a:rPr lang="ar-SA" sz="3200" dirty="0">
                <a:solidFill>
                  <a:schemeClr val="accent2">
                    <a:lumMod val="75000"/>
                  </a:schemeClr>
                </a:solidFill>
              </a:rPr>
              <a:t> -الخوف من المنافسة مع حدوث تغيرات في السمات الشخصية </a:t>
            </a:r>
            <a:endParaRPr lang="en-US" sz="3200" dirty="0">
              <a:solidFill>
                <a:schemeClr val="accent2">
                  <a:lumMod val="75000"/>
                </a:schemeClr>
              </a:solidFill>
            </a:endParaRPr>
          </a:p>
          <a:p>
            <a:r>
              <a:rPr lang="ar-SA" sz="3200" dirty="0">
                <a:solidFill>
                  <a:schemeClr val="accent2">
                    <a:lumMod val="75000"/>
                  </a:schemeClr>
                </a:solidFill>
              </a:rPr>
              <a:t> -القلق وعدم القدرة على النوم. </a:t>
            </a:r>
            <a:endParaRPr lang="en-US" sz="3200" dirty="0">
              <a:solidFill>
                <a:schemeClr val="accent2">
                  <a:lumMod val="75000"/>
                </a:schemeClr>
              </a:solidFill>
            </a:endParaRPr>
          </a:p>
          <a:p>
            <a:r>
              <a:rPr lang="ar-SA" sz="3200" dirty="0">
                <a:solidFill>
                  <a:schemeClr val="accent2">
                    <a:lumMod val="75000"/>
                  </a:schemeClr>
                </a:solidFill>
              </a:rPr>
              <a:t> -</a:t>
            </a:r>
            <a:r>
              <a:rPr lang="ar-SA" sz="3200" b="1" dirty="0">
                <a:solidFill>
                  <a:schemeClr val="accent2">
                    <a:lumMod val="75000"/>
                  </a:schemeClr>
                </a:solidFill>
              </a:rPr>
              <a:t>الأعراض الفسيولوجية المصاحبة: </a:t>
            </a:r>
            <a:r>
              <a:rPr lang="ar-SA" sz="3200" dirty="0">
                <a:solidFill>
                  <a:schemeClr val="accent2">
                    <a:lumMod val="75000"/>
                  </a:schemeClr>
                </a:solidFill>
              </a:rPr>
              <a:t> </a:t>
            </a:r>
            <a:endParaRPr lang="en-US" sz="3200" dirty="0">
              <a:solidFill>
                <a:schemeClr val="accent2">
                  <a:lumMod val="75000"/>
                </a:schemeClr>
              </a:solidFill>
            </a:endParaRPr>
          </a:p>
          <a:p>
            <a:r>
              <a:rPr lang="ar-SA" sz="3200" dirty="0">
                <a:solidFill>
                  <a:schemeClr val="accent2">
                    <a:lumMod val="75000"/>
                  </a:schemeClr>
                </a:solidFill>
              </a:rPr>
              <a:t>هناك جملة من المؤشرات الفسيولوجية لظاهرة التدريب المفرط يمكن من خلالها الاستدلال على وجود هذه الحالة لدى الرياضي ومنها : </a:t>
            </a:r>
            <a:endParaRPr lang="en-US" sz="3200" dirty="0">
              <a:solidFill>
                <a:schemeClr val="accent2">
                  <a:lumMod val="75000"/>
                </a:schemeClr>
              </a:solidFill>
            </a:endParaRPr>
          </a:p>
          <a:p>
            <a:r>
              <a:rPr lang="ar-SA" sz="3200" dirty="0">
                <a:solidFill>
                  <a:schemeClr val="accent2">
                    <a:lumMod val="75000"/>
                  </a:schemeClr>
                </a:solidFill>
              </a:rPr>
              <a:t> -ارتفاع ضربات القلب في الصباح الباكر </a:t>
            </a:r>
            <a:r>
              <a:rPr lang="en-US" sz="3200" dirty="0">
                <a:solidFill>
                  <a:schemeClr val="accent2">
                    <a:lumMod val="75000"/>
                  </a:schemeClr>
                </a:solidFill>
              </a:rPr>
              <a:t>4</a:t>
            </a:r>
            <a:r>
              <a:rPr lang="ar-SA" sz="3200" dirty="0">
                <a:solidFill>
                  <a:schemeClr val="accent2">
                    <a:lumMod val="75000"/>
                  </a:schemeClr>
                </a:solidFill>
              </a:rPr>
              <a:t>-</a:t>
            </a:r>
            <a:r>
              <a:rPr lang="en-US" sz="3200" dirty="0">
                <a:solidFill>
                  <a:schemeClr val="accent2">
                    <a:lumMod val="75000"/>
                  </a:schemeClr>
                </a:solidFill>
              </a:rPr>
              <a:t>5</a:t>
            </a:r>
            <a:r>
              <a:rPr lang="ar-SA" sz="3200" dirty="0">
                <a:solidFill>
                  <a:schemeClr val="accent2">
                    <a:lumMod val="75000"/>
                  </a:schemeClr>
                </a:solidFill>
              </a:rPr>
              <a:t> ضربات مع استمرارها لمدة ثلاثة أيام على الأقل باستثناء وجود حالة مرضية بعد الجهد البدني. </a:t>
            </a:r>
            <a:endParaRPr lang="en-US" sz="3200" dirty="0">
              <a:solidFill>
                <a:schemeClr val="accent2">
                  <a:lumMod val="75000"/>
                </a:schemeClr>
              </a:solidFill>
            </a:endParaRPr>
          </a:p>
          <a:p>
            <a:r>
              <a:rPr lang="ar-SA" sz="3200" dirty="0">
                <a:solidFill>
                  <a:schemeClr val="accent2">
                    <a:lumMod val="75000"/>
                  </a:schemeClr>
                </a:solidFill>
              </a:rPr>
              <a:t>-بطء استرداد ضربات القلب بعد الجهد البدني. </a:t>
            </a:r>
            <a:endParaRPr lang="en-US" sz="3200" dirty="0">
              <a:solidFill>
                <a:schemeClr val="accent2">
                  <a:lumMod val="75000"/>
                </a:schemeClr>
              </a:solidFill>
            </a:endParaRPr>
          </a:p>
          <a:p>
            <a:r>
              <a:rPr lang="ar-SA" sz="3200" dirty="0">
                <a:solidFill>
                  <a:schemeClr val="accent2">
                    <a:lumMod val="75000"/>
                  </a:schemeClr>
                </a:solidFill>
              </a:rPr>
              <a:t> -انخفاض مستوى حمض </a:t>
            </a:r>
            <a:r>
              <a:rPr lang="ar-SA" sz="3200" dirty="0" err="1">
                <a:solidFill>
                  <a:schemeClr val="accent2">
                    <a:lumMod val="75000"/>
                  </a:schemeClr>
                </a:solidFill>
              </a:rPr>
              <a:t>اللبنيك</a:t>
            </a:r>
            <a:r>
              <a:rPr lang="ar-SA" sz="3200" dirty="0">
                <a:solidFill>
                  <a:schemeClr val="accent2">
                    <a:lumMod val="75000"/>
                  </a:schemeClr>
                </a:solidFill>
              </a:rPr>
              <a:t> الأقصى. </a:t>
            </a:r>
            <a:endParaRPr lang="en-US" sz="3200" dirty="0">
              <a:solidFill>
                <a:schemeClr val="accent2">
                  <a:lumMod val="75000"/>
                </a:schemeClr>
              </a:solidFill>
            </a:endParaRPr>
          </a:p>
          <a:p>
            <a:r>
              <a:rPr lang="ar-SA" sz="3200" dirty="0">
                <a:solidFill>
                  <a:schemeClr val="accent2">
                    <a:lumMod val="75000"/>
                  </a:schemeClr>
                </a:solidFill>
              </a:rPr>
              <a:t>-انخفاض العبء الجهدي الأقصى لدى اللاعب. </a:t>
            </a:r>
            <a:endParaRPr lang="en-US" sz="3200" dirty="0">
              <a:solidFill>
                <a:schemeClr val="accent2">
                  <a:lumMod val="75000"/>
                </a:schemeClr>
              </a:solidFill>
            </a:endParaRPr>
          </a:p>
          <a:p>
            <a:r>
              <a:rPr lang="ar-SA" sz="3200" dirty="0">
                <a:solidFill>
                  <a:schemeClr val="accent2">
                    <a:lumMod val="75000"/>
                  </a:schemeClr>
                </a:solidFill>
              </a:rPr>
              <a:t> -زيادة في العرق عند أداء الجهد البدني.  </a:t>
            </a:r>
            <a:endParaRPr lang="en-US" sz="3200" dirty="0">
              <a:solidFill>
                <a:schemeClr val="accent2">
                  <a:lumMod val="75000"/>
                </a:schemeClr>
              </a:solidFill>
            </a:endParaRPr>
          </a:p>
          <a:p>
            <a:r>
              <a:rPr lang="ar-SA" sz="3200" dirty="0">
                <a:solidFill>
                  <a:schemeClr val="accent2">
                    <a:lumMod val="75000"/>
                  </a:schemeClr>
                </a:solidFill>
              </a:rPr>
              <a:t> -ارتفاع في مستوى كل من استهلاك الأكسجين والتهوية الرئوية وضربات القلب وحامض </a:t>
            </a:r>
            <a:r>
              <a:rPr lang="ar-SA" sz="3200" dirty="0" err="1">
                <a:solidFill>
                  <a:schemeClr val="accent2">
                    <a:lumMod val="75000"/>
                  </a:schemeClr>
                </a:solidFill>
              </a:rPr>
              <a:t>اللبنيك</a:t>
            </a:r>
            <a:r>
              <a:rPr lang="ar-SA" sz="3200" dirty="0">
                <a:solidFill>
                  <a:schemeClr val="accent2">
                    <a:lumMod val="75000"/>
                  </a:schemeClr>
                </a:solidFill>
              </a:rPr>
              <a:t> عند الجهد دون الأقصى مقارنا بما قبل حالة التدريب الزائد بشرط عدم وجود مرض غير ظاهر. </a:t>
            </a:r>
            <a:endParaRPr lang="en-US" sz="3200" dirty="0">
              <a:solidFill>
                <a:schemeClr val="accent2">
                  <a:lumMod val="75000"/>
                </a:schemeClr>
              </a:solidFill>
            </a:endParaRPr>
          </a:p>
          <a:p>
            <a:endParaRPr lang="ar-IQ" dirty="0"/>
          </a:p>
        </p:txBody>
      </p:sp>
    </p:spTree>
    <p:extLst>
      <p:ext uri="{BB962C8B-B14F-4D97-AF65-F5344CB8AC3E}">
        <p14:creationId xmlns:p14="http://schemas.microsoft.com/office/powerpoint/2010/main" val="3756789557"/>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112</TotalTime>
  <Words>598</Words>
  <Application>Microsoft Office PowerPoint</Application>
  <PresentationFormat>شاشة عريضة</PresentationFormat>
  <Paragraphs>45</Paragraphs>
  <Slides>10</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10</vt:i4>
      </vt:variant>
    </vt:vector>
  </HeadingPairs>
  <TitlesOfParts>
    <vt:vector size="15" baseType="lpstr">
      <vt:lpstr>Arial</vt:lpstr>
      <vt:lpstr>Century Gothic</vt:lpstr>
      <vt:lpstr>Tahoma</vt:lpstr>
      <vt:lpstr>Wingdings 3</vt:lpstr>
      <vt:lpstr>ربطة</vt:lpstr>
      <vt:lpstr>الحمل الزائد  اعداد الأستاذ الدكتور  سهاد قاسم الموسوي</vt:lpstr>
      <vt:lpstr>الحمل الزائد</vt:lpstr>
      <vt:lpstr>الحمل الزائد</vt:lpstr>
      <vt:lpstr>الحمل الزائد</vt:lpstr>
      <vt:lpstr>الحمل الزائد</vt:lpstr>
      <vt:lpstr>الحمل الزائد</vt:lpstr>
      <vt:lpstr>الحمل الزائد</vt:lpstr>
      <vt:lpstr>الحمل الزائد</vt:lpstr>
      <vt:lpstr>الحمل الزائد</vt:lpstr>
      <vt:lpstr>الحمل الزائد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Windows 8.1</dc:creator>
  <cp:lastModifiedBy>Windows 8.1</cp:lastModifiedBy>
  <cp:revision>3</cp:revision>
  <dcterms:created xsi:type="dcterms:W3CDTF">2021-01-01T09:57:40Z</dcterms:created>
  <dcterms:modified xsi:type="dcterms:W3CDTF">2021-01-01T11:50:12Z</dcterms:modified>
</cp:coreProperties>
</file>