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</p:sldIdLst>
  <p:sldSz cx="12192000" cy="6858000"/>
  <p:notesSz cx="6858000" cy="9144000"/>
  <p:defaultTextStyle>
    <a:defPPr>
      <a:defRPr lang="en-US">
        <a:uFillTx/>
      </a:defRPr>
    </a:defPPr>
    <a:lvl1pPr marL="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4380"/>
    <p:restoredTop sz="94660"/>
  </p:normalViewPr>
  <p:slideViewPr>
    <p:cSldViewPr snapToGrid="0">
      <p:cViewPr>
        <p:scale>
          <a:sx n="69" d="100"/>
          <a:sy n="69" d="100"/>
        </p:scale>
        <p:origin x="-198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>
              <a:spLocks/>
            </p:cNvSpPr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/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/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  <a:uFillTx/>
              </a:defRPr>
            </a:lvl1pPr>
          </a:lstStyle>
          <a:p>
            <a:r>
              <a:rPr lang="ar-SA">
                <a:uFillTx/>
              </a:rPr>
              <a:t>انقر لتحرير نمط عنوان الشكل الرئيسي</a:t>
            </a:r>
            <a:endParaRPr lang="en-US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ar-SA">
                <a:uFillTx/>
              </a:rPr>
              <a:t>انقر لتحرير نمط العنوان الفرعي للشكل الرئيسي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34C3BDE-A306-4611-B030-CCBED4EB6D34}" type="datetimeFigureOut">
              <a:rPr lang="en-US" smtClean="0">
                <a:uFillTx/>
              </a:rPr>
              <a:t>4/4/2020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03DD66-C5B9-472F-8CCC-20A7DAEA1770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>
                <a:uFillTx/>
              </a:defRPr>
            </a:lvl1pPr>
          </a:lstStyle>
          <a:p>
            <a:r>
              <a:rPr lang="ar-SA">
                <a:uFillTx/>
              </a:rPr>
              <a:t>انقر لتحرير نمط عنوان الشكل الرئيسي</a:t>
            </a:r>
            <a:endParaRPr lang="en-US" dirty="0">
              <a:uFillTx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uFillTx/>
              </a:defRPr>
            </a:lvl1pPr>
            <a:lvl2pPr marL="457200" indent="0">
              <a:buNone/>
              <a:defRPr sz="1600">
                <a:uFillTx/>
              </a:defRPr>
            </a:lvl2pPr>
            <a:lvl3pPr marL="914400" indent="0">
              <a:buNone/>
              <a:defRPr sz="1600">
                <a:uFillTx/>
              </a:defRPr>
            </a:lvl3pPr>
            <a:lvl4pPr marL="1371600" indent="0">
              <a:buNone/>
              <a:defRPr sz="1600">
                <a:uFillTx/>
              </a:defRPr>
            </a:lvl4pPr>
            <a:lvl5pPr marL="1828800" indent="0">
              <a:buNone/>
              <a:defRPr sz="1600">
                <a:uFillTx/>
              </a:defRPr>
            </a:lvl5pPr>
            <a:lvl6pPr marL="2286000" indent="0">
              <a:buNone/>
              <a:defRPr sz="1600">
                <a:uFillTx/>
              </a:defRPr>
            </a:lvl6pPr>
            <a:lvl7pPr marL="2743200" indent="0">
              <a:buNone/>
              <a:defRPr sz="1600">
                <a:uFillTx/>
              </a:defRPr>
            </a:lvl7pPr>
            <a:lvl8pPr marL="3200400" indent="0">
              <a:buNone/>
              <a:defRPr sz="1600">
                <a:uFillTx/>
              </a:defRPr>
            </a:lvl8pPr>
            <a:lvl9pPr marL="3657600" indent="0">
              <a:buNone/>
              <a:defRPr sz="1600">
                <a:uFillTx/>
              </a:defRPr>
            </a:lvl9pPr>
          </a:lstStyle>
          <a:p>
            <a:r>
              <a:rPr lang="ar-SA">
                <a:uFillTx/>
              </a:rPr>
              <a:t>انقر فوق الأيقونة لإضافة صورة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3BDE-A306-4611-B030-CCBED4EB6D34}" type="datetimeFigureOut">
              <a:rPr lang="en-US" smtClean="0">
                <a:uFillTx/>
              </a:rPr>
              <a:t>4/4/2020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DD66-C5B9-472F-8CCC-20A7DAEA1770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>
                <a:uFillTx/>
              </a:defRPr>
            </a:lvl1pPr>
          </a:lstStyle>
          <a:p>
            <a:r>
              <a:rPr lang="ar-SA">
                <a:uFillTx/>
              </a:rPr>
              <a:t>انقر لتحرير نمط عنوان الشكل الرئيسي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3BDE-A306-4611-B030-CCBED4EB6D34}" type="datetimeFigureOut">
              <a:rPr lang="en-US" smtClean="0">
                <a:uFillTx/>
              </a:rPr>
              <a:t>4/4/2020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DD66-C5B9-472F-8CCC-20A7DAEA1770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  <a:uFillTx/>
              </a:defRPr>
            </a:lvl1pPr>
          </a:lstStyle>
          <a:p>
            <a:r>
              <a:rPr lang="ar-SA">
                <a:uFillTx/>
              </a:rPr>
              <a:t>انقر لتحرير نمط عنوان الشكل الرئيسي</a:t>
            </a:r>
            <a:endParaRPr lang="en-US" dirty="0">
              <a:uFillTx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>
                <a:uFillTx/>
              </a:defRPr>
            </a:lvl1pPr>
            <a:lvl2pPr marL="457200" indent="0">
              <a:buFontTx/>
              <a:buNone/>
              <a:defRPr>
                <a:uFillTx/>
              </a:defRPr>
            </a:lvl2pPr>
            <a:lvl3pPr marL="914400" indent="0">
              <a:buFontTx/>
              <a:buNone/>
              <a:defRPr>
                <a:uFillTx/>
              </a:defRPr>
            </a:lvl3pPr>
            <a:lvl4pPr marL="1371600" indent="0">
              <a:buFontTx/>
              <a:buNone/>
              <a:defRPr>
                <a:uFillTx/>
              </a:defRPr>
            </a:lvl4pPr>
            <a:lvl5pPr marL="1828800" indent="0">
              <a:buFontTx/>
              <a:buNone/>
              <a:defRPr>
                <a:uFillTx/>
              </a:defRPr>
            </a:lvl5pPr>
          </a:lstStyle>
          <a:p>
            <a:pPr lvl="0"/>
            <a:r>
              <a:rPr lang="ar-SA">
                <a:uFillTx/>
              </a:rPr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3BDE-A306-4611-B030-CCBED4EB6D34}" type="datetimeFigureOut">
              <a:rPr lang="en-US" smtClean="0">
                <a:uFillTx/>
              </a:rPr>
              <a:t>4/4/2020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DD66-C5B9-472F-8CCC-20A7DAEA1770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sp>
        <p:nvSpPr>
          <p:cNvPr id="14" name="TextBox 13"/>
          <p:cNvSpPr txBox="1">
            <a:spLocks/>
          </p:cNvSpPr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  <a:uFillTx/>
              </a:rPr>
              <a:t>“</a:t>
            </a:r>
          </a:p>
        </p:txBody>
      </p:sp>
      <p:sp>
        <p:nvSpPr>
          <p:cNvPr id="15" name="TextBox 14"/>
          <p:cNvSpPr txBox="1">
            <a:spLocks/>
          </p:cNvSpPr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uFillTx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>
                <a:uFillTx/>
              </a:defRPr>
            </a:lvl1pPr>
          </a:lstStyle>
          <a:p>
            <a:r>
              <a:rPr lang="ar-SA">
                <a:uFillTx/>
              </a:rPr>
              <a:t>انقر لتحرير نمط عنوان الشكل الرئيسي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3BDE-A306-4611-B030-CCBED4EB6D34}" type="datetimeFigureOut">
              <a:rPr lang="en-US" smtClean="0">
                <a:uFillTx/>
              </a:rPr>
              <a:t>4/4/2020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DD66-C5B9-472F-8CCC-20A7DAEA1770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  <a:uFillTx/>
              </a:defRPr>
            </a:lvl1pPr>
          </a:lstStyle>
          <a:p>
            <a:r>
              <a:rPr lang="ar-SA">
                <a:uFillTx/>
              </a:rPr>
              <a:t>انقر لتحرير نمط عنوان الشكل الرئيسي</a:t>
            </a:r>
            <a:endParaRPr lang="en-US" dirty="0">
              <a:uFillTx/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3BDE-A306-4611-B030-CCBED4EB6D34}" type="datetimeFigureOut">
              <a:rPr lang="en-US" smtClean="0">
                <a:uFillTx/>
              </a:rPr>
              <a:t>4/4/2020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DD66-C5B9-472F-8CCC-20A7DAEA1770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  <a:uFillTx/>
              </a:rPr>
              <a:t>“</a:t>
            </a:r>
          </a:p>
        </p:txBody>
      </p:sp>
      <p:sp>
        <p:nvSpPr>
          <p:cNvPr id="13" name="TextBox 12"/>
          <p:cNvSpPr txBox="1">
            <a:spLocks/>
          </p:cNvSpPr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uFillTx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>
                <a:uFillTx/>
              </a:defRPr>
            </a:lvl1pPr>
          </a:lstStyle>
          <a:p>
            <a:pPr marL="0" lvl="0"/>
            <a:r>
              <a:rPr lang="ar-SA">
                <a:uFillTx/>
              </a:rPr>
              <a:t>انقر لتحرير نمط عنوان الشكل الرئيسي</a:t>
            </a:r>
            <a:endParaRPr lang="en-US" dirty="0">
              <a:uFillTx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3BDE-A306-4611-B030-CCBED4EB6D34}" type="datetimeFigureOut">
              <a:rPr lang="en-US" smtClean="0">
                <a:uFillTx/>
              </a:rPr>
              <a:t>4/4/2020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DD66-C5B9-472F-8CCC-20A7DAEA1770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uFillTx/>
              </a:defRPr>
            </a:lvl1pPr>
          </a:lstStyle>
          <a:p>
            <a:r>
              <a:rPr lang="ar-SA">
                <a:uFillTx/>
              </a:rPr>
              <a:t>انقر لتحرير نمط عنوان الشكل الرئيسي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>
                <a:uFillTx/>
              </a:rPr>
              <a:t>انقر لتحرير أنماط نص الشكل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3BDE-A306-4611-B030-CCBED4EB6D34}" type="datetimeFigureOut">
              <a:rPr lang="en-US" smtClean="0">
                <a:uFillTx/>
              </a:rPr>
              <a:t>4/4/2020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DD66-C5B9-472F-8CCC-20A7DAEA1770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>
                <a:uFillTx/>
              </a:rPr>
              <a:t>انقر لتحرير نمط عنوان الشكل الرئيسي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ar-SA">
                <a:uFillTx/>
              </a:rPr>
              <a:t>انقر لتحرير أنماط نص الشكل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3BDE-A306-4611-B030-CCBED4EB6D34}" type="datetimeFigureOut">
              <a:rPr lang="en-US" smtClean="0">
                <a:uFillTx/>
              </a:rPr>
              <a:t>4/4/2020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DD66-C5B9-472F-8CCC-20A7DAEA1770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عنوان الشكل الرئيسي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>
                <a:uFillTx/>
              </a:rPr>
              <a:t>انقر لتحرير أنماط نص الشكل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3BDE-A306-4611-B030-CCBED4EB6D34}" type="datetimeFigureOut">
              <a:rPr lang="en-US" smtClean="0">
                <a:uFillTx/>
              </a:rPr>
              <a:t>4/4/2020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DD66-C5B9-472F-8CCC-20A7DAEA1770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>
                <a:uFillTx/>
              </a:defRPr>
            </a:lvl1pPr>
          </a:lstStyle>
          <a:p>
            <a:r>
              <a:rPr lang="ar-SA">
                <a:uFillTx/>
              </a:rPr>
              <a:t>انقر لتحرير نمط عنوان الشكل الرئيسي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3BDE-A306-4611-B030-CCBED4EB6D34}" type="datetimeFigureOut">
              <a:rPr lang="en-US" smtClean="0">
                <a:uFillTx/>
              </a:rPr>
              <a:t>4/4/2020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DD66-C5B9-472F-8CCC-20A7DAEA1770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عنوان الشكل الرئيسي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>
                <a:uFillTx/>
              </a:rPr>
              <a:t>انقر لتحرير أنماط نص الشكل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  <a:endParaRPr lang="en-US" dirty="0">
              <a:uFillTx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>
                <a:uFillTx/>
              </a:rPr>
              <a:t>انقر لتحرير أنماط نص الشكل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  <a:endParaRPr lang="en-US" dirty="0"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3BDE-A306-4611-B030-CCBED4EB6D34}" type="datetimeFigureOut">
              <a:rPr lang="en-US" smtClean="0">
                <a:uFillTx/>
              </a:rPr>
              <a:t>4/4/2020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DD66-C5B9-472F-8CCC-20A7DAEA1770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r>
              <a:rPr lang="ar-SA">
                <a:uFillTx/>
              </a:rPr>
              <a:t>انقر لتحرير نمط عنوان الشكل الرئيسي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>
                <a:uFillTx/>
              </a:rPr>
              <a:t>انقر لتحرير أنماط نص الشكل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  <a:endParaRPr lang="en-US" dirty="0"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>
                <a:uFillTx/>
              </a:rPr>
              <a:t>انقر لتحرير أنماط نص الشكل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  <a:endParaRPr lang="en-US" dirty="0">
              <a:uFillTx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3BDE-A306-4611-B030-CCBED4EB6D34}" type="datetimeFigureOut">
              <a:rPr lang="en-US" smtClean="0">
                <a:uFillTx/>
              </a:rPr>
              <a:t>4/4/2020</a:t>
            </a:fld>
            <a:endParaRPr lang="en-US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DD66-C5B9-472F-8CCC-20A7DAEA1770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عنوان الشكل الرئيسي</a:t>
            </a:r>
            <a:endParaRPr lang="en-US" dirty="0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3BDE-A306-4611-B030-CCBED4EB6D34}" type="datetimeFigureOut">
              <a:rPr lang="en-US" smtClean="0">
                <a:uFillTx/>
              </a:rPr>
              <a:t>4/4/2020</a:t>
            </a:fld>
            <a:endParaRPr 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DD66-C5B9-472F-8CCC-20A7DAEA1770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3BDE-A306-4611-B030-CCBED4EB6D34}" type="datetimeFigureOut">
              <a:rPr lang="en-US" smtClean="0">
                <a:uFillTx/>
              </a:rPr>
              <a:t>4/4/2020</a:t>
            </a:fld>
            <a:endParaRPr lang="en-US"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DD66-C5B9-472F-8CCC-20A7DAEA1770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>
                <a:uFillTx/>
              </a:defRPr>
            </a:lvl1pPr>
          </a:lstStyle>
          <a:p>
            <a:r>
              <a:rPr lang="ar-SA">
                <a:uFillTx/>
              </a:rPr>
              <a:t>انقر لتحرير نمط عنوان الشكل الرئيسي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>
                <a:uFillTx/>
              </a:rPr>
              <a:t>انقر لتحرير أنماط نص الشكل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3BDE-A306-4611-B030-CCBED4EB6D34}" type="datetimeFigureOut">
              <a:rPr lang="en-US" smtClean="0">
                <a:uFillTx/>
              </a:rPr>
              <a:t>4/4/2020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DD66-C5B9-472F-8CCC-20A7DAEA1770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>
                <a:uFillTx/>
              </a:defRPr>
            </a:lvl1pPr>
          </a:lstStyle>
          <a:p>
            <a:r>
              <a:rPr lang="ar-SA">
                <a:uFillTx/>
              </a:rPr>
              <a:t>انقر لتحرير نمط عنوان الشكل الرئيسي</a:t>
            </a:r>
            <a:endParaRPr lang="en-US" dirty="0">
              <a:uFillTx/>
            </a:endParaRP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uFillTx/>
              </a:defRPr>
            </a:lvl1pPr>
            <a:lvl2pPr marL="457200" indent="0">
              <a:buNone/>
              <a:defRPr sz="1600">
                <a:uFillTx/>
              </a:defRPr>
            </a:lvl2pPr>
            <a:lvl3pPr marL="914400" indent="0">
              <a:buNone/>
              <a:defRPr sz="1600">
                <a:uFillTx/>
              </a:defRPr>
            </a:lvl3pPr>
            <a:lvl4pPr marL="1371600" indent="0">
              <a:buNone/>
              <a:defRPr sz="1600">
                <a:uFillTx/>
              </a:defRPr>
            </a:lvl4pPr>
            <a:lvl5pPr marL="1828800" indent="0">
              <a:buNone/>
              <a:defRPr sz="1600">
                <a:uFillTx/>
              </a:defRPr>
            </a:lvl5pPr>
            <a:lvl6pPr marL="2286000" indent="0">
              <a:buNone/>
              <a:defRPr sz="1600">
                <a:uFillTx/>
              </a:defRPr>
            </a:lvl6pPr>
            <a:lvl7pPr marL="2743200" indent="0">
              <a:buNone/>
              <a:defRPr sz="1600">
                <a:uFillTx/>
              </a:defRPr>
            </a:lvl7pPr>
            <a:lvl8pPr marL="3200400" indent="0">
              <a:buNone/>
              <a:defRPr sz="1600">
                <a:uFillTx/>
              </a:defRPr>
            </a:lvl8pPr>
            <a:lvl9pPr marL="3657600" indent="0">
              <a:buNone/>
              <a:defRPr sz="1600">
                <a:uFillTx/>
              </a:defRPr>
            </a:lvl9pPr>
          </a:lstStyle>
          <a:p>
            <a:r>
              <a:rPr lang="ar-SA">
                <a:uFillTx/>
              </a:rPr>
              <a:t>انقر فوق الأيقونة لإضافة صورة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3BDE-A306-4611-B030-CCBED4EB6D34}" type="datetimeFigureOut">
              <a:rPr lang="en-US" smtClean="0">
                <a:uFillTx/>
              </a:rPr>
              <a:t>4/4/2020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DD66-C5B9-472F-8CCC-20A7DAEA1770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>
              <a:spLocks/>
            </p:cNvSpPr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/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/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>
                <a:uFillTx/>
              </a:rPr>
              <a:t>انقر لتحرير نمط عنوان الشكل الرئيسي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>
                <a:uFillTx/>
              </a:rPr>
              <a:t>انقر لتحرير أنماط نص الشكل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uFillTx/>
                <a:latin typeface="+mn-lt"/>
              </a:defRPr>
            </a:lvl1pPr>
          </a:lstStyle>
          <a:p>
            <a:fld id="{E34C3BDE-A306-4611-B030-CCBED4EB6D34}" type="datetimeFigureOut">
              <a:rPr lang="en-US" smtClean="0">
                <a:uFillTx/>
              </a:rPr>
              <a:t>4/4/2020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uFillTx/>
                <a:latin typeface="+mn-lt"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uFillTx/>
                <a:latin typeface="+mn-lt"/>
              </a:defRPr>
            </a:lvl1pPr>
          </a:lstStyle>
          <a:p>
            <a:fld id="{6D03DD66-C5B9-472F-8CCC-20A7DAEA1770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uFillTx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  <a:uFillTx/>
        </a:defRPr>
      </a:lvl2pPr>
      <a:lvl3pPr eaLnBrk="1" hangingPunct="1">
        <a:defRPr>
          <a:solidFill>
            <a:schemeClr val="tx2"/>
          </a:solidFill>
          <a:uFillTx/>
        </a:defRPr>
      </a:lvl3pPr>
      <a:lvl4pPr eaLnBrk="1" hangingPunct="1">
        <a:defRPr>
          <a:solidFill>
            <a:schemeClr val="tx2"/>
          </a:solidFill>
          <a:uFillTx/>
        </a:defRPr>
      </a:lvl4pPr>
      <a:lvl5pPr eaLnBrk="1" hangingPunct="1">
        <a:defRPr>
          <a:solidFill>
            <a:schemeClr val="tx2"/>
          </a:solidFill>
          <a:uFillTx/>
        </a:defRPr>
      </a:lvl5pPr>
      <a:lvl6pPr eaLnBrk="1" hangingPunct="1">
        <a:defRPr>
          <a:solidFill>
            <a:schemeClr val="tx2"/>
          </a:solidFill>
          <a:uFillTx/>
        </a:defRPr>
      </a:lvl6pPr>
      <a:lvl7pPr eaLnBrk="1" hangingPunct="1">
        <a:defRPr>
          <a:solidFill>
            <a:schemeClr val="tx2"/>
          </a:solidFill>
          <a:uFillTx/>
        </a:defRPr>
      </a:lvl7pPr>
      <a:lvl8pPr eaLnBrk="1" hangingPunct="1">
        <a:defRPr>
          <a:solidFill>
            <a:schemeClr val="tx2"/>
          </a:solidFill>
          <a:uFillTx/>
        </a:defRPr>
      </a:lvl8pPr>
      <a:lvl9pPr eaLnBrk="1" hangingPunct="1">
        <a:defRPr>
          <a:solidFill>
            <a:schemeClr val="tx2"/>
          </a:solidFill>
          <a:uFillTx/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uFillTx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uFillTx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uFillTx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uFillTx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uFillTx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uFillTx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uFillTx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uFillTx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جمة: 12 نقطة 1"/>
          <p:cNvSpPr>
            <a:spLocks/>
          </p:cNvSpPr>
          <p:nvPr/>
        </p:nvSpPr>
        <p:spPr>
          <a:xfrm>
            <a:off x="1465384" y="1160584"/>
            <a:ext cx="9261231" cy="4107766"/>
          </a:xfrm>
          <a:prstGeom prst="star12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6600" dirty="0">
                <a:solidFill>
                  <a:srgbClr val="FFFF00"/>
                </a:solidFill>
                <a:uFillTx/>
              </a:rPr>
              <a:t>الذاكرة المستقبلية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59"/>
    </mc:Choice>
    <mc:Fallback>
      <p:transition spd="slow" advTm="445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عرض 2"/>
          <p:cNvSpPr>
            <a:spLocks/>
          </p:cNvSpPr>
          <p:nvPr/>
        </p:nvSpPr>
        <p:spPr>
          <a:xfrm>
            <a:off x="773722" y="1135966"/>
            <a:ext cx="10367890" cy="4586068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IQ" sz="2000" b="1" dirty="0">
                <a:solidFill>
                  <a:srgbClr val="FFFF00"/>
                </a:solidFill>
                <a:uFillTx/>
              </a:rPr>
              <a:t>بينت نتائج دراسة بريطانية جديدة أن النساء يملكن ذاكرة أقوى من الرجال، وأنهن يتذكرن أفضل من الرجال ‏ما يجب عمله في المستقبل</a:t>
            </a:r>
            <a:r>
              <a:rPr lang="ar-IQ" sz="2000" dirty="0">
                <a:solidFill>
                  <a:srgbClr val="FFFF00"/>
                </a:solidFill>
                <a:uFillTx/>
              </a:rPr>
              <a:t>.‏</a:t>
            </a:r>
            <a:endParaRPr lang="en-US" sz="2000" dirty="0">
              <a:solidFill>
                <a:srgbClr val="FFFF00"/>
              </a:solidFill>
              <a:uFillTx/>
            </a:endParaRPr>
          </a:p>
          <a:p>
            <a:pPr algn="r" rtl="1"/>
            <a:r>
              <a:rPr lang="ar-IQ" sz="2000" dirty="0">
                <a:uFillTx/>
              </a:rPr>
              <a:t>وعزا الباحثون من جامعة أستون سبب الذاكرة القوية لدى النساء إلى تأثير الهرمونات، أو إلى اختلافات في ‏بنية الدماغ.‏</a:t>
            </a:r>
            <a:endParaRPr lang="en-US" sz="2000" dirty="0">
              <a:uFillTx/>
            </a:endParaRPr>
          </a:p>
          <a:p>
            <a:pPr algn="r" rtl="1"/>
            <a:r>
              <a:rPr lang="ar-IQ" sz="2000" dirty="0">
                <a:uFillTx/>
              </a:rPr>
              <a:t>شارك في الدراسة 100 رجل وامرأة تراوحت أعمارهم بين 15 و40 سنة.‏</a:t>
            </a:r>
            <a:endParaRPr lang="en-US" sz="2000" dirty="0">
              <a:uFillTx/>
            </a:endParaRPr>
          </a:p>
          <a:p>
            <a:pPr algn="r" rtl="1"/>
            <a:r>
              <a:rPr lang="ar-IQ" sz="2000" dirty="0">
                <a:uFillTx/>
              </a:rPr>
              <a:t>وقال الباحثون: إن السبب في قوة الذاكرة عند النساء قد يعود إلى تقلص مركز الذاكرة عند الرجال في عمر ‏‏20 و40 سنة.‏</a:t>
            </a:r>
            <a:endParaRPr lang="en-US" sz="2000" dirty="0">
              <a:uFillTx/>
            </a:endParaRPr>
          </a:p>
          <a:p>
            <a:pPr algn="r" rtl="1"/>
            <a:r>
              <a:rPr lang="ar-IQ" sz="2000" dirty="0">
                <a:uFillTx/>
              </a:rPr>
              <a:t>كما أشاروا إلى أن المرأة تتحمل أعباء العمل الكثيرة في المنزل والمؤسسات أيضاً، ولذلك فهي مضطرة ‏لاستخدام ذاكرتها المستقبلية كثيراً بشكل أكثر مما يقوم به الرجل.‏</a:t>
            </a:r>
            <a:endParaRPr lang="en-US" sz="2000" dirty="0">
              <a:uFillTx/>
            </a:endParaRPr>
          </a:p>
          <a:p>
            <a:pPr algn="r" rtl="1"/>
            <a:r>
              <a:rPr lang="ar-IQ" sz="2000" dirty="0">
                <a:uFillTx/>
              </a:rPr>
              <a:t>وحسب دراسة أجراها باحثون في مستشفى «مايو» الأمريكي فإن ضعف الذاكرة عملية تتطوّر عند الرجال ‏بشكل أسرع ممّا يجري عند النساء.‏</a:t>
            </a:r>
            <a:endParaRPr lang="en-US" sz="2000" dirty="0">
              <a:uFillTx/>
            </a:endParaRPr>
          </a:p>
          <a:p>
            <a:pPr algn="r" rtl="1"/>
            <a:r>
              <a:rPr lang="ar-IQ" sz="2000" dirty="0">
                <a:uFillTx/>
              </a:rPr>
              <a:t>ويعود السبب، بحسب الباحثين إلى تأثير هرمون «الأستروجين» الأنثوي، الذي بيّنت دراسات سابقة أنه ‏يساعد في حماية خلايا الدماغ من مختلف الأضرار.‏</a:t>
            </a:r>
            <a:endParaRPr lang="en-US" sz="2000" dirty="0"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983"/>
    </mc:Choice>
    <mc:Fallback>
      <p:transition spd="slow" advTm="6198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قلب 1"/>
          <p:cNvSpPr>
            <a:spLocks/>
          </p:cNvSpPr>
          <p:nvPr/>
        </p:nvSpPr>
        <p:spPr>
          <a:xfrm>
            <a:off x="3756075" y="1420837"/>
            <a:ext cx="7666892" cy="4248443"/>
          </a:xfrm>
          <a:prstGeom prst="hear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11500" dirty="0">
                <a:solidFill>
                  <a:schemeClr val="tx1"/>
                </a:solidFill>
                <a:uFillTx/>
              </a:rPr>
              <a:t>شكراً لكم</a:t>
            </a:r>
            <a:endParaRPr lang="en-US" sz="11500" dirty="0">
              <a:solidFill>
                <a:schemeClr val="tx1"/>
              </a:solidFill>
              <a:uFillTx/>
            </a:endParaRPr>
          </a:p>
        </p:txBody>
      </p:sp>
      <p:sp>
        <p:nvSpPr>
          <p:cNvPr id="3" name="وجه ضاحك 2"/>
          <p:cNvSpPr>
            <a:spLocks/>
          </p:cNvSpPr>
          <p:nvPr/>
        </p:nvSpPr>
        <p:spPr>
          <a:xfrm>
            <a:off x="970670" y="3263704"/>
            <a:ext cx="3263705" cy="2799471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42"/>
    </mc:Choice>
    <mc:Fallback>
      <p:transition spd="slow" advTm="184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علوية مقصوصة 1"/>
          <p:cNvSpPr>
            <a:spLocks/>
          </p:cNvSpPr>
          <p:nvPr/>
        </p:nvSpPr>
        <p:spPr>
          <a:xfrm>
            <a:off x="1038665" y="773723"/>
            <a:ext cx="10424160" cy="5008098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IQ" sz="2400" b="1" dirty="0">
                <a:solidFill>
                  <a:schemeClr val="bg1"/>
                </a:solidFill>
                <a:uFillTx/>
              </a:rPr>
              <a:t>هناك عدة تعاريف للذاكرة منها:</a:t>
            </a:r>
            <a:endParaRPr lang="en-US" sz="2400" dirty="0">
              <a:solidFill>
                <a:schemeClr val="bg1"/>
              </a:solidFill>
              <a:uFillTx/>
            </a:endParaRPr>
          </a:p>
          <a:p>
            <a:pPr algn="r" rtl="1"/>
            <a:r>
              <a:rPr lang="ar-IQ" sz="2400" dirty="0">
                <a:solidFill>
                  <a:srgbClr val="FFFF00"/>
                </a:solidFill>
                <a:uFillTx/>
              </a:rPr>
              <a:t>    يعرفها (محمود كاظم )</a:t>
            </a:r>
            <a:r>
              <a:rPr lang="ar-IQ" sz="2400" b="1" baseline="30000" dirty="0">
                <a:solidFill>
                  <a:srgbClr val="FFFF00"/>
                </a:solidFill>
                <a:uFillTx/>
              </a:rPr>
              <a:t>   "</a:t>
            </a:r>
            <a:r>
              <a:rPr lang="ar-IQ" sz="2400" b="1" dirty="0">
                <a:solidFill>
                  <a:srgbClr val="FFFF00"/>
                </a:solidFill>
                <a:uFillTx/>
              </a:rPr>
              <a:t>انها العملية العقلية التي تهدف الى استحضار احياء خبرات ماضية او معلومات سبق تعلمها او التعرف عليها وهي العملية العقلية التي يتم بها تسجيل وحفظ واسترجاع الخبرات الماضية للإنسان" </a:t>
            </a:r>
            <a:r>
              <a:rPr lang="en-US" sz="2400" b="1" baseline="30000" dirty="0">
                <a:solidFill>
                  <a:srgbClr val="FFFF00"/>
                </a:solidFill>
                <a:uFillTx/>
              </a:rPr>
              <a:t>.</a:t>
            </a:r>
            <a:r>
              <a:rPr lang="ar-IQ" sz="2400" b="1" dirty="0">
                <a:solidFill>
                  <a:srgbClr val="FFFF00"/>
                </a:solidFill>
                <a:uFillTx/>
              </a:rPr>
              <a:t> </a:t>
            </a:r>
            <a:endParaRPr lang="en-US" sz="2400" dirty="0">
              <a:solidFill>
                <a:srgbClr val="FFFF00"/>
              </a:solidFill>
              <a:uFillTx/>
            </a:endParaRPr>
          </a:p>
          <a:p>
            <a:pPr algn="r" rtl="1"/>
            <a:r>
              <a:rPr lang="ar-IQ" sz="2400" dirty="0">
                <a:solidFill>
                  <a:srgbClr val="FFFF00"/>
                </a:solidFill>
                <a:uFillTx/>
              </a:rPr>
              <a:t>     في حين عرفها (</a:t>
            </a:r>
            <a:r>
              <a:rPr lang="ar-IQ" sz="2400" dirty="0" err="1">
                <a:solidFill>
                  <a:srgbClr val="FFFF00"/>
                </a:solidFill>
                <a:uFillTx/>
              </a:rPr>
              <a:t>اندرايد</a:t>
            </a:r>
            <a:r>
              <a:rPr lang="ar-IQ" sz="2400" dirty="0">
                <a:solidFill>
                  <a:srgbClr val="FFFF00"/>
                </a:solidFill>
                <a:uFillTx/>
              </a:rPr>
              <a:t> وماري 2004) </a:t>
            </a:r>
            <a:r>
              <a:rPr lang="ar-IQ" sz="2400" b="1" dirty="0">
                <a:solidFill>
                  <a:srgbClr val="FFFF00"/>
                </a:solidFill>
                <a:uFillTx/>
              </a:rPr>
              <a:t>بأنها قدرة الفرد على استرجاع معلومات من خبراته السابقة.</a:t>
            </a:r>
            <a:endParaRPr lang="en-US" sz="2400" dirty="0">
              <a:solidFill>
                <a:srgbClr val="FFFF00"/>
              </a:solidFill>
              <a:uFillTx/>
            </a:endParaRPr>
          </a:p>
          <a:p>
            <a:pPr algn="r" rtl="1"/>
            <a:r>
              <a:rPr lang="ar-IQ" sz="2400" dirty="0">
                <a:solidFill>
                  <a:srgbClr val="FFFF00"/>
                </a:solidFill>
                <a:uFillTx/>
              </a:rPr>
              <a:t>     اما (عبد الله 2003)  </a:t>
            </a:r>
            <a:r>
              <a:rPr lang="ar-IQ" sz="2400" b="1" dirty="0">
                <a:solidFill>
                  <a:srgbClr val="FFFF00"/>
                </a:solidFill>
                <a:uFillTx/>
              </a:rPr>
              <a:t>فيعرفها بانها قدرة الفرد على التمثل الانتقائي للمعلومات التي تمييز خبرة الفرد والاحتفاظ بالمعلومات بطريقة منظمة من اجل اعادة استرجاعها في المستقبل. وان هناك ثلاث مراحل للذاكرة </a:t>
            </a:r>
            <a:r>
              <a:rPr lang="en-US" sz="2400" b="1" dirty="0">
                <a:solidFill>
                  <a:srgbClr val="FFFF00"/>
                </a:solidFill>
                <a:uFillTx/>
              </a:rPr>
              <a:t>:</a:t>
            </a:r>
            <a:endParaRPr lang="en-US" sz="2400" dirty="0">
              <a:solidFill>
                <a:srgbClr val="FFFF00"/>
              </a:solidFill>
              <a:uFillTx/>
            </a:endParaRPr>
          </a:p>
          <a:p>
            <a:pPr lvl="0" algn="r" rtl="1"/>
            <a:r>
              <a:rPr lang="ar-IQ" sz="2400" dirty="0">
                <a:solidFill>
                  <a:srgbClr val="FFFF00"/>
                </a:solidFill>
                <a:uFillTx/>
              </a:rPr>
              <a:t>مرحلة الترميز.</a:t>
            </a:r>
            <a:endParaRPr lang="en-US" sz="2400" dirty="0">
              <a:solidFill>
                <a:srgbClr val="FFFF00"/>
              </a:solidFill>
              <a:uFillTx/>
            </a:endParaRPr>
          </a:p>
          <a:p>
            <a:pPr lvl="0" algn="r" rtl="1"/>
            <a:r>
              <a:rPr lang="ar-IQ" sz="2400" dirty="0">
                <a:solidFill>
                  <a:srgbClr val="FFFF00"/>
                </a:solidFill>
                <a:uFillTx/>
              </a:rPr>
              <a:t>مرحلة التخزين (الاحتفاظ).</a:t>
            </a:r>
            <a:endParaRPr lang="en-US" sz="2400" dirty="0">
              <a:solidFill>
                <a:srgbClr val="FFFF00"/>
              </a:solidFill>
              <a:uFillTx/>
            </a:endParaRPr>
          </a:p>
          <a:p>
            <a:pPr lvl="0" algn="r" rtl="1"/>
            <a:r>
              <a:rPr lang="ar-IQ" sz="2400" dirty="0">
                <a:solidFill>
                  <a:srgbClr val="FFFF00"/>
                </a:solidFill>
                <a:uFillTx/>
              </a:rPr>
              <a:t>مرحلة الاسترجاع(التذكر).</a:t>
            </a:r>
            <a:endParaRPr lang="en-US" sz="2400" dirty="0">
              <a:solidFill>
                <a:srgbClr val="FFFF00"/>
              </a:solidFill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652"/>
    </mc:Choice>
    <mc:Fallback>
      <p:transition spd="slow" advTm="8665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بطاقة 1"/>
          <p:cNvSpPr>
            <a:spLocks/>
          </p:cNvSpPr>
          <p:nvPr/>
        </p:nvSpPr>
        <p:spPr>
          <a:xfrm>
            <a:off x="562709" y="801857"/>
            <a:ext cx="10792264" cy="4389121"/>
          </a:xfrm>
          <a:prstGeom prst="flowChartPunchedCar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IQ" sz="3200" b="1" dirty="0">
                <a:solidFill>
                  <a:schemeClr val="tx1"/>
                </a:solidFill>
                <a:uFillTx/>
              </a:rPr>
              <a:t>انواع الذاكرة</a:t>
            </a:r>
            <a:r>
              <a:rPr lang="en-US" sz="3200" b="1" dirty="0">
                <a:solidFill>
                  <a:schemeClr val="tx1"/>
                </a:solidFill>
                <a:uFillTx/>
              </a:rPr>
              <a:t> </a:t>
            </a:r>
            <a:r>
              <a:rPr lang="ar-IQ" sz="3200" b="1" dirty="0">
                <a:solidFill>
                  <a:schemeClr val="tx1"/>
                </a:solidFill>
                <a:uFillTx/>
              </a:rPr>
              <a:t>:</a:t>
            </a:r>
            <a:endParaRPr lang="en-US" sz="3200" dirty="0">
              <a:solidFill>
                <a:schemeClr val="tx1"/>
              </a:solidFill>
              <a:uFillTx/>
            </a:endParaRPr>
          </a:p>
          <a:p>
            <a:pPr algn="r" rtl="1"/>
            <a:r>
              <a:rPr lang="ar-IQ" sz="3200" dirty="0">
                <a:solidFill>
                  <a:srgbClr val="FF0000"/>
                </a:solidFill>
                <a:uFillTx/>
              </a:rPr>
              <a:t>تقسم الذاكرة الى ثلاثة أنواع وهي </a:t>
            </a:r>
            <a:r>
              <a:rPr lang="en-US" sz="3200" dirty="0">
                <a:solidFill>
                  <a:srgbClr val="FF0000"/>
                </a:solidFill>
                <a:uFillTx/>
              </a:rPr>
              <a:t>:</a:t>
            </a:r>
          </a:p>
          <a:p>
            <a:pPr lvl="0" algn="r" rtl="1"/>
            <a:r>
              <a:rPr lang="ar-IQ" sz="3200" dirty="0">
                <a:solidFill>
                  <a:srgbClr val="FF0000"/>
                </a:solidFill>
                <a:uFillTx/>
              </a:rPr>
              <a:t>الذاكرة الحسية : تحتفظ بترميز(صور, اشارات) لمدة ثانية او ثانيتين, ولا تخزن معلومة ذات معنى, وتخزن المرئيات البصرية في ما يسمى بالذاكرة الأيقونة اما المحسوسات السمعية فتخزن في الذاكرة </a:t>
            </a:r>
            <a:r>
              <a:rPr lang="ar-IQ" sz="3200" dirty="0" err="1">
                <a:solidFill>
                  <a:srgbClr val="FF0000"/>
                </a:solidFill>
                <a:uFillTx/>
              </a:rPr>
              <a:t>الصدوية</a:t>
            </a:r>
            <a:r>
              <a:rPr lang="ar-IQ" sz="3200" dirty="0">
                <a:solidFill>
                  <a:srgbClr val="FF0000"/>
                </a:solidFill>
                <a:uFillTx/>
              </a:rPr>
              <a:t> ومن الامثلة الرياضية مشاهدة اللاعب نموذج لأداء مهارة معينة ولكي تمنع فقدان المعلومات يجب على اللاعب ان يفكر في المهارة ويوليها عنايته. </a:t>
            </a:r>
          </a:p>
          <a:p>
            <a:pPr lvl="0" algn="r" rtl="1"/>
            <a:endParaRPr lang="ar-IQ" sz="3200" dirty="0">
              <a:solidFill>
                <a:srgbClr val="FF0000"/>
              </a:solidFill>
              <a:uFillTx/>
            </a:endParaRPr>
          </a:p>
          <a:p>
            <a:pPr lvl="0" algn="r" rtl="1"/>
            <a:endParaRPr lang="en-US" sz="3200" dirty="0">
              <a:solidFill>
                <a:srgbClr val="FF0000"/>
              </a:solidFill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482"/>
    </mc:Choice>
    <mc:Fallback>
      <p:transition spd="slow" advTm="3548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داسي 1"/>
          <p:cNvSpPr>
            <a:spLocks/>
          </p:cNvSpPr>
          <p:nvPr/>
        </p:nvSpPr>
        <p:spPr>
          <a:xfrm>
            <a:off x="1955409" y="773723"/>
            <a:ext cx="8567225" cy="5430129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/>
            <a:r>
              <a:rPr lang="ar-IQ" sz="3200" b="1" dirty="0">
                <a:solidFill>
                  <a:srgbClr val="FF0000"/>
                </a:solidFill>
                <a:uFillTx/>
              </a:rPr>
              <a:t>الذاكرة القصيرة المدى</a:t>
            </a:r>
            <a:r>
              <a:rPr lang="ar-IQ" sz="3200" dirty="0">
                <a:uFillTx/>
              </a:rPr>
              <a:t>: وهي نوع من الذاكرة التي تسمح باستبقاء المعلومات ونسيانها خلال ما يقرب (30ثانية) ومثال على ذلك الاحتفاظ برقم التلفون من وقت سماعه الى الانتهاء من </a:t>
            </a:r>
            <a:r>
              <a:rPr lang="ar-IQ" sz="3200" dirty="0" err="1">
                <a:uFillTx/>
              </a:rPr>
              <a:t>تزويله</a:t>
            </a:r>
            <a:r>
              <a:rPr lang="ar-IQ" sz="3200" dirty="0">
                <a:uFillTx/>
              </a:rPr>
              <a:t> على القرص.</a:t>
            </a:r>
            <a:endParaRPr lang="en-US" sz="3200" dirty="0">
              <a:uFillTx/>
            </a:endParaRPr>
          </a:p>
          <a:p>
            <a:pPr lvl="0" algn="r" rtl="1"/>
            <a:r>
              <a:rPr lang="ar-IQ" sz="3200" b="1" dirty="0">
                <a:solidFill>
                  <a:srgbClr val="FF0000"/>
                </a:solidFill>
                <a:uFillTx/>
              </a:rPr>
              <a:t>الذاكرة طويلة المدى</a:t>
            </a:r>
            <a:r>
              <a:rPr lang="ar-IQ" sz="3200" dirty="0">
                <a:solidFill>
                  <a:srgbClr val="FF0000"/>
                </a:solidFill>
                <a:uFillTx/>
              </a:rPr>
              <a:t> </a:t>
            </a:r>
            <a:r>
              <a:rPr lang="ar-IQ" sz="3200" dirty="0">
                <a:uFillTx/>
              </a:rPr>
              <a:t>: وهي عملية تخزين المعلومات بكمية غير محدودة ولفترة زمنية غير محدودة ايضا ومثال ذلك خزن معلومات عن خبرات الطفولة ومواقفها والاناشيد واسماء الاصدقاء وغيرها.</a:t>
            </a:r>
            <a:endParaRPr lang="en-US" sz="3200" dirty="0">
              <a:effectLst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813"/>
    </mc:Choice>
    <mc:Fallback>
      <p:transition spd="slow" advTm="2681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قطرية مقصوصة 1"/>
          <p:cNvSpPr>
            <a:spLocks/>
          </p:cNvSpPr>
          <p:nvPr/>
        </p:nvSpPr>
        <p:spPr>
          <a:xfrm>
            <a:off x="886265" y="1026942"/>
            <a:ext cx="10255347" cy="4923692"/>
          </a:xfrm>
          <a:prstGeom prst="snip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IQ" sz="2000" b="1" u="sng" dirty="0">
                <a:solidFill>
                  <a:srgbClr val="FF0000"/>
                </a:solidFill>
                <a:uFillTx/>
              </a:rPr>
              <a:t>الذاكرة المستقبلية ‏</a:t>
            </a:r>
            <a:r>
              <a:rPr lang="en-US" sz="2000" b="1" u="sng" dirty="0">
                <a:solidFill>
                  <a:srgbClr val="FF0000"/>
                </a:solidFill>
                <a:uFillTx/>
              </a:rPr>
              <a:t>Future Memory</a:t>
            </a:r>
            <a:r>
              <a:rPr lang="ar-IQ" sz="2000" b="1" u="sng" dirty="0">
                <a:solidFill>
                  <a:srgbClr val="FF0000"/>
                </a:solidFill>
                <a:uFillTx/>
              </a:rPr>
              <a:t>‏ :‏</a:t>
            </a:r>
            <a:endParaRPr lang="en-US" sz="2000" b="1" dirty="0">
              <a:solidFill>
                <a:srgbClr val="FF0000"/>
              </a:solidFill>
              <a:uFillTx/>
            </a:endParaRPr>
          </a:p>
          <a:p>
            <a:pPr algn="r" rtl="1"/>
            <a:r>
              <a:rPr lang="ar-IQ" sz="2000" b="1" dirty="0">
                <a:solidFill>
                  <a:schemeClr val="tx1"/>
                </a:solidFill>
                <a:uFillTx/>
              </a:rPr>
              <a:t>س / متى كانت آخر مرة نسيت فيها شيئًا ما؟ ‏</a:t>
            </a:r>
            <a:endParaRPr lang="en-US" sz="2000" b="1" dirty="0">
              <a:solidFill>
                <a:schemeClr val="tx1"/>
              </a:solidFill>
              <a:uFillTx/>
            </a:endParaRPr>
          </a:p>
          <a:p>
            <a:pPr algn="r" rtl="1"/>
            <a:r>
              <a:rPr lang="ar-IQ" sz="2000" b="1" dirty="0">
                <a:solidFill>
                  <a:schemeClr val="tx1"/>
                </a:solidFill>
                <a:uFillTx/>
              </a:rPr>
              <a:t>يوضِّح هذا السؤال كيف أن ذاكرتنا تضعنا كثيرًا في مآزق. فنحن ننسى أن نشتري شيئًا ما، أو نتصل ‏بشخصٍ ما، أو نتناول الدواء، أو نرسل خطابًا، أو نرفق ملفًّا برسالة إلكترونية. فما الشيء المشترك ‏بين كل هذه المواقف؟ الشيء المشترك بين هذه المواقف هو أننا قررنا فعل شيءٍ ما منذ ثوانٍ، أو ‏دقائق، أو ساعات، أو حتى أيام. وعلى الرغم من أن هذا النوع من الذاكرة يتسبب عادةً في حدوث ‏مشكلات في الحياة اليومية، فإن علماء الأعصاب وعلماء النفس لم يدرسوا هذه الظاهرة باعتبارها ‏جانبًا مستقلًّا من الذاكرة سوى منذ نحو 40 عامًا.‏</a:t>
            </a:r>
            <a:endParaRPr lang="en-US" sz="2000" b="1" dirty="0">
              <a:solidFill>
                <a:schemeClr val="tx1"/>
              </a:solidFill>
              <a:uFillTx/>
            </a:endParaRPr>
          </a:p>
          <a:p>
            <a:pPr algn="r" rtl="1"/>
            <a:r>
              <a:rPr lang="ar-IQ" sz="2000" b="1" dirty="0">
                <a:solidFill>
                  <a:schemeClr val="tx1"/>
                </a:solidFill>
                <a:uFillTx/>
              </a:rPr>
              <a:t>نحن نحتاج إلى هذه الذاكرة المستقبلية (التي تُسمَّى أيضًا ذاكرة النوايا) كي نستطيع تذكُّر فعل الأشياء في ‏المستقبل في حينها. وبهذا المعنى، تختلف هذه الظاهرة عن الظواهر الأخرى التي ظلَّت عقودًا موضِعَ بحوث ‏الذاكرة الكلاسيكية، والتي يمكن تصنيفها كذاكرة </a:t>
            </a:r>
            <a:r>
              <a:rPr lang="ar-IQ" sz="2000" b="1" dirty="0" err="1">
                <a:solidFill>
                  <a:schemeClr val="tx1"/>
                </a:solidFill>
                <a:uFillTx/>
              </a:rPr>
              <a:t>استعادية</a:t>
            </a:r>
            <a:r>
              <a:rPr lang="ar-IQ" sz="2000" b="1" dirty="0">
                <a:solidFill>
                  <a:schemeClr val="tx1"/>
                </a:solidFill>
                <a:uFillTx/>
              </a:rPr>
              <a:t>. فالذاكرة </a:t>
            </a:r>
            <a:r>
              <a:rPr lang="ar-IQ" sz="2000" b="1" dirty="0" err="1">
                <a:solidFill>
                  <a:schemeClr val="tx1"/>
                </a:solidFill>
                <a:uFillTx/>
              </a:rPr>
              <a:t>الاستعادية</a:t>
            </a:r>
            <a:r>
              <a:rPr lang="ar-IQ" sz="2000" b="1" dirty="0">
                <a:solidFill>
                  <a:schemeClr val="tx1"/>
                </a:solidFill>
                <a:uFillTx/>
              </a:rPr>
              <a:t> تتيح لنا تذكُّر معارف أو ‏تجارب سابقة مررنا بها، أما الذاكرة المستقبلية فتمكِّننا من استحضار نوايانا المستقبلية في أذهاننا. والذاكرة ‏</a:t>
            </a:r>
            <a:r>
              <a:rPr lang="ar-IQ" sz="2000" b="1" dirty="0" err="1">
                <a:solidFill>
                  <a:schemeClr val="tx1"/>
                </a:solidFill>
                <a:uFillTx/>
              </a:rPr>
              <a:t>الاستعادية</a:t>
            </a:r>
            <a:r>
              <a:rPr lang="ar-IQ" sz="2000" b="1" dirty="0">
                <a:solidFill>
                  <a:schemeClr val="tx1"/>
                </a:solidFill>
                <a:uFillTx/>
              </a:rPr>
              <a:t> مفيدة في تذكُّر معلومة جرى تخزينها سابقًا وفق الحاجة، مثل عندما يُطلَب منك فعل ذلك في ‏اختبار للذاكرة. أما في حالة الذاكرة المستقبلية، فهذا الجانب المتعلِّق بالتحفيز الصريح على التذكُّر مفقود؛ ‏لأنه في الحياة اليومية لا يوجد دائمًا شخص آخر يذكِّرنا لحظة بلحظة باسترجاع نوايانا. وما يزيد من تعقيد ‏هذا النوع من الذاكرة أنه ينبغي علينا "نحن" تذكُّر أن المتجر الذي نمر بجانبه ونحن في طريقنا إلى المنزل ‏من المفترض أن يذكِّرنا بالشيء الذي نريد أن نشتريه في الأساس.‏</a:t>
            </a:r>
            <a:endParaRPr lang="en-US" sz="2000" b="1" dirty="0">
              <a:solidFill>
                <a:schemeClr val="tx1"/>
              </a:solidFill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982"/>
    </mc:Choice>
    <mc:Fallback>
      <p:transition spd="slow" advTm="4298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الشرح: سهم لأسفل 1"/>
          <p:cNvSpPr>
            <a:spLocks/>
          </p:cNvSpPr>
          <p:nvPr/>
        </p:nvSpPr>
        <p:spPr>
          <a:xfrm>
            <a:off x="1237957" y="1097280"/>
            <a:ext cx="9791114" cy="530352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IQ" sz="2000" b="1" u="sng" dirty="0">
                <a:solidFill>
                  <a:schemeClr val="tx1"/>
                </a:solidFill>
                <a:uFillTx/>
              </a:rPr>
              <a:t>اهمية الذاكرة المستقبلية ‏</a:t>
            </a:r>
            <a:endParaRPr lang="en-US" sz="2000" dirty="0">
              <a:solidFill>
                <a:schemeClr val="tx1"/>
              </a:solidFill>
              <a:uFillTx/>
            </a:endParaRPr>
          </a:p>
          <a:p>
            <a:pPr algn="r" rtl="1"/>
            <a:r>
              <a:rPr lang="ar-IQ" sz="2000" dirty="0">
                <a:solidFill>
                  <a:schemeClr val="bg1"/>
                </a:solidFill>
                <a:uFillTx/>
              </a:rPr>
              <a:t>تُعَد الذاكرة المستقبلية بالغة الأهمية حيث ان هذا النوع من الذاكرة هو الذي يتسبب في أغلب مشكلاتنا في الحياة اليومية. فقد ‏أوضحت الدراسات أن ما يصل إلى ثلثي زلات الذاكرة ربما يُعزَى إلى قصور في الذاكرة المستقبلية. ‏وفي الوقت نفسه، نحن بحاجة إلى تناغُم هذه الذاكرة مع ظروف حياتنا اليومية. فمن المهم أن تتذكر ‏تناوُل الدواء، أو تهنئة صديق بمناسبة عيد ميلاده، أو الوصول إلى اجتماع العمل في الموعد ‏المحدد. وهذا ما تمكِّننا الذاكرة المستقبلية من عمله. وإن لم نتمكن من استدعاء هذه النوايا المستقبلية، ‏فلن نستطيع أن نحيا حياةً حرةً ومستقلة. فطالما أننا لا نستطيع تذكُّر ما سنفعله في المستقبل، ‏سنحتاج إلى مساعدة؛ لأن حالات النسيان هذه قد تشكل خطورة، مثل عندما ننسى وجود طعام يُطهَى ‏فوق الموقد. والمشكلات من هذا النوع هي أحد الأسباب التي تجعل المسنِّين أو الأشخاص الذين ‏يعانون اضطراباتٍ دماغية محتاجين إلى مَن يرعاهم أو إلى البقاء في مؤسسة للرعاية.‏</a:t>
            </a:r>
            <a:endParaRPr lang="en-US" sz="2000" dirty="0">
              <a:solidFill>
                <a:schemeClr val="bg1"/>
              </a:solidFill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473"/>
    </mc:Choice>
    <mc:Fallback>
      <p:transition spd="slow" advTm="3247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ستند 2"/>
          <p:cNvSpPr>
            <a:spLocks/>
          </p:cNvSpPr>
          <p:nvPr/>
        </p:nvSpPr>
        <p:spPr>
          <a:xfrm>
            <a:off x="1562523" y="839502"/>
            <a:ext cx="8961120" cy="4501662"/>
          </a:xfrm>
          <a:prstGeom prst="flowChartDocumen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IQ" sz="2000" b="1" u="sng" dirty="0">
                <a:solidFill>
                  <a:srgbClr val="FFFF00"/>
                </a:solidFill>
                <a:uFillTx/>
              </a:rPr>
              <a:t>مكونات الذاكرة المستقبلية</a:t>
            </a:r>
            <a:endParaRPr lang="en-US" sz="2000" dirty="0">
              <a:solidFill>
                <a:srgbClr val="FFFF00"/>
              </a:solidFill>
              <a:uFillTx/>
            </a:endParaRPr>
          </a:p>
          <a:p>
            <a:pPr algn="r" rtl="1"/>
            <a:r>
              <a:rPr lang="ar-IQ" sz="2000" dirty="0">
                <a:solidFill>
                  <a:schemeClr val="tx1"/>
                </a:solidFill>
                <a:uFillTx/>
              </a:rPr>
              <a:t>يُفرّق الباحثون اليوم بين مكوِّنين للذاكرة المستقبلية، وهما: </a:t>
            </a:r>
            <a:r>
              <a:rPr lang="ar-IQ" sz="2000" b="1" dirty="0">
                <a:solidFill>
                  <a:srgbClr val="FFFF00"/>
                </a:solidFill>
                <a:uFillTx/>
              </a:rPr>
              <a:t>مكوّن </a:t>
            </a:r>
            <a:r>
              <a:rPr lang="ar-IQ" sz="2000" b="1" dirty="0" err="1">
                <a:solidFill>
                  <a:srgbClr val="FFFF00"/>
                </a:solidFill>
                <a:uFillTx/>
              </a:rPr>
              <a:t>استعادي</a:t>
            </a:r>
            <a:r>
              <a:rPr lang="ar-IQ" sz="2000" dirty="0">
                <a:solidFill>
                  <a:srgbClr val="FFFF00"/>
                </a:solidFill>
                <a:uFillTx/>
              </a:rPr>
              <a:t> </a:t>
            </a:r>
            <a:r>
              <a:rPr lang="ar-IQ" sz="2000" dirty="0">
                <a:solidFill>
                  <a:schemeClr val="tx1"/>
                </a:solidFill>
                <a:uFillTx/>
              </a:rPr>
              <a:t>يشبه جدًّا الذاكرة التقليدية ويرتبط ‏بمحتوى النية (تذَكُّر "ما" على المرء فعله)، </a:t>
            </a:r>
            <a:r>
              <a:rPr lang="ar-IQ" sz="2000" b="1" dirty="0">
                <a:solidFill>
                  <a:srgbClr val="FFFF00"/>
                </a:solidFill>
                <a:uFillTx/>
              </a:rPr>
              <a:t>ومكوّن مستقبلي</a:t>
            </a:r>
            <a:r>
              <a:rPr lang="ar-IQ" sz="2000" dirty="0">
                <a:solidFill>
                  <a:srgbClr val="FFFF00"/>
                </a:solidFill>
                <a:uFillTx/>
              </a:rPr>
              <a:t> </a:t>
            </a:r>
            <a:r>
              <a:rPr lang="ar-IQ" sz="2000" dirty="0">
                <a:solidFill>
                  <a:schemeClr val="tx1"/>
                </a:solidFill>
                <a:uFillTx/>
              </a:rPr>
              <a:t>(التذَكُّر في الوقت المناسب "أنه" ينبغي على ‏المرء فعل شيء ما). وقد تحدث مشكلات مع كلا المكوّنين. على سبيل المثال، قد ننسى تنفيذ نيةٍ ما في ‏اللحظة المناسبة إذا كنا منشغلين بشيء آخر. وهذا مثال على وجود زلة في المكوّن المستقبلي. أو قد ندرك ‏في أحد الاجتماعات أننا لم نعد قادرين على تذكُّر جميع النقاط التي أردنا طرحها، ما يُعَد خللًا في المكون ‏</a:t>
            </a:r>
            <a:r>
              <a:rPr lang="ar-IQ" sz="2000" dirty="0" err="1">
                <a:solidFill>
                  <a:schemeClr val="tx1"/>
                </a:solidFill>
                <a:uFillTx/>
              </a:rPr>
              <a:t>الاستعادي</a:t>
            </a:r>
            <a:r>
              <a:rPr lang="ar-IQ" sz="2000" dirty="0">
                <a:solidFill>
                  <a:schemeClr val="tx1"/>
                </a:solidFill>
                <a:uFillTx/>
              </a:rPr>
              <a:t>. وما يثير الاهتمام هنا أن البالغين ماهرون نسبيًّا في تذكُّر ما يريدون فعله، لكن قد تكون لديهم ‏مشكلات في فعله في الوقت المناسب. بعبارة أخرى، يبدو أن البُعد المستقبلي يتسبب في مشكلات لم يُكتشَف ‏لها حتى الآن سوى القليل من الحلول. فما الفائدة من قائمة المشتريات إذا وجدناها غير مستخدَمة في جيب ‏</a:t>
            </a:r>
            <a:r>
              <a:rPr lang="ar-IQ" sz="2000" dirty="0" err="1">
                <a:solidFill>
                  <a:schemeClr val="tx1"/>
                </a:solidFill>
                <a:uFillTx/>
              </a:rPr>
              <a:t>البنطال</a:t>
            </a:r>
            <a:r>
              <a:rPr lang="ar-IQ" sz="2000" dirty="0">
                <a:solidFill>
                  <a:schemeClr val="tx1"/>
                </a:solidFill>
                <a:uFillTx/>
              </a:rPr>
              <a:t> بعد العودة إلى المنزل؟</a:t>
            </a:r>
            <a:endParaRPr lang="en-US" sz="2000" dirty="0">
              <a:solidFill>
                <a:schemeClr val="tx1"/>
              </a:solidFill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538"/>
    </mc:Choice>
    <mc:Fallback>
      <p:transition spd="slow" advTm="7153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تخزين بالوصول التسلسلي 1"/>
          <p:cNvSpPr>
            <a:spLocks/>
          </p:cNvSpPr>
          <p:nvPr/>
        </p:nvSpPr>
        <p:spPr>
          <a:xfrm>
            <a:off x="731521" y="893298"/>
            <a:ext cx="10438228" cy="5036234"/>
          </a:xfrm>
          <a:prstGeom prst="flowChartMagnetic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IQ" b="1" u="sng" dirty="0">
                <a:solidFill>
                  <a:srgbClr val="FF0000"/>
                </a:solidFill>
                <a:uFillTx/>
              </a:rPr>
              <a:t>مسار الذاكرة المستقبلية ‏</a:t>
            </a:r>
            <a:endParaRPr lang="en-US" b="1" dirty="0">
              <a:solidFill>
                <a:srgbClr val="FF0000"/>
              </a:solidFill>
              <a:uFillTx/>
            </a:endParaRPr>
          </a:p>
          <a:p>
            <a:pPr algn="r" rtl="1"/>
            <a:r>
              <a:rPr lang="ar-IQ" b="1" dirty="0">
                <a:solidFill>
                  <a:schemeClr val="tx1">
                    <a:lumMod val="95000"/>
                    <a:lumOff val="5000"/>
                  </a:schemeClr>
                </a:solidFill>
                <a:uFillTx/>
              </a:rPr>
              <a:t>حدد علماء الأعصاب حاليًّا مكان المسارين المسؤولَين عن تنفيذ النوايا في الدماغ. فعندما تعمل الآلية ‏الفعالة، تنشط الشبكات العصبية في قشرة الفص الجبهي الأمامية. وتؤدي هذه المنطقة على وجه الخصوص ‏دورًا عندما يتوجه اهتمامنا نحو شيء جديد. أما المسار الآخر، فيستخدم الشبكات الموجودة في المناطق ‏الجدارية والبطنية التي تسهم في ذاكرة السيرة الذاتية واكتشاف المحفزات البصرية ذات الصلة، إلى جانب أمور ‏أخرى.‏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uFillTx/>
            </a:endParaRPr>
          </a:p>
          <a:p>
            <a:pPr algn="r" rtl="1"/>
            <a:r>
              <a:rPr lang="ar-IQ" b="1" dirty="0">
                <a:solidFill>
                  <a:schemeClr val="tx1">
                    <a:lumMod val="95000"/>
                    <a:lumOff val="5000"/>
                  </a:schemeClr>
                </a:solidFill>
                <a:uFillTx/>
              </a:rPr>
              <a:t>الذاكرة المستقبلية مهمة جدًّا لتسيير الحياة اليومية، ما يجعل من المهم معرفة ما إذا كانت تتدهور مع التقدم ‏في العمر أم لا، وإن كانت تتدهور، فكيف يحدث ذلك؟ نحن وقد قدَّم ‏</a:t>
            </a:r>
            <a:r>
              <a:rPr lang="ar-IQ" b="1" dirty="0" err="1">
                <a:solidFill>
                  <a:schemeClr val="tx1">
                    <a:lumMod val="95000"/>
                    <a:lumOff val="5000"/>
                  </a:schemeClr>
                </a:solidFill>
                <a:uFillTx/>
              </a:rPr>
              <a:t>فيرجوس</a:t>
            </a:r>
            <a:r>
              <a:rPr lang="ar-IQ" b="1" dirty="0">
                <a:solidFill>
                  <a:schemeClr val="tx1">
                    <a:lumMod val="95000"/>
                    <a:lumOff val="5000"/>
                  </a:schemeClr>
                </a:solidFill>
                <a:uFillTx/>
              </a:rPr>
              <a:t> كريك -وهو أحد رواد علم نفس الذاكرة المعرفية بمعهد </a:t>
            </a:r>
            <a:r>
              <a:rPr lang="ar-IQ" b="1" dirty="0" err="1">
                <a:solidFill>
                  <a:schemeClr val="tx1">
                    <a:lumMod val="95000"/>
                    <a:lumOff val="5000"/>
                  </a:schemeClr>
                </a:solidFill>
                <a:uFillTx/>
              </a:rPr>
              <a:t>روتمان</a:t>
            </a:r>
            <a:r>
              <a:rPr lang="ar-IQ" b="1" dirty="0">
                <a:solidFill>
                  <a:schemeClr val="tx1">
                    <a:lumMod val="95000"/>
                    <a:lumOff val="5000"/>
                  </a:schemeClr>
                </a:solidFill>
                <a:uFillTx/>
              </a:rPr>
              <a:t> للأبحاث في تورونتو- الدافع لهذا ‏البحث. ففي منتصف الثمانينيات، افترض كريك أن الذاكرة المستقبلية على وجه الخصوص تصير أقل كفاءةً ‏عند الأشخاص المسنين؛ لأنها تحتاج إلى قدر كبير من الانتباه. وتأكَّد هذا الافتراض فيما بعد في الكثير من ‏التجارب التي طُلِب فيها من المتطوعين تذكُّر مهمات متفق عليها في السابق (مثل الضغط على زر بمجرد ‏التفوُّه بكلمة محددة). لكن، في بعض الدراسات، كان أداء الشباب والمسنين متماثلًا تقريبًا، بل إنه في بعض ‏الحالات حقق المتطوعون المسنون أداءً أفضل. وبدأ يتزايد تدريجيًّا عدد الباحثين المشاركين في دراسة الذاكرة ‏المستقبلية للوصول إلى حل لهذا التناقض. وألقوا الضوء على ظاهرة غير عادية، هي متناقضة السن والذاكرة ‏المستقبلية.‏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914"/>
    </mc:Choice>
    <mc:Fallback>
      <p:transition spd="slow" advTm="1391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شريط مثقب 1"/>
          <p:cNvSpPr>
            <a:spLocks/>
          </p:cNvSpPr>
          <p:nvPr/>
        </p:nvSpPr>
        <p:spPr>
          <a:xfrm>
            <a:off x="1341120" y="988255"/>
            <a:ext cx="9509760" cy="4881490"/>
          </a:xfrm>
          <a:prstGeom prst="flowChartPunchedTa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IQ" sz="2400" b="1" u="sng" dirty="0">
                <a:solidFill>
                  <a:srgbClr val="FFFF00"/>
                </a:solidFill>
                <a:uFillTx/>
              </a:rPr>
              <a:t>إبعاد الذاكرة المستقبلية </a:t>
            </a:r>
            <a:endParaRPr lang="en-US" sz="2400" dirty="0">
              <a:solidFill>
                <a:srgbClr val="FFFF00"/>
              </a:solidFill>
              <a:uFillTx/>
            </a:endParaRPr>
          </a:p>
          <a:p>
            <a:pPr algn="r" rtl="1"/>
            <a:r>
              <a:rPr lang="ar-IQ" sz="2000" dirty="0">
                <a:solidFill>
                  <a:srgbClr val="FFFF00"/>
                </a:solidFill>
                <a:uFillTx/>
              </a:rPr>
              <a:t>أولًا-</a:t>
            </a:r>
            <a:r>
              <a:rPr lang="ar-IQ" sz="2000" dirty="0">
                <a:uFillTx/>
              </a:rPr>
              <a:t>  يجب إجراء مزيد من ‏التجارب على الحياة اليومية. ووحدها الأساليب المتطورة التي لا تتدخل في الحياة اليومية للأشخاص محل ‏التجربة هي التي ستمكِّننا من قياس الذاكرة المستقبلية لهؤلاء الأشخاص في أجواء طبيعية. </a:t>
            </a:r>
            <a:endParaRPr lang="en-US" sz="2000" dirty="0">
              <a:uFillTx/>
            </a:endParaRPr>
          </a:p>
          <a:p>
            <a:pPr algn="r" rtl="1"/>
            <a:r>
              <a:rPr lang="ar-IQ" sz="2000" dirty="0">
                <a:solidFill>
                  <a:srgbClr val="FFFF00"/>
                </a:solidFill>
                <a:uFillTx/>
              </a:rPr>
              <a:t>ثانيًا-</a:t>
            </a:r>
            <a:r>
              <a:rPr lang="ar-IQ" sz="2000" dirty="0">
                <a:uFillTx/>
              </a:rPr>
              <a:t>  ينبغي علينا ‏أن ندرس عن كثب العوامل غير المعرفية -مثل الدوافع والانفعالات والضغوط- من أجل فهم نظام الذاكرة ‏هذا.</a:t>
            </a:r>
            <a:endParaRPr lang="en-US" sz="2000" dirty="0">
              <a:uFillTx/>
            </a:endParaRPr>
          </a:p>
          <a:p>
            <a:pPr algn="r" rtl="1"/>
            <a:r>
              <a:rPr lang="ar-IQ" sz="2000" dirty="0">
                <a:solidFill>
                  <a:srgbClr val="C00000"/>
                </a:solidFill>
                <a:uFillTx/>
              </a:rPr>
              <a:t> </a:t>
            </a:r>
            <a:r>
              <a:rPr lang="ar-IQ" sz="2000" dirty="0">
                <a:solidFill>
                  <a:srgbClr val="FFFF00"/>
                </a:solidFill>
                <a:uFillTx/>
              </a:rPr>
              <a:t>ثالثاً-</a:t>
            </a:r>
            <a:r>
              <a:rPr lang="ar-IQ" sz="2000" dirty="0">
                <a:solidFill>
                  <a:srgbClr val="C00000"/>
                </a:solidFill>
                <a:uFillTx/>
              </a:rPr>
              <a:t>  </a:t>
            </a:r>
            <a:r>
              <a:rPr lang="ar-IQ" sz="2000" dirty="0">
                <a:uFillTx/>
              </a:rPr>
              <a:t>قد يقدّم فهم متناقضة السن والذاكرة المستقبلية مدخلًا للأبحاث التي تهدف إلى الحفاظ على ‏سلامة عمليات معرفية محددة، بل وتحسينها على مدار عمر المرء. ثمة ما يدعونا إلى الأمل في أن يساعد ‏تغيير المنظور -من أوجه العجز التي يعانيها المسنون إلى قدراتهم التي تبقى سليمة- في تغيير تصورنا ‏للشيخوخة تغييرًا كبيرًا.‏</a:t>
            </a:r>
            <a:endParaRPr lang="en-US" sz="2000" dirty="0"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994"/>
    </mc:Choice>
    <mc:Fallback>
      <p:transition spd="slow" advTm="64994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ضوي">
  <a:themeElements>
    <a:clrScheme name="عضوي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عضوي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عضوي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  <a:tint val="94000"/>
                <a:satMod val="120000"/>
                <a:lumMod val="104000"/>
                <a:shade val="74000"/>
                <a:satMod val="130000"/>
                <a:lumMod val="90000"/>
                <a:tint val="94000"/>
                <a:satMod val="120000"/>
                <a:lumMod val="104000"/>
                <a:shade val="74000"/>
                <a:satMod val="130000"/>
                <a:lumMod val="90000"/>
                <a:tint val="94000"/>
                <a:satMod val="120000"/>
                <a:lumMod val="104000"/>
                <a:shade val="74000"/>
                <a:satMod val="130000"/>
                <a:lumMod val="90000"/>
                <a:tint val="94000"/>
                <a:satMod val="120000"/>
                <a:lumMod val="104000"/>
              </a:schemeClr>
              <a:schemeClr val="phClr">
                <a:shade val="74000"/>
                <a:satMod val="130000"/>
                <a:lumMod val="90000"/>
                <a:tint val="94000"/>
                <a:satMod val="120000"/>
                <a:lumMod val="104000"/>
                <a:shade val="74000"/>
                <a:satMod val="130000"/>
                <a:lumMod val="90000"/>
                <a:tint val="94000"/>
                <a:satMod val="120000"/>
                <a:lumMod val="104000"/>
                <a:shade val="74000"/>
                <a:satMod val="130000"/>
                <a:lumMod val="90000"/>
                <a:tint val="94000"/>
                <a:satMod val="120000"/>
                <a:lumMod val="104000"/>
                <a:shade val="74000"/>
                <a:satMod val="130000"/>
                <a:lumMod val="9000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112</TotalTime>
  <Words>1445</Words>
  <Application>Microsoft Office PowerPoint</Application>
  <PresentationFormat>Custom</PresentationFormat>
  <Paragraphs>36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عضوي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shahad</dc:creator>
  <cp:lastModifiedBy>uesr</cp:lastModifiedBy>
  <cp:revision>23</cp:revision>
  <dcterms:created xsi:type="dcterms:W3CDTF">2020-04-01T18:21:58Z</dcterms:created>
  <dcterms:modified xsi:type="dcterms:W3CDTF">2020-04-04T23:15:29Z</dcterms:modified>
</cp:coreProperties>
</file>