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15"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302313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189099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78176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28468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230616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363B1A4-A03D-4DE9-A220-1577ECC60457}" type="datetimeFigureOut">
              <a:rPr lang="ar-IQ" smtClean="0"/>
              <a:t>24/07/1441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127654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363B1A4-A03D-4DE9-A220-1577ECC60457}" type="datetimeFigureOut">
              <a:rPr lang="ar-IQ" smtClean="0"/>
              <a:t>24/07/1441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340244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363B1A4-A03D-4DE9-A220-1577ECC60457}" type="datetimeFigureOut">
              <a:rPr lang="ar-IQ" smtClean="0"/>
              <a:t>24/07/1441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218852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63B1A4-A03D-4DE9-A220-1577ECC60457}" type="datetimeFigureOut">
              <a:rPr lang="ar-IQ" smtClean="0"/>
              <a:t>24/07/1441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73707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3B1A4-A03D-4DE9-A220-1577ECC60457}" type="datetimeFigureOut">
              <a:rPr lang="ar-IQ" smtClean="0"/>
              <a:t>24/07/1441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250344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3B1A4-A03D-4DE9-A220-1577ECC60457}" type="datetimeFigureOut">
              <a:rPr lang="ar-IQ" smtClean="0"/>
              <a:t>24/07/1441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CD0045-8327-46DF-81A1-B3886974A672}" type="slidenum">
              <a:rPr lang="ar-IQ" smtClean="0"/>
              <a:t>‹#›</a:t>
            </a:fld>
            <a:endParaRPr lang="ar-IQ"/>
          </a:p>
        </p:txBody>
      </p:sp>
    </p:spTree>
    <p:extLst>
      <p:ext uri="{BB962C8B-B14F-4D97-AF65-F5344CB8AC3E}">
        <p14:creationId xmlns:p14="http://schemas.microsoft.com/office/powerpoint/2010/main" val="113502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63B1A4-A03D-4DE9-A220-1577ECC60457}" type="datetimeFigureOut">
              <a:rPr lang="ar-IQ" smtClean="0"/>
              <a:t>24/07/1441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CD0045-8327-46DF-81A1-B3886974A672}" type="slidenum">
              <a:rPr lang="ar-IQ" smtClean="0"/>
              <a:t>‹#›</a:t>
            </a:fld>
            <a:endParaRPr lang="ar-IQ"/>
          </a:p>
        </p:txBody>
      </p:sp>
    </p:spTree>
    <p:extLst>
      <p:ext uri="{BB962C8B-B14F-4D97-AF65-F5344CB8AC3E}">
        <p14:creationId xmlns:p14="http://schemas.microsoft.com/office/powerpoint/2010/main" val="819091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304800"/>
            <a:ext cx="6476999" cy="3048000"/>
          </a:xfrm>
        </p:spPr>
        <p:style>
          <a:lnRef idx="0">
            <a:schemeClr val="accent5"/>
          </a:lnRef>
          <a:fillRef idx="3">
            <a:schemeClr val="accent5"/>
          </a:fillRef>
          <a:effectRef idx="3">
            <a:schemeClr val="accent5"/>
          </a:effectRef>
          <a:fontRef idx="minor">
            <a:schemeClr val="lt1"/>
          </a:fontRef>
        </p:style>
        <p:txBody>
          <a:bodyPr>
            <a:normAutofit/>
          </a:bodyPr>
          <a:lstStyle/>
          <a:p>
            <a:r>
              <a:rPr lang="ar-IQ" b="1" dirty="0" smtClean="0">
                <a:solidFill>
                  <a:schemeClr val="tx2"/>
                </a:solidFill>
              </a:rPr>
              <a:t>الذكاء السائل والمتبلور</a:t>
            </a:r>
            <a:r>
              <a:rPr lang="ar-IQ" dirty="0" smtClean="0"/>
              <a:t/>
            </a:r>
            <a:br>
              <a:rPr lang="ar-IQ" dirty="0" smtClean="0"/>
            </a:br>
            <a:r>
              <a:rPr lang="ar-IQ" sz="3600" dirty="0" smtClean="0"/>
              <a:t>الجزء الاول </a:t>
            </a:r>
            <a:r>
              <a:rPr lang="ar-IQ" dirty="0" smtClean="0"/>
              <a:t/>
            </a:r>
            <a:br>
              <a:rPr lang="ar-IQ" dirty="0" smtClean="0"/>
            </a:br>
            <a:r>
              <a:rPr lang="ar-IQ" sz="3600" dirty="0" smtClean="0">
                <a:solidFill>
                  <a:srgbClr val="FF0000"/>
                </a:solidFill>
              </a:rPr>
              <a:t>اعداد</a:t>
            </a:r>
            <a:r>
              <a:rPr lang="ar-IQ" dirty="0" smtClean="0"/>
              <a:t/>
            </a:r>
            <a:br>
              <a:rPr lang="ar-IQ" dirty="0" smtClean="0"/>
            </a:br>
            <a:r>
              <a:rPr lang="ar-IQ" b="1" dirty="0" smtClean="0">
                <a:solidFill>
                  <a:schemeClr val="tx2"/>
                </a:solidFill>
              </a:rPr>
              <a:t>تقى محمد صالح</a:t>
            </a:r>
            <a:endParaRPr lang="ar-IQ" b="1" dirty="0">
              <a:solidFill>
                <a:schemeClr val="tx2"/>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581400"/>
            <a:ext cx="7772400" cy="2990410"/>
          </a:xfrm>
          <a:prstGeom prst="rect">
            <a:avLst/>
          </a:prstGeom>
        </p:spPr>
        <p:style>
          <a:lnRef idx="0">
            <a:schemeClr val="accent6"/>
          </a:lnRef>
          <a:fillRef idx="3">
            <a:schemeClr val="accent6"/>
          </a:fillRef>
          <a:effectRef idx="3">
            <a:schemeClr val="accent6"/>
          </a:effectRef>
          <a:fontRef idx="minor">
            <a:schemeClr val="lt1"/>
          </a:fontRef>
        </p:style>
      </p:pic>
    </p:spTree>
    <p:extLst>
      <p:ext uri="{BB962C8B-B14F-4D97-AF65-F5344CB8AC3E}">
        <p14:creationId xmlns:p14="http://schemas.microsoft.com/office/powerpoint/2010/main" val="110196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821363"/>
          </a:xfrm>
        </p:spPr>
        <p:txBody>
          <a:bodyPr/>
          <a:lstStyle/>
          <a:p>
            <a:pPr marL="114300" lvl="1" indent="0" algn="just">
              <a:lnSpc>
                <a:spcPct val="115000"/>
              </a:lnSpc>
              <a:spcBef>
                <a:spcPts val="0"/>
              </a:spcBef>
              <a:spcAft>
                <a:spcPts val="1000"/>
              </a:spcAft>
              <a:buNone/>
            </a:pPr>
            <a:r>
              <a:rPr lang="ar-IQ" b="1" dirty="0" smtClean="0">
                <a:solidFill>
                  <a:srgbClr val="FF0000"/>
                </a:solidFill>
                <a:ea typeface="Calibri"/>
                <a:cs typeface="Simplified Arabic"/>
              </a:rPr>
              <a:t>* الذكاء: </a:t>
            </a:r>
            <a:r>
              <a:rPr lang="ar-IQ" dirty="0" smtClean="0">
                <a:ea typeface="Calibri"/>
                <a:cs typeface="Simplified Arabic"/>
              </a:rPr>
              <a:t>( </a:t>
            </a:r>
            <a:r>
              <a:rPr lang="ar-IQ" dirty="0">
                <a:ea typeface="Calibri"/>
                <a:cs typeface="Simplified Arabic"/>
              </a:rPr>
              <a:t>هو قدرة الفرد على العمل الهادف والتفكير المنطقي والتفاعل الناجح في البيئة </a:t>
            </a:r>
            <a:r>
              <a:rPr lang="ar-IQ" dirty="0" smtClean="0">
                <a:ea typeface="Calibri"/>
                <a:cs typeface="Simplified Arabic"/>
              </a:rPr>
              <a:t>).</a:t>
            </a:r>
          </a:p>
          <a:p>
            <a:pPr marL="0" lvl="0" indent="0" algn="just">
              <a:lnSpc>
                <a:spcPct val="115000"/>
              </a:lnSpc>
              <a:spcBef>
                <a:spcPts val="0"/>
              </a:spcBef>
              <a:buNone/>
            </a:pPr>
            <a:r>
              <a:rPr lang="ar-IQ" sz="2800" b="1" dirty="0" smtClean="0">
                <a:solidFill>
                  <a:srgbClr val="FF0000"/>
                </a:solidFill>
                <a:ea typeface="Calibri"/>
                <a:cs typeface="Simplified Arabic"/>
              </a:rPr>
              <a:t>* من </a:t>
            </a:r>
            <a:r>
              <a:rPr lang="ar-IQ" sz="2800" b="1" dirty="0">
                <a:solidFill>
                  <a:srgbClr val="FF0000"/>
                </a:solidFill>
                <a:ea typeface="Calibri"/>
                <a:cs typeface="Simplified Arabic"/>
              </a:rPr>
              <a:t>تصنيفات الذكاء:</a:t>
            </a:r>
            <a:endParaRPr lang="en-US" sz="1800" dirty="0">
              <a:solidFill>
                <a:srgbClr val="FF0000"/>
              </a:solidFill>
              <a:ea typeface="Calibri"/>
              <a:cs typeface="Simplified Arabic"/>
            </a:endParaRPr>
          </a:p>
          <a:p>
            <a:pPr lvl="0" algn="just">
              <a:lnSpc>
                <a:spcPct val="115000"/>
              </a:lnSpc>
              <a:spcBef>
                <a:spcPts val="0"/>
              </a:spcBef>
              <a:buFont typeface="Simplified Arabic"/>
              <a:buChar char="-"/>
            </a:pPr>
            <a:r>
              <a:rPr lang="ar-IQ" sz="2400" dirty="0">
                <a:ea typeface="Calibri"/>
                <a:cs typeface="Simplified Arabic"/>
              </a:rPr>
              <a:t>الذكاء </a:t>
            </a:r>
            <a:r>
              <a:rPr lang="ar-IQ" sz="2400" dirty="0" smtClean="0">
                <a:ea typeface="Calibri"/>
                <a:cs typeface="Simplified Arabic"/>
              </a:rPr>
              <a:t>البيولوجي    -   الذكاء النفسي    -   الذكاء الاجرائي</a:t>
            </a:r>
          </a:p>
          <a:p>
            <a:pPr marL="0" lvl="0" indent="0" algn="just">
              <a:lnSpc>
                <a:spcPct val="115000"/>
              </a:lnSpc>
              <a:spcBef>
                <a:spcPts val="0"/>
              </a:spcBef>
              <a:buNone/>
            </a:pPr>
            <a:endParaRPr lang="ar-IQ" sz="2400" dirty="0" smtClean="0">
              <a:ea typeface="Calibri"/>
              <a:cs typeface="Simplified Arabic"/>
            </a:endParaRPr>
          </a:p>
          <a:p>
            <a:pPr marL="0" lvl="0" indent="0" algn="just">
              <a:lnSpc>
                <a:spcPct val="115000"/>
              </a:lnSpc>
              <a:spcBef>
                <a:spcPts val="0"/>
              </a:spcBef>
              <a:buNone/>
            </a:pPr>
            <a:r>
              <a:rPr lang="ar-IQ" sz="3600" dirty="0" smtClean="0">
                <a:ea typeface="Calibri"/>
                <a:cs typeface="Simplified Arabic"/>
              </a:rPr>
              <a:t>* </a:t>
            </a:r>
            <a:r>
              <a:rPr lang="ar-IQ" sz="2800" b="1" dirty="0">
                <a:solidFill>
                  <a:schemeClr val="accent4">
                    <a:lumMod val="75000"/>
                  </a:schemeClr>
                </a:solidFill>
                <a:ea typeface="Calibri"/>
                <a:cs typeface="Simplified Arabic"/>
              </a:rPr>
              <a:t>تطرق سبيرمان الى عوامل الذكاء، فقال ان هناك عاملان يتحكمان بالقدرة العقلية هما:</a:t>
            </a:r>
            <a:endParaRPr lang="en-US" sz="1800" b="1" dirty="0">
              <a:solidFill>
                <a:schemeClr val="accent4">
                  <a:lumMod val="75000"/>
                </a:schemeClr>
              </a:solidFill>
              <a:ea typeface="Calibri"/>
              <a:cs typeface="Simplified Arabic"/>
            </a:endParaRPr>
          </a:p>
          <a:p>
            <a:pPr marL="0" lvl="0" indent="0" algn="just">
              <a:lnSpc>
                <a:spcPct val="115000"/>
              </a:lnSpc>
              <a:spcBef>
                <a:spcPts val="0"/>
              </a:spcBef>
              <a:spcAft>
                <a:spcPts val="1000"/>
              </a:spcAft>
              <a:buNone/>
            </a:pPr>
            <a:r>
              <a:rPr lang="ar-IQ" sz="2400" b="1" dirty="0" smtClean="0">
                <a:ea typeface="Calibri"/>
                <a:cs typeface="Simplified Arabic"/>
              </a:rPr>
              <a:t>- </a:t>
            </a:r>
            <a:r>
              <a:rPr lang="ar-IQ" sz="2400" b="1" dirty="0" smtClean="0">
                <a:solidFill>
                  <a:srgbClr val="00B050"/>
                </a:solidFill>
                <a:ea typeface="Calibri"/>
                <a:cs typeface="Simplified Arabic"/>
              </a:rPr>
              <a:t>العامل </a:t>
            </a:r>
            <a:r>
              <a:rPr lang="ar-IQ" sz="2400" b="1" dirty="0">
                <a:solidFill>
                  <a:srgbClr val="00B050"/>
                </a:solidFill>
                <a:ea typeface="Calibri"/>
                <a:cs typeface="Simplified Arabic"/>
              </a:rPr>
              <a:t>العام:</a:t>
            </a:r>
            <a:r>
              <a:rPr lang="ar-IQ" sz="2400" dirty="0">
                <a:solidFill>
                  <a:srgbClr val="00B050"/>
                </a:solidFill>
                <a:ea typeface="Calibri"/>
                <a:cs typeface="Simplified Arabic"/>
              </a:rPr>
              <a:t> </a:t>
            </a:r>
            <a:r>
              <a:rPr lang="ar-IQ" sz="2400" dirty="0">
                <a:ea typeface="Calibri"/>
                <a:cs typeface="Simplified Arabic"/>
              </a:rPr>
              <a:t>وهو يشكل الاساس لجميع اساليب الاداء الفعلي او الامكانية العقلية اللازمة او الضرورية لجميع صور النشاط العقلي.</a:t>
            </a:r>
            <a:endParaRPr lang="en-US" sz="1600" dirty="0">
              <a:ea typeface="Calibri"/>
              <a:cs typeface="Arial"/>
            </a:endParaRPr>
          </a:p>
          <a:p>
            <a:pPr marL="0" indent="0">
              <a:buNone/>
            </a:pPr>
            <a:r>
              <a:rPr lang="ar-IQ" sz="2400" b="1" dirty="0" smtClean="0">
                <a:effectLst/>
                <a:ea typeface="Calibri"/>
                <a:cs typeface="Simplified Arabic"/>
              </a:rPr>
              <a:t>- </a:t>
            </a:r>
            <a:r>
              <a:rPr lang="ar-IQ" sz="2400" b="1" dirty="0" smtClean="0">
                <a:solidFill>
                  <a:srgbClr val="00B050"/>
                </a:solidFill>
                <a:effectLst/>
                <a:ea typeface="Calibri"/>
                <a:cs typeface="Simplified Arabic"/>
              </a:rPr>
              <a:t>العامل الخاص</a:t>
            </a:r>
            <a:r>
              <a:rPr lang="ar-IQ" sz="2400" dirty="0" smtClean="0">
                <a:solidFill>
                  <a:srgbClr val="00B050"/>
                </a:solidFill>
                <a:effectLst/>
                <a:ea typeface="Calibri"/>
                <a:cs typeface="Simplified Arabic"/>
              </a:rPr>
              <a:t>: </a:t>
            </a:r>
            <a:r>
              <a:rPr lang="ar-IQ" sz="2400" dirty="0" smtClean="0">
                <a:effectLst/>
                <a:ea typeface="Calibri"/>
                <a:cs typeface="Simplified Arabic"/>
              </a:rPr>
              <a:t>يختص بنوع واحد من الانشطة الفعلية، فهو جزئيا مشترك مع العامل العام وجزء اخر يكون مستقل عنه.</a:t>
            </a:r>
            <a:endParaRPr lang="en-US" sz="2400" dirty="0">
              <a:ea typeface="Calibri"/>
              <a:cs typeface="Arial"/>
            </a:endParaRPr>
          </a:p>
          <a:p>
            <a:pPr lvl="0" algn="just">
              <a:lnSpc>
                <a:spcPct val="115000"/>
              </a:lnSpc>
              <a:spcBef>
                <a:spcPts val="0"/>
              </a:spcBef>
              <a:spcAft>
                <a:spcPts val="1000"/>
              </a:spcAft>
              <a:buFont typeface="Simplified Arabic"/>
              <a:buChar char="-"/>
            </a:pPr>
            <a:endParaRPr lang="en-US" sz="1200" dirty="0">
              <a:ea typeface="Calibri"/>
              <a:cs typeface="Arial"/>
            </a:endParaRPr>
          </a:p>
        </p:txBody>
      </p:sp>
    </p:spTree>
    <p:extLst>
      <p:ext uri="{BB962C8B-B14F-4D97-AF65-F5344CB8AC3E}">
        <p14:creationId xmlns:p14="http://schemas.microsoft.com/office/powerpoint/2010/main" val="1127518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457200"/>
            <a:ext cx="8763000" cy="5943600"/>
          </a:xfrm>
        </p:spPr>
        <p:txBody>
          <a:bodyPr>
            <a:noAutofit/>
          </a:bodyPr>
          <a:lstStyle/>
          <a:p>
            <a:pPr lvl="0" algn="just">
              <a:lnSpc>
                <a:spcPct val="115000"/>
              </a:lnSpc>
              <a:spcBef>
                <a:spcPts val="0"/>
              </a:spcBef>
            </a:pPr>
            <a:r>
              <a:rPr lang="ar-IQ" sz="2400" b="1" dirty="0">
                <a:ea typeface="Calibri"/>
                <a:cs typeface="Simplified Arabic"/>
              </a:rPr>
              <a:t>ادعى العالم ريموند كاتل (1971) ان العامل العام يتكون من عنصرين مترابطين لكنهما مميزين عن بعضهما البعض، وهذين العنصرين يمثلان نوعين من </a:t>
            </a:r>
            <a:r>
              <a:rPr lang="ar-IQ" sz="2400" b="1" dirty="0" smtClean="0">
                <a:ea typeface="Calibri"/>
                <a:cs typeface="Simplified Arabic"/>
              </a:rPr>
              <a:t>الذكاء</a:t>
            </a:r>
            <a:r>
              <a:rPr lang="en-US" sz="2400" dirty="0" smtClean="0">
                <a:ea typeface="Calibri"/>
                <a:cs typeface="Simplified Arabic"/>
              </a:rPr>
              <a:t/>
            </a:r>
            <a:br>
              <a:rPr lang="en-US" sz="2400" dirty="0" smtClean="0">
                <a:ea typeface="Calibri"/>
                <a:cs typeface="Simplified Arabic"/>
              </a:rPr>
            </a:br>
            <a:r>
              <a:rPr lang="en-US" sz="2400" dirty="0">
                <a:ea typeface="Calibri"/>
                <a:cs typeface="Simplified Arabic"/>
              </a:rPr>
              <a:t/>
            </a:r>
            <a:br>
              <a:rPr lang="en-US" sz="2400" dirty="0">
                <a:ea typeface="Calibri"/>
                <a:cs typeface="Simplified Arabic"/>
              </a:rPr>
            </a:br>
            <a:r>
              <a:rPr lang="ar-IQ" sz="2400" b="1" dirty="0">
                <a:solidFill>
                  <a:srgbClr val="C00000"/>
                </a:solidFill>
                <a:ea typeface="Calibri"/>
                <a:cs typeface="Simplified Arabic"/>
              </a:rPr>
              <a:t>يسمى الاول الذكاء السيال، </a:t>
            </a:r>
            <a:r>
              <a:rPr lang="ar-IQ" sz="2400" dirty="0">
                <a:ea typeface="Calibri"/>
                <a:cs typeface="Simplified Arabic"/>
              </a:rPr>
              <a:t>وهو ذكاء فطري يشمل الاستدلال السريع والمجرد ( اي ذكاء غير لفظي )، ويظهر في الاختبارات التي تتطلب التكيف مع المواقف الجديدة، ويعتمد الذكاء السيال على المرونة والقدرة على التكيف لحل ما يواجه الفرد من مشكلات قد لا تكون مألوفة لديه، وليس لديه خبرة مسبقة عنها</a:t>
            </a:r>
            <a:r>
              <a:rPr lang="ar-IQ" sz="2400" dirty="0" smtClean="0">
                <a:ea typeface="Calibri"/>
                <a:cs typeface="Simplified Arabic"/>
              </a:rPr>
              <a:t>.</a:t>
            </a:r>
            <a:r>
              <a:rPr lang="en-US" sz="2400" dirty="0" smtClean="0">
                <a:ea typeface="Calibri"/>
                <a:cs typeface="Simplified Arabic"/>
              </a:rPr>
              <a:t/>
            </a:r>
            <a:br>
              <a:rPr lang="en-US" sz="2400" dirty="0" smtClean="0">
                <a:ea typeface="Calibri"/>
                <a:cs typeface="Simplified Arabic"/>
              </a:rPr>
            </a:br>
            <a:r>
              <a:rPr lang="en-US" sz="2400" dirty="0">
                <a:ea typeface="Calibri"/>
                <a:cs typeface="Arial"/>
              </a:rPr>
              <a:t/>
            </a:r>
            <a:br>
              <a:rPr lang="en-US" sz="2400" dirty="0">
                <a:ea typeface="Calibri"/>
                <a:cs typeface="Arial"/>
              </a:rPr>
            </a:br>
            <a:r>
              <a:rPr lang="ar-IQ" sz="2400" b="1" dirty="0">
                <a:solidFill>
                  <a:srgbClr val="C00000"/>
                </a:solidFill>
                <a:ea typeface="Calibri"/>
                <a:cs typeface="Simplified Arabic"/>
              </a:rPr>
              <a:t>يسمى الثاني الذكاء المتبلور، </a:t>
            </a:r>
            <a:r>
              <a:rPr lang="ar-IQ" sz="2400" dirty="0">
                <a:ea typeface="Calibri"/>
                <a:cs typeface="Simplified Arabic"/>
              </a:rPr>
              <a:t>ويقصد به القدرة على اداء مهمات معينة يعتمد انجازها على التدريب او التعليم المسبق، وهو ذكاء مكتسب، يشمل المعرفة والمفردات التراكمية ( الذكاء اللفظي )، وهو مشبع بالأنشطة المعرفية والاحكام الذكية المبدئية على هيئة عادات، وينمو بزيادة النضج والخبرة.</a:t>
            </a:r>
            <a:r>
              <a:rPr lang="en-US" sz="2800" dirty="0">
                <a:ea typeface="Calibri"/>
                <a:cs typeface="Arial"/>
              </a:rPr>
              <a:t/>
            </a:r>
            <a:br>
              <a:rPr lang="en-US" sz="2800" dirty="0">
                <a:ea typeface="Calibri"/>
                <a:cs typeface="Arial"/>
              </a:rPr>
            </a:br>
            <a:endParaRPr lang="ar-IQ" sz="2800" dirty="0"/>
          </a:p>
        </p:txBody>
      </p:sp>
    </p:spTree>
    <p:extLst>
      <p:ext uri="{BB962C8B-B14F-4D97-AF65-F5344CB8AC3E}">
        <p14:creationId xmlns:p14="http://schemas.microsoft.com/office/powerpoint/2010/main" val="2816456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52400" y="152400"/>
            <a:ext cx="8915400" cy="5922647"/>
          </a:xfrm>
          <a:prstGeom prst="rect">
            <a:avLst/>
          </a:prstGeom>
        </p:spPr>
        <p:txBody>
          <a:bodyPr wrap="square">
            <a:spAutoFit/>
          </a:bodyPr>
          <a:lstStyle/>
          <a:p>
            <a:pPr marL="342900" lvl="0" indent="-342900" algn="just">
              <a:lnSpc>
                <a:spcPct val="115000"/>
              </a:lnSpc>
              <a:spcAft>
                <a:spcPts val="1000"/>
              </a:spcAft>
              <a:buFont typeface="Simplified Arabic"/>
              <a:buChar char="-"/>
            </a:pPr>
            <a:r>
              <a:rPr lang="ar-IQ" sz="2000" b="1" dirty="0">
                <a:ea typeface="Calibri"/>
                <a:cs typeface="Simplified Arabic"/>
              </a:rPr>
              <a:t>ويرى كاتل ان معامل الارتباط بين الذكاء السيال والذكاء المتبلور هو ارتباط عميق متشعب قوي</a:t>
            </a:r>
            <a:r>
              <a:rPr lang="ar-IQ" sz="2000" b="1" dirty="0" smtClean="0">
                <a:ea typeface="Calibri"/>
                <a:cs typeface="Simplified Arabic"/>
              </a:rPr>
              <a:t>.</a:t>
            </a:r>
          </a:p>
          <a:p>
            <a:pPr marL="457200" algn="just">
              <a:lnSpc>
                <a:spcPct val="115000"/>
              </a:lnSpc>
            </a:pPr>
            <a:r>
              <a:rPr lang="ar-IQ" sz="2800" b="1" dirty="0">
                <a:solidFill>
                  <a:srgbClr val="C00000"/>
                </a:solidFill>
                <a:ea typeface="Calibri"/>
                <a:cs typeface="Simplified Arabic"/>
              </a:rPr>
              <a:t>الذكاء السائل</a:t>
            </a:r>
            <a:endParaRPr lang="en-US" sz="2800" b="1" dirty="0">
              <a:solidFill>
                <a:srgbClr val="C00000"/>
              </a:solidFill>
              <a:ea typeface="Calibri"/>
              <a:cs typeface="Arial"/>
            </a:endParaRPr>
          </a:p>
          <a:p>
            <a:pPr marL="342900" lvl="0" indent="-342900" algn="just">
              <a:lnSpc>
                <a:spcPct val="115000"/>
              </a:lnSpc>
              <a:buFont typeface="Symbol"/>
              <a:buChar char=""/>
            </a:pPr>
            <a:r>
              <a:rPr lang="ar-IQ" sz="2000" b="1" dirty="0">
                <a:ea typeface="Calibri"/>
                <a:cs typeface="Simplified Arabic"/>
              </a:rPr>
              <a:t>عادة ما يسمى الذكاء السائل بالذكاء ( السيال أو المرن أو المائع )، وله القدرة على التفكير المنطقي وحل المشكلات في الظروف التصورية بمعزل عن المعرفة المكتسبة، فهو القدرة على تحليل المشكلات </a:t>
            </a:r>
            <a:r>
              <a:rPr lang="ar-IQ" sz="2000" b="1" dirty="0" smtClean="0">
                <a:ea typeface="Calibri"/>
                <a:cs typeface="Simplified Arabic"/>
              </a:rPr>
              <a:t>باستخدام </a:t>
            </a:r>
            <a:r>
              <a:rPr lang="ar-IQ" sz="2000" b="1" dirty="0">
                <a:ea typeface="Calibri"/>
                <a:cs typeface="Simplified Arabic"/>
              </a:rPr>
              <a:t>المنطق، فالذكاء السائل له القدرة على الاستنتاج وقدرة </a:t>
            </a:r>
            <a:r>
              <a:rPr lang="ar-IQ" sz="2000" b="1" dirty="0" smtClean="0">
                <a:ea typeface="Calibri"/>
                <a:cs typeface="Simplified Arabic"/>
              </a:rPr>
              <a:t>التذكر ومعالجة </a:t>
            </a:r>
            <a:r>
              <a:rPr lang="ar-IQ" sz="2000" b="1" dirty="0">
                <a:ea typeface="Calibri"/>
                <a:cs typeface="Simplified Arabic"/>
              </a:rPr>
              <a:t>المعلومات مثل </a:t>
            </a:r>
            <a:r>
              <a:rPr lang="ar-IQ" sz="2000" b="1" dirty="0" smtClean="0">
                <a:ea typeface="Calibri"/>
                <a:cs typeface="Simplified Arabic"/>
              </a:rPr>
              <a:t>تذكر </a:t>
            </a:r>
            <a:r>
              <a:rPr lang="ar-IQ" sz="2000" b="1" dirty="0">
                <a:ea typeface="Calibri"/>
                <a:cs typeface="Simplified Arabic"/>
              </a:rPr>
              <a:t>مجموعة من الارقام</a:t>
            </a:r>
            <a:r>
              <a:rPr lang="ar-IQ" sz="2000" b="1" dirty="0" smtClean="0">
                <a:ea typeface="Calibri"/>
                <a:cs typeface="Simplified Arabic"/>
              </a:rPr>
              <a:t>.</a:t>
            </a:r>
          </a:p>
          <a:p>
            <a:pPr lvl="0"/>
            <a:endParaRPr lang="ar-IQ" sz="2000" b="1" dirty="0" smtClean="0">
              <a:solidFill>
                <a:prstClr val="black"/>
              </a:solidFill>
              <a:ea typeface="Calibri"/>
              <a:cs typeface="Simplified Arabic"/>
            </a:endParaRPr>
          </a:p>
          <a:p>
            <a:pPr lvl="0"/>
            <a:r>
              <a:rPr lang="ar-IQ" sz="2000" b="1" dirty="0" smtClean="0">
                <a:solidFill>
                  <a:prstClr val="black"/>
                </a:solidFill>
                <a:ea typeface="Calibri"/>
                <a:cs typeface="Simplified Arabic"/>
              </a:rPr>
              <a:t>-    </a:t>
            </a:r>
            <a:r>
              <a:rPr lang="ar-IQ" sz="2000" b="1" dirty="0">
                <a:solidFill>
                  <a:prstClr val="black"/>
                </a:solidFill>
                <a:ea typeface="Calibri"/>
                <a:cs typeface="Simplified Arabic"/>
              </a:rPr>
              <a:t>الذكاء السائل غير مرتبط بالثقافة ويمكن قياسه باختبارات الادراك والتقدير والفهم والاستدلال التي ترتبط بالخبرات المخزونة في الذاكرة، فهو يشير بصورة اساسية الى ( الكفاءات العقلية غير اللفظية المتحرر من تأثيرات الثقافة </a:t>
            </a:r>
            <a:r>
              <a:rPr lang="ar-IQ" sz="2000" b="1" dirty="0" smtClean="0">
                <a:solidFill>
                  <a:prstClr val="black"/>
                </a:solidFill>
                <a:ea typeface="Calibri"/>
                <a:cs typeface="Simplified Arabic"/>
              </a:rPr>
              <a:t>فهو </a:t>
            </a:r>
            <a:r>
              <a:rPr lang="ar-IQ" sz="2000" b="1" dirty="0">
                <a:solidFill>
                  <a:prstClr val="black"/>
                </a:solidFill>
                <a:ea typeface="Calibri"/>
                <a:cs typeface="Simplified Arabic"/>
              </a:rPr>
              <a:t>قدرة الفرد على اصدار حكم او قرار سريع ودقيق </a:t>
            </a:r>
            <a:r>
              <a:rPr lang="ar-IQ" sz="2000" b="1" dirty="0" smtClean="0">
                <a:solidFill>
                  <a:prstClr val="black"/>
                </a:solidFill>
                <a:ea typeface="Calibri"/>
                <a:cs typeface="Simplified Arabic"/>
              </a:rPr>
              <a:t>حسب </a:t>
            </a:r>
            <a:r>
              <a:rPr lang="ar-IQ" sz="2000" b="1" dirty="0">
                <a:solidFill>
                  <a:prstClr val="black"/>
                </a:solidFill>
                <a:ea typeface="Calibri"/>
                <a:cs typeface="Simplified Arabic"/>
              </a:rPr>
              <a:t>متطلبات الموقف ).</a:t>
            </a:r>
          </a:p>
          <a:p>
            <a:pPr lvl="0"/>
            <a:endParaRPr lang="en-US" sz="2000" b="1" dirty="0">
              <a:ea typeface="Calibri"/>
              <a:cs typeface="Arial"/>
            </a:endParaRPr>
          </a:p>
          <a:p>
            <a:pPr marL="342900" lvl="0" indent="-342900" algn="just">
              <a:lnSpc>
                <a:spcPct val="115000"/>
              </a:lnSpc>
              <a:spcAft>
                <a:spcPts val="1000"/>
              </a:spcAft>
              <a:buFont typeface="Symbol"/>
              <a:buChar char=""/>
            </a:pPr>
            <a:r>
              <a:rPr lang="ar-IQ" sz="2000" b="1" dirty="0">
                <a:ea typeface="Calibri"/>
                <a:cs typeface="Simplified Arabic"/>
              </a:rPr>
              <a:t>فالذكاء السائل ( المرن او السيال ) يتضمن القدرات </a:t>
            </a:r>
            <a:r>
              <a:rPr lang="ar-IQ" sz="2000" b="1" dirty="0" smtClean="0">
                <a:ea typeface="Calibri"/>
                <a:cs typeface="Simplified Arabic"/>
              </a:rPr>
              <a:t>الذهنية، وقدرات </a:t>
            </a:r>
            <a:r>
              <a:rPr lang="ar-IQ" sz="2000" b="1" dirty="0">
                <a:ea typeface="Calibri"/>
                <a:cs typeface="Simplified Arabic"/>
              </a:rPr>
              <a:t>غير لفظية مثل قدرات الاستدلال اللغوية والعددية، وادراك العلاقات الزمانية والمكانية وتكون هذه القدرات غير متأثرة بالعوامل الثقافية، ولا التعلم المدرسي</a:t>
            </a:r>
            <a:r>
              <a:rPr lang="ar-IQ" sz="2000" b="1" dirty="0" smtClean="0">
                <a:ea typeface="Calibri"/>
                <a:cs typeface="Simplified Arabic"/>
              </a:rPr>
              <a:t>،</a:t>
            </a:r>
          </a:p>
          <a:p>
            <a:pPr marL="342900" lvl="0" indent="-342900" algn="just">
              <a:lnSpc>
                <a:spcPct val="115000"/>
              </a:lnSpc>
              <a:spcAft>
                <a:spcPts val="1000"/>
              </a:spcAft>
              <a:buFont typeface="Symbol"/>
              <a:buChar char=""/>
            </a:pPr>
            <a:r>
              <a:rPr lang="ar-IQ" sz="2000" b="1" dirty="0" smtClean="0">
                <a:ea typeface="Calibri"/>
                <a:cs typeface="Simplified Arabic"/>
              </a:rPr>
              <a:t> يستمر </a:t>
            </a:r>
            <a:r>
              <a:rPr lang="ar-IQ" sz="2000" b="1" dirty="0">
                <a:ea typeface="Calibri"/>
                <a:cs typeface="Simplified Arabic"/>
              </a:rPr>
              <a:t>هذا الذكاء في </a:t>
            </a:r>
            <a:r>
              <a:rPr lang="ar-IQ" sz="2000" b="1" dirty="0" smtClean="0">
                <a:ea typeface="Calibri"/>
                <a:cs typeface="Simplified Arabic"/>
              </a:rPr>
              <a:t>التطور </a:t>
            </a:r>
            <a:r>
              <a:rPr lang="ar-IQ" sz="2000" b="1" dirty="0">
                <a:ea typeface="Calibri"/>
                <a:cs typeface="Simplified Arabic"/>
              </a:rPr>
              <a:t>وتزداد </a:t>
            </a:r>
            <a:r>
              <a:rPr lang="ar-IQ" sz="2000" b="1" dirty="0" smtClean="0">
                <a:ea typeface="Calibri"/>
                <a:cs typeface="Simplified Arabic"/>
              </a:rPr>
              <a:t>قياسات ونسب </a:t>
            </a:r>
            <a:r>
              <a:rPr lang="ar-IQ" sz="2000" b="1" dirty="0">
                <a:ea typeface="Calibri"/>
                <a:cs typeface="Simplified Arabic"/>
              </a:rPr>
              <a:t>الذكاء السائل كسرعة </a:t>
            </a:r>
            <a:r>
              <a:rPr lang="ar-IQ" sz="2000" b="1" dirty="0" smtClean="0">
                <a:ea typeface="Calibri"/>
                <a:cs typeface="Simplified Arabic"/>
              </a:rPr>
              <a:t>التذكر </a:t>
            </a:r>
            <a:r>
              <a:rPr lang="ar-IQ" sz="2000" b="1" dirty="0">
                <a:ea typeface="Calibri"/>
                <a:cs typeface="Simplified Arabic"/>
              </a:rPr>
              <a:t>والربط المنطقي </a:t>
            </a:r>
            <a:r>
              <a:rPr lang="ar-IQ" sz="2000" b="1" dirty="0" smtClean="0">
                <a:ea typeface="Calibri"/>
                <a:cs typeface="Simplified Arabic"/>
              </a:rPr>
              <a:t>مثلا </a:t>
            </a:r>
            <a:r>
              <a:rPr lang="ar-IQ" sz="2000" b="1" dirty="0">
                <a:ea typeface="Calibri"/>
                <a:cs typeface="Simplified Arabic"/>
              </a:rPr>
              <a:t>مع مدة البلوغ ثم يبدأ بالتدني بسبب الشيخوخة، ويتأثر بالعوامل الوراثية والفسيولوجية</a:t>
            </a:r>
            <a:r>
              <a:rPr lang="ar-IQ" sz="2000" b="1" dirty="0" smtClean="0">
                <a:ea typeface="Calibri"/>
                <a:cs typeface="Simplified Arabic"/>
              </a:rPr>
              <a:t>.</a:t>
            </a:r>
            <a:endParaRPr lang="en-US" sz="2000" b="1" dirty="0">
              <a:ea typeface="Calibri"/>
              <a:cs typeface="Simplified Arabic"/>
            </a:endParaRPr>
          </a:p>
        </p:txBody>
      </p:sp>
    </p:spTree>
    <p:extLst>
      <p:ext uri="{BB962C8B-B14F-4D97-AF65-F5344CB8AC3E}">
        <p14:creationId xmlns:p14="http://schemas.microsoft.com/office/powerpoint/2010/main" val="115600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915400" cy="6629400"/>
          </a:xfrm>
        </p:spPr>
        <p:txBody>
          <a:bodyPr>
            <a:noAutofit/>
          </a:bodyPr>
          <a:lstStyle/>
          <a:p>
            <a:pPr lvl="0" algn="just">
              <a:lnSpc>
                <a:spcPct val="115000"/>
              </a:lnSpc>
              <a:spcBef>
                <a:spcPts val="0"/>
              </a:spcBef>
              <a:spcAft>
                <a:spcPts val="1000"/>
              </a:spcAft>
              <a:buFont typeface="Symbol"/>
              <a:buChar char=""/>
            </a:pPr>
            <a:r>
              <a:rPr lang="ar-IQ" sz="2400" dirty="0">
                <a:solidFill>
                  <a:prstClr val="black"/>
                </a:solidFill>
                <a:ea typeface="Calibri"/>
                <a:cs typeface="Simplified Arabic"/>
              </a:rPr>
              <a:t>تؤكد النتائج والدراسات ان الذكاء السائل يصل الى العشرينيات من العمر وبعد ذلك ينحدر تدريجيا حتى عمر الستين ثم يتدهور، وعلى الرغم من بطء معدل نمو الذكاء السائل، الا ان معدل تدهوره يكون سريعا لارتباطه مع الاصابات المرضية، ويرتبط الذكاء السائل مع سرعة التجهيز والقدرة على اداء النشاطات اليومية، فضلا عن تأثيره بالذاكرة العاملة.</a:t>
            </a:r>
            <a:endParaRPr lang="en-US" sz="2400" dirty="0">
              <a:solidFill>
                <a:prstClr val="black"/>
              </a:solidFill>
              <a:ea typeface="Calibri"/>
              <a:cs typeface="Simplified Arabic"/>
            </a:endParaRPr>
          </a:p>
          <a:p>
            <a:pPr lvl="0" algn="just">
              <a:lnSpc>
                <a:spcPct val="115000"/>
              </a:lnSpc>
              <a:spcBef>
                <a:spcPts val="0"/>
              </a:spcBef>
              <a:buFont typeface="Symbol"/>
              <a:buChar char=""/>
            </a:pPr>
            <a:r>
              <a:rPr lang="ar-IQ" sz="2400" b="1" dirty="0">
                <a:solidFill>
                  <a:srgbClr val="C00000"/>
                </a:solidFill>
                <a:ea typeface="Calibri"/>
                <a:cs typeface="Simplified Arabic"/>
              </a:rPr>
              <a:t>وتتضمن القدرات السائلة </a:t>
            </a:r>
            <a:endParaRPr lang="en-US" sz="2400" dirty="0">
              <a:solidFill>
                <a:srgbClr val="C00000"/>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القدرات الاستدلالية والقدرات التجريدية</a:t>
            </a:r>
            <a:endParaRPr lang="en-US" sz="2400" dirty="0">
              <a:solidFill>
                <a:prstClr val="black"/>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الادراك البصري</a:t>
            </a:r>
            <a:endParaRPr lang="en-US" sz="2400" dirty="0">
              <a:solidFill>
                <a:prstClr val="black"/>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التوجه المكاني</a:t>
            </a:r>
            <a:endParaRPr lang="en-US" sz="2400" dirty="0">
              <a:solidFill>
                <a:prstClr val="black"/>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التخيل العقلي</a:t>
            </a:r>
            <a:endParaRPr lang="en-US" sz="2400" dirty="0">
              <a:solidFill>
                <a:prstClr val="black"/>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التناسق البصري – الحركي</a:t>
            </a:r>
            <a:endParaRPr lang="en-US" sz="2400" dirty="0">
              <a:solidFill>
                <a:prstClr val="black"/>
              </a:solidFill>
              <a:ea typeface="Calibri"/>
              <a:cs typeface="Arial"/>
            </a:endParaRPr>
          </a:p>
          <a:p>
            <a:pPr lvl="0" algn="just">
              <a:lnSpc>
                <a:spcPct val="115000"/>
              </a:lnSpc>
              <a:spcBef>
                <a:spcPts val="0"/>
              </a:spcBef>
              <a:buFont typeface="Simplified Arabic"/>
              <a:buChar char="-"/>
            </a:pPr>
            <a:r>
              <a:rPr lang="ar-IQ" sz="2400" dirty="0">
                <a:solidFill>
                  <a:prstClr val="black"/>
                </a:solidFill>
                <a:ea typeface="Calibri"/>
                <a:cs typeface="Simplified Arabic"/>
              </a:rPr>
              <a:t>السرعة الادراكية</a:t>
            </a:r>
            <a:endParaRPr lang="en-US" sz="2400" dirty="0">
              <a:solidFill>
                <a:prstClr val="black"/>
              </a:solidFill>
              <a:ea typeface="Calibri"/>
              <a:cs typeface="Arial"/>
            </a:endParaRPr>
          </a:p>
          <a:p>
            <a:pPr marL="685800" lvl="0" indent="0" algn="just">
              <a:lnSpc>
                <a:spcPct val="115000"/>
              </a:lnSpc>
              <a:spcBef>
                <a:spcPts val="0"/>
              </a:spcBef>
              <a:buNone/>
            </a:pPr>
            <a:r>
              <a:rPr lang="en-US" sz="2400" dirty="0">
                <a:solidFill>
                  <a:prstClr val="black"/>
                </a:solidFill>
                <a:latin typeface="Simplified Arabic"/>
                <a:ea typeface="Calibri"/>
                <a:cs typeface="Arial"/>
              </a:rPr>
              <a:t> </a:t>
            </a:r>
            <a:endParaRPr lang="en-US" sz="2400" dirty="0">
              <a:solidFill>
                <a:prstClr val="black"/>
              </a:solidFill>
              <a:ea typeface="Calibri"/>
              <a:cs typeface="Arial"/>
            </a:endParaRPr>
          </a:p>
          <a:p>
            <a:pPr lvl="0" algn="just">
              <a:lnSpc>
                <a:spcPct val="115000"/>
              </a:lnSpc>
              <a:spcBef>
                <a:spcPts val="0"/>
              </a:spcBef>
              <a:spcAft>
                <a:spcPts val="1000"/>
              </a:spcAft>
              <a:buFont typeface="Symbol"/>
              <a:buChar char=""/>
            </a:pPr>
            <a:r>
              <a:rPr lang="ar-IQ" sz="2400" b="1" dirty="0">
                <a:solidFill>
                  <a:prstClr val="black"/>
                </a:solidFill>
                <a:ea typeface="Calibri"/>
                <a:cs typeface="Simplified Arabic"/>
              </a:rPr>
              <a:t>من هذا نعرف ان الذكاء السائل هو القدرة على التكيف وفهم الاشياء وادراكها وحل المشكلات بصورة تصورية بعيدا المعرفة المكتسبة</a:t>
            </a:r>
            <a:r>
              <a:rPr lang="ar-IQ" sz="2400" b="1" dirty="0" smtClean="0">
                <a:solidFill>
                  <a:prstClr val="black"/>
                </a:solidFill>
                <a:ea typeface="Calibri"/>
                <a:cs typeface="Simplified Arabic"/>
              </a:rPr>
              <a:t>.</a:t>
            </a:r>
            <a:endParaRPr lang="ar-IQ" sz="2400" dirty="0">
              <a:solidFill>
                <a:prstClr val="black"/>
              </a:solidFill>
              <a:ea typeface="Calibri"/>
              <a:cs typeface="Simplified Arabic"/>
            </a:endParaRPr>
          </a:p>
        </p:txBody>
      </p:sp>
    </p:spTree>
    <p:extLst>
      <p:ext uri="{BB962C8B-B14F-4D97-AF65-F5344CB8AC3E}">
        <p14:creationId xmlns:p14="http://schemas.microsoft.com/office/powerpoint/2010/main" val="1493867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382</Words>
  <Application>Microsoft Office PowerPoint</Application>
  <PresentationFormat>عرض على الشاشة (3:4)‏</PresentationFormat>
  <Paragraphs>27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الذكاء السائل والمتبلور الجزء الاول  اعداد تقى محمد صالح</vt:lpstr>
      <vt:lpstr>عرض تقديمي في PowerPoint</vt:lpstr>
      <vt:lpstr>ادعى العالم ريموند كاتل (1971) ان العامل العام يتكون من عنصرين مترابطين لكنهما مميزين عن بعضهما البعض، وهذين العنصرين يمثلان نوعين من الذكاء  يسمى الاول الذكاء السيال، وهو ذكاء فطري يشمل الاستدلال السريع والمجرد ( اي ذكاء غير لفظي )، ويظهر في الاختبارات التي تتطلب التكيف مع المواقف الجديدة، ويعتمد الذكاء السيال على المرونة والقدرة على التكيف لحل ما يواجه الفرد من مشكلات قد لا تكون مألوفة لديه، وليس لديه خبرة مسبقة عنها.  يسمى الثاني الذكاء المتبلور، ويقصد به القدرة على اداء مهمات معينة يعتمد انجازها على التدريب او التعليم المسبق، وهو ذكاء مكتسب، يشمل المعرفة والمفردات التراكمية ( الذكاء اللفظي )، وهو مشبع بالأنشطة المعرفية والاحكام الذكية المبدئية على هيئة عادات، وينمو بزيادة النضج والخبرة. </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الذكاء السائل والمتبلور الجزء الاول  اعداد تقى محمد صالح</dc:title>
  <dc:creator>52</dc:creator>
  <cp:lastModifiedBy>52</cp:lastModifiedBy>
  <cp:revision>8</cp:revision>
  <dcterms:created xsi:type="dcterms:W3CDTF">2020-03-18T11:34:40Z</dcterms:created>
  <dcterms:modified xsi:type="dcterms:W3CDTF">2020-03-18T14:34:06Z</dcterms:modified>
</cp:coreProperties>
</file>