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BFEA17-9904-42C7-B2A0-8D1F2E95043E}" type="datetimeFigureOut">
              <a:rPr lang="ar-IQ" smtClean="0"/>
              <a:pPr/>
              <a:t>03/08/1441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BFEA17-9904-42C7-B2A0-8D1F2E95043E}" type="datetimeFigureOut">
              <a:rPr lang="ar-IQ" smtClean="0"/>
              <a:pPr/>
              <a:t>03/08/1441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BFEA17-9904-42C7-B2A0-8D1F2E95043E}" type="datetimeFigureOut">
              <a:rPr lang="ar-IQ" smtClean="0"/>
              <a:pPr/>
              <a:t>03/08/1441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BFEA17-9904-42C7-B2A0-8D1F2E95043E}" type="datetimeFigureOut">
              <a:rPr lang="ar-IQ" smtClean="0"/>
              <a:pPr/>
              <a:t>03/08/1441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BFEA17-9904-42C7-B2A0-8D1F2E95043E}" type="datetimeFigureOut">
              <a:rPr lang="ar-IQ" smtClean="0"/>
              <a:pPr/>
              <a:t>03/08/1441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BFEA17-9904-42C7-B2A0-8D1F2E95043E}" type="datetimeFigureOut">
              <a:rPr lang="ar-IQ" smtClean="0"/>
              <a:pPr/>
              <a:t>03/08/1441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BFEA17-9904-42C7-B2A0-8D1F2E95043E}" type="datetimeFigureOut">
              <a:rPr lang="ar-IQ" smtClean="0"/>
              <a:pPr/>
              <a:t>03/08/1441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BFEA17-9904-42C7-B2A0-8D1F2E95043E}" type="datetimeFigureOut">
              <a:rPr lang="ar-IQ" smtClean="0"/>
              <a:pPr/>
              <a:t>03/08/1441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BFEA17-9904-42C7-B2A0-8D1F2E95043E}" type="datetimeFigureOut">
              <a:rPr lang="ar-IQ" smtClean="0"/>
              <a:pPr/>
              <a:t>03/08/1441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BBFEA17-9904-42C7-B2A0-8D1F2E95043E}" type="datetimeFigureOut">
              <a:rPr lang="ar-IQ" smtClean="0"/>
              <a:pPr/>
              <a:t>03/08/1441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BFEA17-9904-42C7-B2A0-8D1F2E95043E}" type="datetimeFigureOut">
              <a:rPr lang="ar-IQ" smtClean="0"/>
              <a:pPr/>
              <a:t>03/08/1441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BBFEA17-9904-42C7-B2A0-8D1F2E95043E}" type="datetimeFigureOut">
              <a:rPr lang="ar-IQ" smtClean="0"/>
              <a:pPr/>
              <a:t>03/08/1441</a:t>
            </a:fld>
            <a:endParaRPr lang="ar-IQ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ar-IQ" dirty="0" smtClean="0"/>
              <a:t>قانون الكرة الطائرة </a:t>
            </a:r>
            <a:endParaRPr lang="ar-IQ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4008" y="2780928"/>
            <a:ext cx="4499992" cy="3463280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ar-IQ" sz="3200" dirty="0" smtClean="0"/>
              <a:t>اعداد </a:t>
            </a:r>
          </a:p>
          <a:p>
            <a:pPr algn="ctr"/>
            <a:r>
              <a:rPr lang="ar-IQ" sz="3200" dirty="0" smtClean="0"/>
              <a:t>الاستاذ الدكتور </a:t>
            </a:r>
          </a:p>
          <a:p>
            <a:pPr algn="ctr"/>
            <a:r>
              <a:rPr lang="ar-IQ" sz="3200" dirty="0" err="1" smtClean="0"/>
              <a:t>سهاد</a:t>
            </a:r>
            <a:r>
              <a:rPr lang="ar-IQ" sz="3200" dirty="0" smtClean="0"/>
              <a:t> قاسم سعيد</a:t>
            </a:r>
            <a:endParaRPr lang="ar-IQ" sz="3200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5"/>
            <a:ext cx="4041775" cy="2056714"/>
          </a:xfrm>
        </p:spPr>
        <p:txBody>
          <a:bodyPr>
            <a:normAutofit/>
          </a:bodyPr>
          <a:lstStyle/>
          <a:p>
            <a:r>
              <a:rPr lang="ar-IQ" sz="3600" dirty="0" smtClean="0">
                <a:solidFill>
                  <a:schemeClr val="bg1"/>
                </a:solidFill>
              </a:rPr>
              <a:t>الفصل الرابع </a:t>
            </a:r>
          </a:p>
          <a:p>
            <a:r>
              <a:rPr lang="ar-IQ" sz="3600" dirty="0" smtClean="0">
                <a:solidFill>
                  <a:schemeClr val="bg1"/>
                </a:solidFill>
              </a:rPr>
              <a:t>حركات اللعب </a:t>
            </a:r>
            <a:endParaRPr lang="ar-IQ" sz="3600" dirty="0">
              <a:solidFill>
                <a:schemeClr val="bg1"/>
              </a:solidFill>
            </a:endParaRPr>
          </a:p>
        </p:txBody>
      </p:sp>
      <p:pic>
        <p:nvPicPr>
          <p:cNvPr id="9" name="عنصر نائب للمحتوى 8" descr="2images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12776"/>
            <a:ext cx="4104456" cy="47525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/>
          <a:lstStyle/>
          <a:p>
            <a:r>
              <a:rPr lang="ar-IQ" sz="2000" b="1" u="sng" dirty="0" smtClean="0">
                <a:solidFill>
                  <a:schemeClr val="bg1"/>
                </a:solidFill>
              </a:rPr>
              <a:t>أخطاء الإرسال وأخطاء المركز</a:t>
            </a:r>
            <a:endParaRPr lang="en-US" sz="2000" u="sng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إذا </a:t>
            </a:r>
            <a:r>
              <a:rPr lang="ar-IQ" sz="2000" dirty="0" err="1" smtClean="0">
                <a:solidFill>
                  <a:schemeClr val="bg1"/>
                </a:solidFill>
              </a:rPr>
              <a:t>إرتكب</a:t>
            </a:r>
            <a:r>
              <a:rPr lang="ar-IQ" sz="2000" dirty="0" smtClean="0">
                <a:solidFill>
                  <a:schemeClr val="bg1"/>
                </a:solidFill>
              </a:rPr>
              <a:t> المرسل خطأ لحظة ضربة </a:t>
            </a:r>
            <a:r>
              <a:rPr lang="ar-IQ" sz="2000" dirty="0" err="1" smtClean="0">
                <a:solidFill>
                  <a:schemeClr val="bg1"/>
                </a:solidFill>
              </a:rPr>
              <a:t>الإرسال </a:t>
            </a:r>
            <a:r>
              <a:rPr lang="ar-IQ" sz="2000" dirty="0" smtClean="0">
                <a:solidFill>
                  <a:schemeClr val="bg1"/>
                </a:solidFill>
              </a:rPr>
              <a:t>(تنفيذ غير صحيح، ترتيب دوران </a:t>
            </a:r>
            <a:r>
              <a:rPr lang="ar-IQ" sz="2000" dirty="0" err="1" smtClean="0">
                <a:solidFill>
                  <a:schemeClr val="bg1"/>
                </a:solidFill>
              </a:rPr>
              <a:t>خاطيء</a:t>
            </a:r>
            <a:r>
              <a:rPr lang="ar-IQ" sz="2000" dirty="0" smtClean="0">
                <a:solidFill>
                  <a:schemeClr val="bg1"/>
                </a:solidFill>
              </a:rPr>
              <a:t>...</a:t>
            </a:r>
            <a:r>
              <a:rPr lang="ar-IQ" sz="2000" dirty="0" err="1" smtClean="0">
                <a:solidFill>
                  <a:schemeClr val="bg1"/>
                </a:solidFill>
              </a:rPr>
              <a:t>ألخ</a:t>
            </a:r>
            <a:r>
              <a:rPr lang="ar-IQ" sz="2000" dirty="0" smtClean="0">
                <a:solidFill>
                  <a:schemeClr val="bg1"/>
                </a:solidFill>
              </a:rPr>
              <a:t>) ويكون المنافس في غير مركزه، فإنه يكون خطأ الإرسال والذي </a:t>
            </a:r>
            <a:r>
              <a:rPr lang="ar-IQ" sz="2000" dirty="0" err="1" smtClean="0">
                <a:solidFill>
                  <a:schemeClr val="bg1"/>
                </a:solidFill>
              </a:rPr>
              <a:t>يجازى 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وبدلاً من ذلك، إذا كان تنفيذ الإرسال صحيحاً وفيما بعد أصبح الإرسال خاطئاً، تذهب خارجاً، تذهب فوق إخفاء </a:t>
            </a:r>
            <a:r>
              <a:rPr lang="ar-IQ" sz="2000" dirty="0" err="1" smtClean="0">
                <a:solidFill>
                  <a:schemeClr val="bg1"/>
                </a:solidFill>
              </a:rPr>
              <a:t>الإرسال ..</a:t>
            </a:r>
            <a:r>
              <a:rPr lang="ar-IQ" sz="2000" dirty="0" smtClean="0">
                <a:solidFill>
                  <a:schemeClr val="bg1"/>
                </a:solidFill>
              </a:rPr>
              <a:t> </a:t>
            </a:r>
            <a:r>
              <a:rPr lang="ar-IQ" sz="2000" dirty="0" err="1" smtClean="0">
                <a:solidFill>
                  <a:schemeClr val="bg1"/>
                </a:solidFill>
              </a:rPr>
              <a:t>ألخ</a:t>
            </a:r>
            <a:r>
              <a:rPr lang="ar-IQ" sz="2000" dirty="0" smtClean="0">
                <a:solidFill>
                  <a:schemeClr val="bg1"/>
                </a:solidFill>
              </a:rPr>
              <a:t>) فإن خطأ المركز هو الذي حدث أولاً ويجازى.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b="1" u="sng" dirty="0" smtClean="0">
                <a:solidFill>
                  <a:schemeClr val="bg1"/>
                </a:solidFill>
              </a:rPr>
              <a:t>خصائص الضربة الهجومية </a:t>
            </a:r>
            <a:endParaRPr lang="en-US" u="sng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تعتبر كل الحركات التي توجه الكرة نحو المنافس فيما عدا الإرسال أو الصد ضربات </a:t>
            </a:r>
            <a:r>
              <a:rPr lang="ar-IQ" sz="2000" dirty="0" err="1" smtClean="0">
                <a:solidFill>
                  <a:schemeClr val="bg1"/>
                </a:solidFill>
              </a:rPr>
              <a:t>هجومية 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 </a:t>
            </a:r>
          </a:p>
          <a:p>
            <a:r>
              <a:rPr lang="ar-IQ" sz="2000" dirty="0" smtClean="0">
                <a:solidFill>
                  <a:schemeClr val="bg1"/>
                </a:solidFill>
              </a:rPr>
              <a:t>يسمح بالإسقاط أثناء الضربة الهجومية فقط إذا كانت الضربة واضحة، لم تمسك أو ترمى.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تعتبر الضربة الهجومية قد </a:t>
            </a:r>
            <a:r>
              <a:rPr lang="ar-IQ" sz="2000" dirty="0" err="1" smtClean="0">
                <a:solidFill>
                  <a:schemeClr val="bg1"/>
                </a:solidFill>
              </a:rPr>
              <a:t>أكتملت</a:t>
            </a:r>
            <a:r>
              <a:rPr lang="ar-IQ" sz="2000" dirty="0" smtClean="0">
                <a:solidFill>
                  <a:schemeClr val="bg1"/>
                </a:solidFill>
              </a:rPr>
              <a:t> في اللحظة التي تعبر فيها الكرة تماماً المستوى العمودي للشبكة أو تلمس بواسطة </a:t>
            </a:r>
            <a:r>
              <a:rPr lang="ar-IQ" sz="2000" dirty="0" err="1" smtClean="0">
                <a:solidFill>
                  <a:schemeClr val="bg1"/>
                </a:solidFill>
              </a:rPr>
              <a:t>المنافس .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ar-IQ" sz="2000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360040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>
                <a:solidFill>
                  <a:schemeClr val="bg1"/>
                </a:solidFill>
              </a:rPr>
              <a:t>أخطاء الإرسال وأخطاء المركز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ar-IQ" sz="2000" dirty="0" smtClean="0">
                <a:solidFill>
                  <a:schemeClr val="bg1"/>
                </a:solidFill>
              </a:rPr>
              <a:t>يجوز للاعب الصف الأمامي أن يكمل الضربة الهجومية عند</a:t>
            </a:r>
            <a:br>
              <a:rPr lang="ar-IQ" sz="2000" dirty="0" smtClean="0">
                <a:solidFill>
                  <a:schemeClr val="bg1"/>
                </a:solidFill>
              </a:rPr>
            </a:br>
            <a:r>
              <a:rPr lang="ar-IQ" sz="2000" dirty="0" smtClean="0">
                <a:solidFill>
                  <a:schemeClr val="bg1"/>
                </a:solidFill>
              </a:rPr>
              <a:t>أي </a:t>
            </a:r>
            <a:r>
              <a:rPr lang="ar-IQ" sz="2000" dirty="0" err="1" smtClean="0">
                <a:solidFill>
                  <a:schemeClr val="bg1"/>
                </a:solidFill>
              </a:rPr>
              <a:t>إرتفاع</a:t>
            </a:r>
            <a:r>
              <a:rPr lang="ar-IQ" sz="2000" dirty="0" smtClean="0">
                <a:solidFill>
                  <a:schemeClr val="bg1"/>
                </a:solidFill>
              </a:rPr>
              <a:t>، بشرط أن يكون لمس الكرة قد تم داخل مجال </a:t>
            </a:r>
            <a:r>
              <a:rPr lang="ar-IQ" sz="2000" dirty="0" err="1" smtClean="0">
                <a:solidFill>
                  <a:schemeClr val="bg1"/>
                </a:solidFill>
              </a:rPr>
              <a:t>لعبة </a:t>
            </a:r>
            <a:br>
              <a:rPr lang="ar-IQ" sz="2000" dirty="0" err="1" smtClean="0">
                <a:solidFill>
                  <a:schemeClr val="bg1"/>
                </a:solidFill>
              </a:rPr>
            </a:br>
            <a:r>
              <a:rPr lang="ar-IQ" sz="2000" dirty="0" smtClean="0">
                <a:solidFill>
                  <a:schemeClr val="bg1"/>
                </a:solidFill>
              </a:rPr>
              <a:t>(</a:t>
            </a:r>
            <a:r>
              <a:rPr lang="ar-IQ" sz="2000" dirty="0" err="1" smtClean="0">
                <a:solidFill>
                  <a:schemeClr val="bg1"/>
                </a:solidFill>
              </a:rPr>
              <a:t>بأستثناء</a:t>
            </a:r>
            <a:r>
              <a:rPr lang="ar-IQ" sz="2000" dirty="0" smtClean="0">
                <a:solidFill>
                  <a:schemeClr val="bg1"/>
                </a:solidFill>
              </a:rPr>
              <a:t> القاعدة </a:t>
            </a:r>
            <a:r>
              <a:rPr lang="en-US" sz="2000" dirty="0" smtClean="0">
                <a:solidFill>
                  <a:schemeClr val="bg1"/>
                </a:solidFill>
              </a:rPr>
              <a:t>13 . 2 . 4</a:t>
            </a:r>
            <a:r>
              <a:rPr lang="ar-IQ" sz="2000" dirty="0" smtClean="0">
                <a:solidFill>
                  <a:schemeClr val="bg1"/>
                </a:solidFill>
              </a:rPr>
              <a:t> </a:t>
            </a:r>
            <a:r>
              <a:rPr lang="ar-IQ" sz="2000" dirty="0" err="1" smtClean="0">
                <a:solidFill>
                  <a:schemeClr val="bg1"/>
                </a:solidFill>
              </a:rPr>
              <a:t>) 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يحق للاعب الصف الخلفي أن يكمل الضربة الهجومية عند أي </a:t>
            </a:r>
            <a:r>
              <a:rPr lang="ar-IQ" sz="2000" dirty="0" err="1" smtClean="0">
                <a:solidFill>
                  <a:schemeClr val="bg1"/>
                </a:solidFill>
              </a:rPr>
              <a:t>إرتفاع</a:t>
            </a:r>
            <a:r>
              <a:rPr lang="ar-IQ" sz="2000" dirty="0" smtClean="0">
                <a:solidFill>
                  <a:schemeClr val="bg1"/>
                </a:solidFill>
              </a:rPr>
              <a:t> من خلف المنطقة </a:t>
            </a:r>
            <a:r>
              <a:rPr lang="ar-IQ" sz="2000" dirty="0" err="1" smtClean="0">
                <a:solidFill>
                  <a:schemeClr val="bg1"/>
                </a:solidFill>
              </a:rPr>
              <a:t>الأمامية :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يجب أن لا تلمس قدم </a:t>
            </a:r>
            <a:r>
              <a:rPr lang="ar-IQ" sz="2000" dirty="0" err="1" smtClean="0">
                <a:solidFill>
                  <a:schemeClr val="bg1"/>
                </a:solidFill>
              </a:rPr>
              <a:t>اللاعب </a:t>
            </a:r>
            <a:r>
              <a:rPr lang="ar-IQ" sz="2000" dirty="0" smtClean="0">
                <a:solidFill>
                  <a:schemeClr val="bg1"/>
                </a:solidFill>
              </a:rPr>
              <a:t>(قدماه) عند </a:t>
            </a:r>
            <a:r>
              <a:rPr lang="ar-IQ" sz="2000" dirty="0" err="1" smtClean="0">
                <a:solidFill>
                  <a:schemeClr val="bg1"/>
                </a:solidFill>
              </a:rPr>
              <a:t>إرتقائه</a:t>
            </a:r>
            <a:r>
              <a:rPr lang="ar-IQ" sz="2000" dirty="0" smtClean="0">
                <a:solidFill>
                  <a:schemeClr val="bg1"/>
                </a:solidFill>
              </a:rPr>
              <a:t> خط الهجوم أو </a:t>
            </a:r>
            <a:r>
              <a:rPr lang="ar-IQ" sz="2000" dirty="0" err="1" smtClean="0">
                <a:solidFill>
                  <a:schemeClr val="bg1"/>
                </a:solidFill>
              </a:rPr>
              <a:t>تتعداه 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يحق للاعب بعد ضربته أن ينزل داخل المنطقة </a:t>
            </a:r>
            <a:r>
              <a:rPr lang="ar-IQ" sz="2000" dirty="0" err="1" smtClean="0">
                <a:solidFill>
                  <a:schemeClr val="bg1"/>
                </a:solidFill>
              </a:rPr>
              <a:t>الأمامية 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يحق للاعب الصف الخلفي أيضاً أن يكمل الضربة الهجومية من المنطقة الأمامية إذا كان جزء من الكرة أسفل من قمة الشبكة عند لحظة </a:t>
            </a:r>
            <a:r>
              <a:rPr lang="ar-IQ" sz="2000" dirty="0" err="1" smtClean="0">
                <a:solidFill>
                  <a:schemeClr val="bg1"/>
                </a:solidFill>
              </a:rPr>
              <a:t>اللمسة 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err="1" smtClean="0">
                <a:solidFill>
                  <a:schemeClr val="bg1"/>
                </a:solidFill>
              </a:rPr>
              <a:t>لايسمح</a:t>
            </a:r>
            <a:r>
              <a:rPr lang="ar-IQ" sz="2000" dirty="0" smtClean="0">
                <a:solidFill>
                  <a:schemeClr val="bg1"/>
                </a:solidFill>
              </a:rPr>
              <a:t> لأي لاعب أن يكمل الضربة الهجومية على إرسال المنافس عندما تكون الكرة في المنطقة الأمامية وأعلى من الحافة العليا للشبكة 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>
                <a:solidFill>
                  <a:schemeClr val="bg1"/>
                </a:solidFill>
              </a:rPr>
              <a:t>قيود الضربة الهجومية</a:t>
            </a:r>
            <a:endParaRPr lang="ar-IQ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r>
              <a:rPr lang="ar-IQ" dirty="0" smtClean="0">
                <a:solidFill>
                  <a:schemeClr val="bg1"/>
                </a:solidFill>
              </a:rPr>
              <a:t>يضرب اللاعب الكرة داخل مجال لعب الفريق المنافس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يضرب اللاعب </a:t>
            </a:r>
            <a:r>
              <a:rPr lang="ar-IQ" dirty="0" err="1" smtClean="0">
                <a:solidFill>
                  <a:schemeClr val="bg1"/>
                </a:solidFill>
              </a:rPr>
              <a:t>الكرة </a:t>
            </a:r>
            <a:r>
              <a:rPr lang="ar-IQ" dirty="0" smtClean="0">
                <a:solidFill>
                  <a:schemeClr val="bg1"/>
                </a:solidFill>
              </a:rPr>
              <a:t>" </a:t>
            </a:r>
            <a:r>
              <a:rPr lang="ar-IQ" dirty="0" err="1" smtClean="0">
                <a:solidFill>
                  <a:schemeClr val="bg1"/>
                </a:solidFill>
              </a:rPr>
              <a:t>خارجاً "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يكمل لاعب الصف الخلفي الضربة الهجومية من المنطقة الأمامية عندما تكون الكرة عند لحظة الضربة كليةً فوق الحافة العليا للشبكة.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يكمل اللاعب الضربة الهجومية على إرسال الفريق المنافس، عندما تكون الكرة في المنطقة الأمامية كليةً فوق الحافة العليا </a:t>
            </a:r>
            <a:r>
              <a:rPr lang="ar-IQ" dirty="0" err="1" smtClean="0">
                <a:solidFill>
                  <a:schemeClr val="bg1"/>
                </a:solidFill>
              </a:rPr>
              <a:t>للشبكة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يكمل اللاعب الحر الضربة الهجومية، إذا كانت الكرة عند لحظة الضربة كاملةً فوق الحافة العليا </a:t>
            </a:r>
            <a:r>
              <a:rPr lang="ar-IQ" dirty="0" err="1" smtClean="0">
                <a:solidFill>
                  <a:schemeClr val="bg1"/>
                </a:solidFill>
              </a:rPr>
              <a:t>للشبكة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يكمل اللاعب الضربة الهجومية من أعلى قمة الشبكة، عندما تكون الكرة قادمة من </a:t>
            </a:r>
            <a:r>
              <a:rPr lang="ar-IQ" dirty="0" err="1" smtClean="0">
                <a:solidFill>
                  <a:schemeClr val="bg1"/>
                </a:solidFill>
              </a:rPr>
              <a:t>تمريرة</a:t>
            </a:r>
            <a:r>
              <a:rPr lang="ar-IQ" dirty="0" smtClean="0">
                <a:solidFill>
                  <a:schemeClr val="bg1"/>
                </a:solidFill>
              </a:rPr>
              <a:t> من الأعلى بالأصابع بواسطة اللاعب الحر في المنطقة </a:t>
            </a:r>
            <a:r>
              <a:rPr lang="ar-IQ" dirty="0" err="1" smtClean="0">
                <a:solidFill>
                  <a:schemeClr val="bg1"/>
                </a:solidFill>
              </a:rPr>
              <a:t>الأمامية .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432048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>
                <a:solidFill>
                  <a:schemeClr val="bg1"/>
                </a:solidFill>
              </a:rPr>
              <a:t>أخطاء الضربة الهجومية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ar-IQ" sz="2900" b="1" dirty="0" smtClean="0">
                <a:solidFill>
                  <a:schemeClr val="bg1"/>
                </a:solidFill>
              </a:rPr>
              <a:t>الصد هو حركة اللاعبين القريبين من الشبكة، </a:t>
            </a:r>
            <a:r>
              <a:rPr lang="ar-IQ" sz="2900" b="1" dirty="0" err="1" smtClean="0">
                <a:solidFill>
                  <a:schemeClr val="bg1"/>
                </a:solidFill>
              </a:rPr>
              <a:t>لإعتراض</a:t>
            </a:r>
            <a:r>
              <a:rPr lang="ar-IQ" sz="2900" b="1" dirty="0" smtClean="0">
                <a:solidFill>
                  <a:schemeClr val="bg1"/>
                </a:solidFill>
              </a:rPr>
              <a:t> الكرة القادمة من المنافسين، وذلك بالوصول أعلى من الحافة العليا للشبكة غافلين عن </a:t>
            </a:r>
            <a:r>
              <a:rPr lang="ar-IQ" sz="2900" b="1" dirty="0" err="1" smtClean="0">
                <a:solidFill>
                  <a:schemeClr val="bg1"/>
                </a:solidFill>
              </a:rPr>
              <a:t>أرتفاع</a:t>
            </a:r>
            <a:r>
              <a:rPr lang="ar-IQ" sz="2900" b="1" dirty="0" smtClean="0">
                <a:solidFill>
                  <a:schemeClr val="bg1"/>
                </a:solidFill>
              </a:rPr>
              <a:t> الكرة الملموسة، ويسمح فقط للاعبي الصف الأمامي 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بتكملة </a:t>
            </a:r>
            <a:r>
              <a:rPr lang="ar-IQ" sz="2900" b="1" dirty="0" err="1" smtClean="0">
                <a:solidFill>
                  <a:schemeClr val="bg1"/>
                </a:solidFill>
              </a:rPr>
              <a:t>الصد .</a:t>
            </a:r>
            <a:r>
              <a:rPr lang="en-US" sz="2900" b="1" dirty="0" smtClean="0">
                <a:solidFill>
                  <a:schemeClr val="bg1"/>
                </a:solidFill>
              </a:rPr>
              <a:t> </a:t>
            </a:r>
            <a:r>
              <a:rPr lang="ar-IQ" sz="2900" b="1" dirty="0" smtClean="0">
                <a:solidFill>
                  <a:schemeClr val="bg1"/>
                </a:solidFill>
              </a:rPr>
              <a:t>محاولة الصــد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محاولة الصد هي حركة الصد بدون لمس </a:t>
            </a:r>
            <a:r>
              <a:rPr lang="ar-IQ" sz="2900" b="1" dirty="0" err="1" smtClean="0">
                <a:solidFill>
                  <a:schemeClr val="bg1"/>
                </a:solidFill>
              </a:rPr>
              <a:t>الكرة .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الصد المكتمل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يكتمل الصد عندما تلمس الكرة بواسطة القائم </a:t>
            </a:r>
            <a:r>
              <a:rPr lang="ar-IQ" sz="2900" b="1" dirty="0" err="1" smtClean="0">
                <a:solidFill>
                  <a:schemeClr val="bg1"/>
                </a:solidFill>
              </a:rPr>
              <a:t>بالصد .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الصـد الجماعـي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ينفذ الصد الجماعي بواسطة لاعبين أو ثلاثة </a:t>
            </a:r>
            <a:r>
              <a:rPr lang="ar-IQ" b="1" dirty="0" smtClean="0">
                <a:solidFill>
                  <a:schemeClr val="bg1"/>
                </a:solidFill>
              </a:rPr>
              <a:t>قريبين من بعضهم البعض ويكتمل عندما يلمس أحدهم </a:t>
            </a:r>
            <a:r>
              <a:rPr lang="ar-IQ" b="1" dirty="0" err="1" smtClean="0">
                <a:solidFill>
                  <a:schemeClr val="bg1"/>
                </a:solidFill>
              </a:rPr>
              <a:t>الكرة .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u="sng" dirty="0" smtClean="0">
                <a:solidFill>
                  <a:schemeClr val="bg1"/>
                </a:solidFill>
              </a:rPr>
              <a:t>لمسة الصـد</a:t>
            </a:r>
            <a:endParaRPr lang="en-US" b="1" u="sng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يجوز أن تحدث لمسات </a:t>
            </a:r>
            <a:r>
              <a:rPr lang="ar-IQ" b="1" dirty="0" err="1" smtClean="0">
                <a:solidFill>
                  <a:schemeClr val="bg1"/>
                </a:solidFill>
              </a:rPr>
              <a:t>متتالية </a:t>
            </a:r>
            <a:r>
              <a:rPr lang="ar-IQ" b="1" dirty="0" smtClean="0">
                <a:solidFill>
                  <a:schemeClr val="bg1"/>
                </a:solidFill>
              </a:rPr>
              <a:t>(سريعة ومتصلة) بالكرة من لاعب صد أو أكثر، بشرط أن تؤدى اللمسات أثناء حركة </a:t>
            </a:r>
            <a:r>
              <a:rPr lang="ar-IQ" b="1" dirty="0" err="1" smtClean="0">
                <a:solidFill>
                  <a:schemeClr val="bg1"/>
                </a:solidFill>
              </a:rPr>
              <a:t>واحدة .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الصـد داخل مجال المنافس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يجوز للاعب الصد وضع يديه وذراعيه خلف الشبكة، بشرط ألا تتداخل هذه الحركة مع لعب المنافس، وهكذا لا يسمح بلمس الكرة خلف الشبكة إلا بعد تنفيذ المنافس الضربة </a:t>
            </a:r>
            <a:r>
              <a:rPr lang="ar-IQ" b="1" dirty="0" err="1" smtClean="0">
                <a:solidFill>
                  <a:schemeClr val="bg1"/>
                </a:solidFill>
              </a:rPr>
              <a:t>الهجومية .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الصـد وضربات الفريق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لا تحتسب لمسة الصد كضربة للفريق وبناء على ذلك يحق للفريق بعد لمسة الصد الثلاث ضربات لإعادة </a:t>
            </a:r>
            <a:r>
              <a:rPr lang="ar-IQ" b="1" dirty="0" err="1" smtClean="0">
                <a:solidFill>
                  <a:schemeClr val="bg1"/>
                </a:solidFill>
              </a:rPr>
              <a:t>الكرة .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يجوز أن تؤدى الضربة الأولى بعد الصد بواسطة أي لاعب بما في ذلك اللاعب الذي لمس الكرة أثناء </a:t>
            </a:r>
            <a:r>
              <a:rPr lang="ar-IQ" b="1" dirty="0" err="1" smtClean="0">
                <a:solidFill>
                  <a:schemeClr val="bg1"/>
                </a:solidFill>
              </a:rPr>
              <a:t>الصد .</a:t>
            </a:r>
            <a:endParaRPr lang="en-US" b="1" dirty="0" smtClean="0">
              <a:solidFill>
                <a:schemeClr val="bg1"/>
              </a:solidFill>
            </a:endParaRPr>
          </a:p>
          <a:p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346050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err="1" smtClean="0">
                <a:solidFill>
                  <a:schemeClr val="bg1"/>
                </a:solidFill>
              </a:rPr>
              <a:t>آداء</a:t>
            </a:r>
            <a:r>
              <a:rPr lang="ar-IQ" dirty="0" smtClean="0">
                <a:solidFill>
                  <a:schemeClr val="bg1"/>
                </a:solidFill>
              </a:rPr>
              <a:t> الصد</a:t>
            </a:r>
            <a:endParaRPr lang="ar-IQ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/>
          </a:bodyPr>
          <a:lstStyle/>
          <a:p>
            <a:r>
              <a:rPr lang="ar-IQ" dirty="0" smtClean="0">
                <a:solidFill>
                  <a:schemeClr val="bg1"/>
                </a:solidFill>
              </a:rPr>
              <a:t>يمنع صـد إرسال </a:t>
            </a:r>
            <a:r>
              <a:rPr lang="ar-IQ" dirty="0" err="1" smtClean="0">
                <a:solidFill>
                  <a:schemeClr val="bg1"/>
                </a:solidFill>
              </a:rPr>
              <a:t>المنافس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أخطاء </a:t>
            </a:r>
            <a:r>
              <a:rPr lang="ar-IQ" b="1" dirty="0" err="1" smtClean="0">
                <a:solidFill>
                  <a:schemeClr val="bg1"/>
                </a:solidFill>
              </a:rPr>
              <a:t>آداء</a:t>
            </a:r>
            <a:r>
              <a:rPr lang="ar-IQ" b="1" dirty="0" smtClean="0">
                <a:solidFill>
                  <a:schemeClr val="bg1"/>
                </a:solidFill>
              </a:rPr>
              <a:t> الصــد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يلمس القائم بالصد الكرة في مجال المنافس إما قبل أو بالتزامن مع الضربة الهجومية </a:t>
            </a:r>
            <a:r>
              <a:rPr lang="ar-IQ" dirty="0" err="1" smtClean="0">
                <a:solidFill>
                  <a:schemeClr val="bg1"/>
                </a:solidFill>
              </a:rPr>
              <a:t>للمنافس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يكمل لاعب الصف الخلفي أو اللاعب الحر الصد أو يشترك في صد </a:t>
            </a:r>
            <a:r>
              <a:rPr lang="ar-IQ" dirty="0" err="1" smtClean="0">
                <a:solidFill>
                  <a:schemeClr val="bg1"/>
                </a:solidFill>
              </a:rPr>
              <a:t>مكتمل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صـد إرسال المنافس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ترسل </a:t>
            </a:r>
            <a:r>
              <a:rPr lang="ar-IQ" dirty="0" err="1" smtClean="0">
                <a:solidFill>
                  <a:schemeClr val="bg1"/>
                </a:solidFill>
              </a:rPr>
              <a:t>الكرة </a:t>
            </a:r>
            <a:r>
              <a:rPr lang="ar-IQ" dirty="0" smtClean="0">
                <a:solidFill>
                  <a:schemeClr val="bg1"/>
                </a:solidFill>
              </a:rPr>
              <a:t>" </a:t>
            </a:r>
            <a:r>
              <a:rPr lang="ar-IQ" dirty="0" err="1" smtClean="0">
                <a:solidFill>
                  <a:schemeClr val="bg1"/>
                </a:solidFill>
              </a:rPr>
              <a:t>خارجاً </a:t>
            </a:r>
            <a:r>
              <a:rPr lang="ar-IQ" dirty="0" smtClean="0">
                <a:solidFill>
                  <a:schemeClr val="bg1"/>
                </a:solidFill>
              </a:rPr>
              <a:t>" من الصد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صد الكرة في مجال المنافس من خارج العصا </a:t>
            </a:r>
            <a:r>
              <a:rPr lang="ar-IQ" dirty="0" err="1" smtClean="0">
                <a:solidFill>
                  <a:schemeClr val="bg1"/>
                </a:solidFill>
              </a:rPr>
              <a:t>الهوائية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يكمل أو يحاول اللاعب الحر بصد فردي أو </a:t>
            </a:r>
            <a:r>
              <a:rPr lang="ar-IQ" dirty="0" err="1" smtClean="0">
                <a:solidFill>
                  <a:schemeClr val="bg1"/>
                </a:solidFill>
              </a:rPr>
              <a:t>جماعي .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>
                <a:solidFill>
                  <a:schemeClr val="bg1"/>
                </a:solidFill>
              </a:rPr>
              <a:t>صــد الإرسال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ar-IQ" dirty="0" smtClean="0">
                <a:solidFill>
                  <a:schemeClr val="bg1"/>
                </a:solidFill>
              </a:rPr>
              <a:t>الفصل </a:t>
            </a:r>
            <a:r>
              <a:rPr lang="ar-IQ" dirty="0" err="1" smtClean="0">
                <a:solidFill>
                  <a:schemeClr val="bg1"/>
                </a:solidFill>
              </a:rPr>
              <a:t>الرأبع</a:t>
            </a:r>
            <a:r>
              <a:rPr lang="ar-IQ" dirty="0" smtClean="0">
                <a:solidFill>
                  <a:schemeClr val="bg1"/>
                </a:solidFill>
              </a:rPr>
              <a:t> / حركات اللعب</a:t>
            </a:r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848872" cy="4968552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ar-IQ" dirty="0">
                <a:solidFill>
                  <a:schemeClr val="bg1"/>
                </a:solidFill>
              </a:rPr>
              <a:t>الكــرة في اللعــب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تعتبر الكرة في اللعب منذ لحظة ضربة الإرسال المصرح </a:t>
            </a:r>
            <a:r>
              <a:rPr lang="ar-IQ" dirty="0" err="1">
                <a:solidFill>
                  <a:schemeClr val="bg1"/>
                </a:solidFill>
              </a:rPr>
              <a:t>بها</a:t>
            </a:r>
            <a:r>
              <a:rPr lang="ar-IQ" dirty="0">
                <a:solidFill>
                  <a:schemeClr val="bg1"/>
                </a:solidFill>
              </a:rPr>
              <a:t> بواسطة الحكم الأول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الكرة خارج اللعــب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تعتبر الكرة خارج اللعب عند لحظة الخطأ الذي أطلقت عليه </a:t>
            </a:r>
            <a:r>
              <a:rPr lang="ar-IQ" dirty="0" err="1">
                <a:solidFill>
                  <a:schemeClr val="bg1"/>
                </a:solidFill>
              </a:rPr>
              <a:t>الصافرة</a:t>
            </a:r>
            <a:r>
              <a:rPr lang="ar-IQ" dirty="0">
                <a:solidFill>
                  <a:schemeClr val="bg1"/>
                </a:solidFill>
              </a:rPr>
              <a:t> بواسطة أحد </a:t>
            </a:r>
            <a:r>
              <a:rPr lang="ar-IQ" dirty="0" err="1">
                <a:solidFill>
                  <a:schemeClr val="bg1"/>
                </a:solidFill>
              </a:rPr>
              <a:t>الحكمين </a:t>
            </a:r>
            <a:r>
              <a:rPr lang="ar-IQ" dirty="0">
                <a:solidFill>
                  <a:schemeClr val="bg1"/>
                </a:solidFill>
              </a:rPr>
              <a:t>، وفي حالة عدم وجود </a:t>
            </a:r>
            <a:r>
              <a:rPr lang="ar-IQ" dirty="0" err="1">
                <a:solidFill>
                  <a:schemeClr val="bg1"/>
                </a:solidFill>
              </a:rPr>
              <a:t>الخطأ </a:t>
            </a:r>
            <a:r>
              <a:rPr lang="ar-IQ" dirty="0">
                <a:solidFill>
                  <a:schemeClr val="bg1"/>
                </a:solidFill>
              </a:rPr>
              <a:t>، عند لحظة </a:t>
            </a:r>
            <a:r>
              <a:rPr lang="ar-IQ" dirty="0" err="1">
                <a:solidFill>
                  <a:schemeClr val="bg1"/>
                </a:solidFill>
              </a:rPr>
              <a:t>الصافرة</a:t>
            </a:r>
            <a:r>
              <a:rPr lang="ar-IQ" dirty="0">
                <a:solidFill>
                  <a:schemeClr val="bg1"/>
                </a:solidFill>
              </a:rPr>
              <a:t> </a:t>
            </a:r>
            <a:r>
              <a:rPr lang="ar-IQ" dirty="0" err="1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 err="1">
                <a:solidFill>
                  <a:schemeClr val="bg1"/>
                </a:solidFill>
              </a:rPr>
              <a:t>الكــرة </a:t>
            </a:r>
            <a:r>
              <a:rPr lang="ar-IQ" dirty="0">
                <a:solidFill>
                  <a:schemeClr val="bg1"/>
                </a:solidFill>
              </a:rPr>
              <a:t>" </a:t>
            </a:r>
            <a:r>
              <a:rPr lang="ar-IQ" dirty="0" err="1">
                <a:solidFill>
                  <a:schemeClr val="bg1"/>
                </a:solidFill>
              </a:rPr>
              <a:t>داخل "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تعتبر </a:t>
            </a:r>
            <a:r>
              <a:rPr lang="ar-IQ" dirty="0" err="1">
                <a:solidFill>
                  <a:schemeClr val="bg1"/>
                </a:solidFill>
              </a:rPr>
              <a:t>الكرة </a:t>
            </a:r>
            <a:r>
              <a:rPr lang="ar-IQ" dirty="0">
                <a:solidFill>
                  <a:schemeClr val="bg1"/>
                </a:solidFill>
              </a:rPr>
              <a:t>" </a:t>
            </a:r>
            <a:r>
              <a:rPr lang="ar-IQ" dirty="0" err="1">
                <a:solidFill>
                  <a:schemeClr val="bg1"/>
                </a:solidFill>
              </a:rPr>
              <a:t>داخل </a:t>
            </a:r>
            <a:r>
              <a:rPr lang="ar-IQ" dirty="0">
                <a:solidFill>
                  <a:schemeClr val="bg1"/>
                </a:solidFill>
              </a:rPr>
              <a:t>" عندما تلمس أرض الملعب في ذلك الخطوط الحدودية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الكــرة خــارج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تعتبر </a:t>
            </a:r>
            <a:r>
              <a:rPr lang="ar-IQ" dirty="0" err="1">
                <a:solidFill>
                  <a:schemeClr val="bg1"/>
                </a:solidFill>
              </a:rPr>
              <a:t>الكرة </a:t>
            </a:r>
            <a:r>
              <a:rPr lang="ar-IQ" dirty="0">
                <a:solidFill>
                  <a:schemeClr val="bg1"/>
                </a:solidFill>
              </a:rPr>
              <a:t>" </a:t>
            </a:r>
            <a:r>
              <a:rPr lang="ar-IQ" dirty="0" err="1">
                <a:solidFill>
                  <a:schemeClr val="bg1"/>
                </a:solidFill>
              </a:rPr>
              <a:t>خارج </a:t>
            </a:r>
            <a:r>
              <a:rPr lang="ar-IQ" dirty="0">
                <a:solidFill>
                  <a:schemeClr val="bg1"/>
                </a:solidFill>
              </a:rPr>
              <a:t>" </a:t>
            </a:r>
            <a:r>
              <a:rPr lang="ar-IQ" dirty="0" err="1">
                <a:solidFill>
                  <a:schemeClr val="bg1"/>
                </a:solidFill>
              </a:rPr>
              <a:t>عندما :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يكون جزء الكرة الذي يلمس الأرض خارج الخطوط الحدودية بالكامل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تلمس جسماً خارج الملعب أو السقف أو شخصاً خارج اللعب.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تلمس </a:t>
            </a:r>
            <a:r>
              <a:rPr lang="ar-IQ" dirty="0" err="1">
                <a:solidFill>
                  <a:schemeClr val="bg1"/>
                </a:solidFill>
              </a:rPr>
              <a:t>العصاتين</a:t>
            </a:r>
            <a:r>
              <a:rPr lang="ar-IQ" dirty="0">
                <a:solidFill>
                  <a:schemeClr val="bg1"/>
                </a:solidFill>
              </a:rPr>
              <a:t> الهوائيتين أو الحبال أو القائمين أو الشبكة نفسها خارج الأشرطة </a:t>
            </a:r>
            <a:r>
              <a:rPr lang="ar-IQ" dirty="0" err="1">
                <a:solidFill>
                  <a:schemeClr val="bg1"/>
                </a:solidFill>
              </a:rPr>
              <a:t>الجانبية .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تعبر المستوى العمودي للشبكة كلياً أو حتى جزئياً خارج مجال العبور باستثناء الحالة في القاعدة </a:t>
            </a:r>
            <a:r>
              <a:rPr lang="en-US" dirty="0">
                <a:solidFill>
                  <a:schemeClr val="bg1"/>
                </a:solidFill>
              </a:rPr>
              <a:t>10 . 1 . 2</a:t>
            </a:r>
          </a:p>
          <a:p>
            <a:pPr algn="r"/>
            <a:r>
              <a:rPr lang="ar-IQ" dirty="0">
                <a:solidFill>
                  <a:schemeClr val="bg1"/>
                </a:solidFill>
              </a:rPr>
              <a:t>تعبر بالكامل المجال السفلي تحت الشبكة</a:t>
            </a:r>
            <a:endParaRPr lang="en-US" dirty="0">
              <a:solidFill>
                <a:schemeClr val="bg1"/>
              </a:solidFill>
            </a:endParaRPr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4294967295"/>
          </p:nvPr>
        </p:nvSpPr>
        <p:spPr>
          <a:xfrm>
            <a:off x="0" y="692696"/>
            <a:ext cx="8820472" cy="5904954"/>
          </a:xfrm>
        </p:spPr>
        <p:txBody>
          <a:bodyPr>
            <a:normAutofit fontScale="77500" lnSpcReduction="20000"/>
          </a:bodyPr>
          <a:lstStyle/>
          <a:p>
            <a:r>
              <a:rPr lang="ar-IQ" dirty="0" smtClean="0">
                <a:solidFill>
                  <a:schemeClr val="bg1"/>
                </a:solidFill>
              </a:rPr>
              <a:t>يجب أن يلعب كل فرق في منطقة ومجال </a:t>
            </a:r>
            <a:r>
              <a:rPr lang="ar-IQ" dirty="0" err="1" smtClean="0">
                <a:solidFill>
                  <a:schemeClr val="bg1"/>
                </a:solidFill>
              </a:rPr>
              <a:t>لعبه </a:t>
            </a:r>
            <a:r>
              <a:rPr lang="ar-IQ" dirty="0" smtClean="0">
                <a:solidFill>
                  <a:schemeClr val="bg1"/>
                </a:solidFill>
              </a:rPr>
              <a:t>(</a:t>
            </a:r>
            <a:r>
              <a:rPr lang="ar-IQ" dirty="0" err="1" smtClean="0">
                <a:solidFill>
                  <a:schemeClr val="bg1"/>
                </a:solidFill>
              </a:rPr>
              <a:t>بأستثناء</a:t>
            </a:r>
            <a:r>
              <a:rPr lang="ar-IQ" dirty="0" smtClean="0">
                <a:solidFill>
                  <a:schemeClr val="bg1"/>
                </a:solidFill>
              </a:rPr>
              <a:t> القاعدة </a:t>
            </a:r>
            <a:r>
              <a:rPr lang="en-US" dirty="0" smtClean="0">
                <a:solidFill>
                  <a:schemeClr val="bg1"/>
                </a:solidFill>
              </a:rPr>
              <a:t>10.1.2</a:t>
            </a:r>
            <a:r>
              <a:rPr lang="ar-IQ" dirty="0" smtClean="0">
                <a:solidFill>
                  <a:schemeClr val="bg1"/>
                </a:solidFill>
              </a:rPr>
              <a:t>) ويجوز على كل حال </a:t>
            </a:r>
            <a:r>
              <a:rPr lang="ar-IQ" dirty="0" err="1" smtClean="0">
                <a:solidFill>
                  <a:schemeClr val="bg1"/>
                </a:solidFill>
              </a:rPr>
              <a:t>إستعادة</a:t>
            </a:r>
            <a:r>
              <a:rPr lang="ar-IQ" dirty="0" smtClean="0">
                <a:solidFill>
                  <a:schemeClr val="bg1"/>
                </a:solidFill>
              </a:rPr>
              <a:t> الكرة من خلف المنطقة الحرة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ضربات الفريق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الضربة هي أي تلامس مع الكرة بواسطة لاعب في الملعب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يسمح للفريق بثلاث ضربات كحد </a:t>
            </a:r>
            <a:r>
              <a:rPr lang="ar-IQ" dirty="0" err="1" smtClean="0">
                <a:solidFill>
                  <a:schemeClr val="bg1"/>
                </a:solidFill>
              </a:rPr>
              <a:t>أقصى </a:t>
            </a:r>
            <a:r>
              <a:rPr lang="ar-IQ" dirty="0" smtClean="0">
                <a:solidFill>
                  <a:schemeClr val="bg1"/>
                </a:solidFill>
              </a:rPr>
              <a:t>(بالإضافة إلى </a:t>
            </a:r>
            <a:r>
              <a:rPr lang="ar-IQ" dirty="0" err="1" smtClean="0">
                <a:solidFill>
                  <a:schemeClr val="bg1"/>
                </a:solidFill>
              </a:rPr>
              <a:t>الصد </a:t>
            </a:r>
            <a:r>
              <a:rPr lang="ar-IQ" dirty="0" smtClean="0">
                <a:solidFill>
                  <a:schemeClr val="bg1"/>
                </a:solidFill>
              </a:rPr>
              <a:t>(القاعدة </a:t>
            </a:r>
            <a:r>
              <a:rPr lang="en-US" dirty="0" smtClean="0">
                <a:solidFill>
                  <a:schemeClr val="bg1"/>
                </a:solidFill>
              </a:rPr>
              <a:t>14.4.1</a:t>
            </a:r>
            <a:r>
              <a:rPr lang="ar-IQ" dirty="0" smtClean="0">
                <a:solidFill>
                  <a:schemeClr val="bg1"/>
                </a:solidFill>
              </a:rPr>
              <a:t> </a:t>
            </a:r>
            <a:r>
              <a:rPr lang="ar-IQ" dirty="0" err="1" smtClean="0">
                <a:solidFill>
                  <a:schemeClr val="bg1"/>
                </a:solidFill>
              </a:rPr>
              <a:t>) </a:t>
            </a:r>
            <a:r>
              <a:rPr lang="ar-IQ" dirty="0" smtClean="0">
                <a:solidFill>
                  <a:schemeClr val="bg1"/>
                </a:solidFill>
              </a:rPr>
              <a:t>، لإعادة </a:t>
            </a:r>
            <a:r>
              <a:rPr lang="ar-IQ" dirty="0" err="1" smtClean="0">
                <a:solidFill>
                  <a:schemeClr val="bg1"/>
                </a:solidFill>
              </a:rPr>
              <a:t>الكرة </a:t>
            </a:r>
            <a:r>
              <a:rPr lang="ar-IQ" dirty="0" smtClean="0">
                <a:solidFill>
                  <a:schemeClr val="bg1"/>
                </a:solidFill>
              </a:rPr>
              <a:t>، وإذا أستخدم أكثر من ذلك يرتكب الفريق </a:t>
            </a:r>
            <a:r>
              <a:rPr lang="ar-IQ" dirty="0" err="1" smtClean="0">
                <a:solidFill>
                  <a:schemeClr val="bg1"/>
                </a:solidFill>
              </a:rPr>
              <a:t>خطأ </a:t>
            </a:r>
            <a:r>
              <a:rPr lang="ar-IQ" dirty="0" smtClean="0">
                <a:solidFill>
                  <a:schemeClr val="bg1"/>
                </a:solidFill>
              </a:rPr>
              <a:t>" </a:t>
            </a:r>
            <a:r>
              <a:rPr lang="ar-IQ" b="1" dirty="0" smtClean="0">
                <a:solidFill>
                  <a:schemeClr val="bg1"/>
                </a:solidFill>
              </a:rPr>
              <a:t>أربع </a:t>
            </a:r>
            <a:r>
              <a:rPr lang="ar-IQ" b="1" dirty="0" err="1" smtClean="0">
                <a:solidFill>
                  <a:schemeClr val="bg1"/>
                </a:solidFill>
              </a:rPr>
              <a:t>ضربات</a:t>
            </a:r>
            <a:r>
              <a:rPr lang="ar-IQ" dirty="0" err="1" smtClean="0">
                <a:solidFill>
                  <a:schemeClr val="bg1"/>
                </a:solidFill>
              </a:rPr>
              <a:t> "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اللمسات المتتالية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لا يجوز للاعب أن يضرب الكرة مرتين متتاليتين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(</a:t>
            </a:r>
            <a:r>
              <a:rPr lang="ar-IQ" dirty="0" err="1" smtClean="0">
                <a:solidFill>
                  <a:schemeClr val="bg1"/>
                </a:solidFill>
              </a:rPr>
              <a:t>بأستثناء</a:t>
            </a:r>
            <a:r>
              <a:rPr lang="ar-IQ" dirty="0" smtClean="0">
                <a:solidFill>
                  <a:schemeClr val="bg1"/>
                </a:solidFill>
              </a:rPr>
              <a:t> القواعد </a:t>
            </a:r>
            <a:r>
              <a:rPr lang="en-US" dirty="0" smtClean="0">
                <a:solidFill>
                  <a:schemeClr val="bg1"/>
                </a:solidFill>
              </a:rPr>
              <a:t>14.4.2</a:t>
            </a:r>
            <a:r>
              <a:rPr lang="ar-IQ" dirty="0" smtClean="0">
                <a:solidFill>
                  <a:schemeClr val="bg1"/>
                </a:solidFill>
              </a:rPr>
              <a:t> و </a:t>
            </a:r>
            <a:r>
              <a:rPr lang="en-US" dirty="0" smtClean="0">
                <a:solidFill>
                  <a:schemeClr val="bg1"/>
                </a:solidFill>
              </a:rPr>
              <a:t>9.2.3</a:t>
            </a:r>
            <a:r>
              <a:rPr lang="ar-IQ" dirty="0" smtClean="0">
                <a:solidFill>
                  <a:schemeClr val="bg1"/>
                </a:solidFill>
              </a:rPr>
              <a:t> </a:t>
            </a:r>
            <a:r>
              <a:rPr lang="ar-IQ" dirty="0" err="1" smtClean="0">
                <a:solidFill>
                  <a:schemeClr val="bg1"/>
                </a:solidFill>
              </a:rPr>
              <a:t>)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 </a:t>
            </a:r>
          </a:p>
          <a:p>
            <a:r>
              <a:rPr lang="ar-IQ" b="1" dirty="0" smtClean="0">
                <a:solidFill>
                  <a:schemeClr val="bg1"/>
                </a:solidFill>
              </a:rPr>
              <a:t>اللمسات المتزامنة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يحق أن يلمس لاعبان أو ثلاثة الكرة في نفس اللحظة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عندما يلمس </a:t>
            </a:r>
            <a:r>
              <a:rPr lang="ar-IQ" dirty="0" err="1" smtClean="0">
                <a:solidFill>
                  <a:schemeClr val="bg1"/>
                </a:solidFill>
              </a:rPr>
              <a:t>زميلان </a:t>
            </a:r>
            <a:r>
              <a:rPr lang="ar-IQ" dirty="0" smtClean="0">
                <a:solidFill>
                  <a:schemeClr val="bg1"/>
                </a:solidFill>
              </a:rPr>
              <a:t>(ثلاثة) الكرة في نفس </a:t>
            </a:r>
            <a:r>
              <a:rPr lang="ar-IQ" dirty="0" err="1" smtClean="0">
                <a:solidFill>
                  <a:schemeClr val="bg1"/>
                </a:solidFill>
              </a:rPr>
              <a:t>الوقت </a:t>
            </a:r>
            <a:r>
              <a:rPr lang="ar-IQ" dirty="0" smtClean="0">
                <a:solidFill>
                  <a:schemeClr val="bg1"/>
                </a:solidFill>
              </a:rPr>
              <a:t>، يحتسب ذلك </a:t>
            </a:r>
            <a:r>
              <a:rPr lang="ar-IQ" dirty="0" err="1" smtClean="0">
                <a:solidFill>
                  <a:schemeClr val="bg1"/>
                </a:solidFill>
              </a:rPr>
              <a:t>ضربتين </a:t>
            </a:r>
            <a:r>
              <a:rPr lang="ar-IQ" dirty="0" smtClean="0">
                <a:solidFill>
                  <a:schemeClr val="bg1"/>
                </a:solidFill>
              </a:rPr>
              <a:t>(ثلاثة</a:t>
            </a:r>
            <a:r>
              <a:rPr lang="ar-IQ" dirty="0" err="1" smtClean="0">
                <a:solidFill>
                  <a:schemeClr val="bg1"/>
                </a:solidFill>
              </a:rPr>
              <a:t>) </a:t>
            </a:r>
            <a:r>
              <a:rPr lang="ar-IQ" dirty="0" smtClean="0">
                <a:solidFill>
                  <a:schemeClr val="bg1"/>
                </a:solidFill>
              </a:rPr>
              <a:t>(باستثناء الصد)، وعندما يحاولون الوصول إلى الكرة ولكن يلمسها </a:t>
            </a:r>
            <a:r>
              <a:rPr lang="ar-IQ" dirty="0" err="1" smtClean="0">
                <a:solidFill>
                  <a:schemeClr val="bg1"/>
                </a:solidFill>
              </a:rPr>
              <a:t>أحدهم </a:t>
            </a:r>
            <a:r>
              <a:rPr lang="ar-IQ" dirty="0" smtClean="0">
                <a:solidFill>
                  <a:schemeClr val="bg1"/>
                </a:solidFill>
              </a:rPr>
              <a:t>، تحتسب ضربة </a:t>
            </a:r>
            <a:r>
              <a:rPr lang="ar-IQ" dirty="0" err="1" smtClean="0">
                <a:solidFill>
                  <a:schemeClr val="bg1"/>
                </a:solidFill>
              </a:rPr>
              <a:t>واحدة </a:t>
            </a:r>
            <a:r>
              <a:rPr lang="ar-IQ" dirty="0" smtClean="0">
                <a:solidFill>
                  <a:schemeClr val="bg1"/>
                </a:solidFill>
              </a:rPr>
              <a:t>، </a:t>
            </a:r>
            <a:r>
              <a:rPr lang="ar-IQ" dirty="0" err="1" smtClean="0">
                <a:solidFill>
                  <a:schemeClr val="bg1"/>
                </a:solidFill>
              </a:rPr>
              <a:t>ولايشكل</a:t>
            </a:r>
            <a:r>
              <a:rPr lang="ar-IQ" dirty="0" smtClean="0">
                <a:solidFill>
                  <a:schemeClr val="bg1"/>
                </a:solidFill>
              </a:rPr>
              <a:t> </a:t>
            </a:r>
            <a:r>
              <a:rPr lang="ar-IQ" dirty="0" err="1" smtClean="0">
                <a:solidFill>
                  <a:schemeClr val="bg1"/>
                </a:solidFill>
              </a:rPr>
              <a:t>إصطدام</a:t>
            </a:r>
            <a:r>
              <a:rPr lang="ar-IQ" dirty="0" smtClean="0">
                <a:solidFill>
                  <a:schemeClr val="bg1"/>
                </a:solidFill>
              </a:rPr>
              <a:t> اللاعبين </a:t>
            </a:r>
            <a:r>
              <a:rPr lang="ar-IQ" dirty="0" err="1" smtClean="0">
                <a:solidFill>
                  <a:schemeClr val="bg1"/>
                </a:solidFill>
              </a:rPr>
              <a:t>خطأ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عندما يلمس متنافسان الكرة في نفس الوقت فوق </a:t>
            </a:r>
            <a:r>
              <a:rPr lang="ar-IQ" dirty="0" err="1" smtClean="0">
                <a:solidFill>
                  <a:schemeClr val="bg1"/>
                </a:solidFill>
              </a:rPr>
              <a:t>الشبكة </a:t>
            </a:r>
            <a:r>
              <a:rPr lang="ar-IQ" dirty="0" smtClean="0">
                <a:solidFill>
                  <a:schemeClr val="bg1"/>
                </a:solidFill>
              </a:rPr>
              <a:t>، وتظل الكرة في </a:t>
            </a:r>
            <a:r>
              <a:rPr lang="ar-IQ" dirty="0" err="1" smtClean="0">
                <a:solidFill>
                  <a:schemeClr val="bg1"/>
                </a:solidFill>
              </a:rPr>
              <a:t>اللعب </a:t>
            </a:r>
            <a:r>
              <a:rPr lang="ar-IQ" dirty="0" smtClean="0">
                <a:solidFill>
                  <a:schemeClr val="bg1"/>
                </a:solidFill>
              </a:rPr>
              <a:t>، يكون للفريق المستقبل للكرة الأحقية في ثلاث ضربات </a:t>
            </a:r>
            <a:r>
              <a:rPr lang="ar-IQ" dirty="0" err="1" smtClean="0">
                <a:solidFill>
                  <a:schemeClr val="bg1"/>
                </a:solidFill>
              </a:rPr>
              <a:t>أخرى </a:t>
            </a:r>
            <a:r>
              <a:rPr lang="ar-IQ" dirty="0" smtClean="0">
                <a:solidFill>
                  <a:schemeClr val="bg1"/>
                </a:solidFill>
              </a:rPr>
              <a:t>، وعندما تذهب مثل تلك </a:t>
            </a:r>
            <a:r>
              <a:rPr lang="ar-IQ" dirty="0" err="1" smtClean="0">
                <a:solidFill>
                  <a:schemeClr val="bg1"/>
                </a:solidFill>
              </a:rPr>
              <a:t>الكرة </a:t>
            </a:r>
            <a:r>
              <a:rPr lang="ar-IQ" dirty="0" smtClean="0">
                <a:solidFill>
                  <a:schemeClr val="bg1"/>
                </a:solidFill>
              </a:rPr>
              <a:t>" </a:t>
            </a:r>
            <a:r>
              <a:rPr lang="ar-IQ" dirty="0" err="1" smtClean="0">
                <a:solidFill>
                  <a:schemeClr val="bg1"/>
                </a:solidFill>
              </a:rPr>
              <a:t>خارجاً </a:t>
            </a:r>
            <a:r>
              <a:rPr lang="ar-IQ" dirty="0" smtClean="0">
                <a:solidFill>
                  <a:schemeClr val="bg1"/>
                </a:solidFill>
              </a:rPr>
              <a:t>" فإنه خطأ الفريق الذي في الجهة </a:t>
            </a:r>
            <a:r>
              <a:rPr lang="ar-IQ" dirty="0" err="1" smtClean="0">
                <a:solidFill>
                  <a:schemeClr val="bg1"/>
                </a:solidFill>
              </a:rPr>
              <a:t>العكسية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إذا ادت اللمسات المتزامنة بواسطة متنافسين فوق الشبكة إلى إطالة اللمسة مع </a:t>
            </a:r>
            <a:r>
              <a:rPr lang="ar-IQ" dirty="0" err="1" smtClean="0">
                <a:solidFill>
                  <a:schemeClr val="bg1"/>
                </a:solidFill>
              </a:rPr>
              <a:t>الكرة </a:t>
            </a:r>
            <a:r>
              <a:rPr lang="ar-IQ" dirty="0" smtClean="0">
                <a:solidFill>
                  <a:schemeClr val="bg1"/>
                </a:solidFill>
              </a:rPr>
              <a:t>، فاللعب يستمر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 </a:t>
            </a: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417512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smtClean="0">
                <a:solidFill>
                  <a:schemeClr val="bg1"/>
                </a:solidFill>
              </a:rPr>
              <a:t>لعب الكرة </a:t>
            </a:r>
            <a:endParaRPr lang="ar-IQ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99592" y="548680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u="sng" dirty="0" smtClean="0">
                <a:solidFill>
                  <a:schemeClr val="bg1"/>
                </a:solidFill>
              </a:rPr>
              <a:t>الأخطاء في لعب الكرة</a:t>
            </a:r>
            <a:endParaRPr lang="en-US" sz="2400" u="sng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الأربع </a:t>
            </a:r>
            <a:r>
              <a:rPr lang="ar-IQ" b="1" dirty="0" err="1" smtClean="0">
                <a:solidFill>
                  <a:schemeClr val="bg1"/>
                </a:solidFill>
              </a:rPr>
              <a:t>لمسات </a:t>
            </a:r>
            <a:r>
              <a:rPr lang="ar-IQ" b="1" dirty="0" smtClean="0">
                <a:solidFill>
                  <a:schemeClr val="bg1"/>
                </a:solidFill>
              </a:rPr>
              <a:t>: يضرب الفريق الكرة أربع مرات قبل إرجاعها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الضربة </a:t>
            </a:r>
            <a:r>
              <a:rPr lang="ar-IQ" b="1" dirty="0" err="1" smtClean="0">
                <a:solidFill>
                  <a:schemeClr val="bg1"/>
                </a:solidFill>
              </a:rPr>
              <a:t>المساعدة </a:t>
            </a:r>
            <a:r>
              <a:rPr lang="ar-IQ" b="1" dirty="0" smtClean="0">
                <a:solidFill>
                  <a:schemeClr val="bg1"/>
                </a:solidFill>
              </a:rPr>
              <a:t>: يأخذ اللاعب مساعدة من زميله أو أي </a:t>
            </a:r>
            <a:r>
              <a:rPr lang="ar-IQ" b="1" dirty="0" err="1" smtClean="0">
                <a:solidFill>
                  <a:schemeClr val="bg1"/>
                </a:solidFill>
              </a:rPr>
              <a:t>عائق </a:t>
            </a:r>
            <a:r>
              <a:rPr lang="ar-IQ" b="1" dirty="0" smtClean="0">
                <a:solidFill>
                  <a:schemeClr val="bg1"/>
                </a:solidFill>
              </a:rPr>
              <a:t>/ جسم داخل منطقة </a:t>
            </a:r>
            <a:r>
              <a:rPr lang="ar-IQ" b="1" dirty="0" err="1" smtClean="0">
                <a:solidFill>
                  <a:schemeClr val="bg1"/>
                </a:solidFill>
              </a:rPr>
              <a:t>اللعب </a:t>
            </a:r>
            <a:r>
              <a:rPr lang="ar-IQ" b="1" dirty="0" smtClean="0">
                <a:solidFill>
                  <a:schemeClr val="bg1"/>
                </a:solidFill>
              </a:rPr>
              <a:t>، بغرض ضرب </a:t>
            </a:r>
            <a:r>
              <a:rPr lang="ar-IQ" b="1" dirty="0" err="1" smtClean="0">
                <a:solidFill>
                  <a:schemeClr val="bg1"/>
                </a:solidFill>
              </a:rPr>
              <a:t>الكرة .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dirty="0" err="1" smtClean="0">
                <a:solidFill>
                  <a:schemeClr val="bg1"/>
                </a:solidFill>
              </a:rPr>
              <a:t>المسك </a:t>
            </a:r>
            <a:r>
              <a:rPr lang="ar-IQ" b="1" dirty="0" smtClean="0">
                <a:solidFill>
                  <a:schemeClr val="bg1"/>
                </a:solidFill>
              </a:rPr>
              <a:t>: تمسك أو ترمى </a:t>
            </a:r>
            <a:r>
              <a:rPr lang="ar-IQ" b="1" dirty="0" err="1" smtClean="0">
                <a:solidFill>
                  <a:schemeClr val="bg1"/>
                </a:solidFill>
              </a:rPr>
              <a:t>الكرة </a:t>
            </a:r>
            <a:r>
              <a:rPr lang="ar-IQ" b="1" dirty="0" smtClean="0">
                <a:solidFill>
                  <a:schemeClr val="bg1"/>
                </a:solidFill>
              </a:rPr>
              <a:t>، ولا ترتد من الضربة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 </a:t>
            </a:r>
          </a:p>
          <a:p>
            <a:r>
              <a:rPr lang="ar-IQ" b="1" dirty="0" smtClean="0">
                <a:solidFill>
                  <a:schemeClr val="bg1"/>
                </a:solidFill>
              </a:rPr>
              <a:t>اللمسة </a:t>
            </a:r>
            <a:r>
              <a:rPr lang="ar-IQ" b="1" dirty="0" err="1" smtClean="0">
                <a:solidFill>
                  <a:schemeClr val="bg1"/>
                </a:solidFill>
              </a:rPr>
              <a:t>المزدوجة </a:t>
            </a:r>
            <a:r>
              <a:rPr lang="ar-IQ" b="1" dirty="0" smtClean="0">
                <a:solidFill>
                  <a:schemeClr val="bg1"/>
                </a:solidFill>
              </a:rPr>
              <a:t>: يضرب اللاعب الكرة مرتين </a:t>
            </a:r>
            <a:r>
              <a:rPr lang="ar-IQ" b="1" dirty="0" err="1" smtClean="0">
                <a:solidFill>
                  <a:schemeClr val="bg1"/>
                </a:solidFill>
              </a:rPr>
              <a:t>متتاليتين </a:t>
            </a:r>
            <a:r>
              <a:rPr lang="ar-IQ" b="1" dirty="0" smtClean="0">
                <a:solidFill>
                  <a:schemeClr val="bg1"/>
                </a:solidFill>
              </a:rPr>
              <a:t>، أو تلمس الكرة أجزاء مختلفة من جسمه على </a:t>
            </a:r>
            <a:r>
              <a:rPr lang="ar-IQ" b="1" dirty="0" err="1" smtClean="0">
                <a:solidFill>
                  <a:schemeClr val="bg1"/>
                </a:solidFill>
              </a:rPr>
              <a:t>التوالي .</a:t>
            </a:r>
            <a:endParaRPr lang="ar-IQ" b="1" dirty="0" smtClean="0">
              <a:solidFill>
                <a:schemeClr val="bg1"/>
              </a:solidFill>
            </a:endParaRPr>
          </a:p>
          <a:p>
            <a:endParaRPr lang="ar-IQ" dirty="0" smtClean="0">
              <a:solidFill>
                <a:schemeClr val="bg1"/>
              </a:solidFill>
            </a:endParaRPr>
          </a:p>
          <a:p>
            <a:endParaRPr lang="ar-IQ" dirty="0" smtClean="0">
              <a:solidFill>
                <a:schemeClr val="bg1"/>
              </a:solidFill>
            </a:endParaRPr>
          </a:p>
          <a:p>
            <a:endParaRPr lang="ar-IQ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 </a:t>
            </a:r>
          </a:p>
        </p:txBody>
      </p:sp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971600" y="2575560"/>
          <a:ext cx="7632848" cy="3714005"/>
        </p:xfrm>
        <a:graphic>
          <a:graphicData uri="http://schemas.openxmlformats.org/drawingml/2006/table">
            <a:tbl>
              <a:tblPr rtl="1"/>
              <a:tblGrid>
                <a:gridCol w="7632848"/>
              </a:tblGrid>
              <a:tr h="421715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IQ" sz="14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Simplified Arabic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ar-IQ" sz="1600" b="1" u="sng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Simplified Arabic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عبور </a:t>
                      </a:r>
                      <a:r>
                        <a:rPr lang="ar-IQ" sz="2000" b="1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الكرة للشبكة</a:t>
                      </a:r>
                      <a:endParaRPr lang="en-US" sz="2000" u="sng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3430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يجب أن تعبر الكرة المرسلة إلى ملعب المنافس فوق الشبكة من خلال مجال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العبور </a:t>
                      </a: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، مجال العبور هو الجزء من المستوى العمودي للشبكة والمحدد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كالتالي :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715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من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الأسفل </a:t>
                      </a: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، بواسطة الحافة العليا للشبكة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715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من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الجانبين </a:t>
                      </a: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، بواسطة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العصاتين</a:t>
                      </a: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 الهوائيتين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وإمتدادهما</a:t>
                      </a: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الوهمي .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1715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من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الأعلى </a:t>
                      </a: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، بواسطة السقف 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3430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يحق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إستعادة</a:t>
                      </a: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 الكرة التي عبرت مستوى الشبكة إلى المنطقة الحرة للمنافس كلياً أو جزئياً من خلال المجال الخارجي ضمن الفريق بشرط 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 lnSpcReduction="10000"/>
          </a:bodyPr>
          <a:lstStyle/>
          <a:p>
            <a:r>
              <a:rPr lang="ar-IQ" sz="1900" b="1" dirty="0" smtClean="0">
                <a:solidFill>
                  <a:schemeClr val="bg1"/>
                </a:solidFill>
              </a:rPr>
              <a:t>عدم لمس اللاعب ملعب المنافس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ar-IQ" sz="1900" b="1" dirty="0" smtClean="0">
                <a:solidFill>
                  <a:schemeClr val="bg1"/>
                </a:solidFill>
              </a:rPr>
              <a:t>تعبر الكرة عند </a:t>
            </a:r>
            <a:r>
              <a:rPr lang="ar-IQ" sz="1900" b="1" dirty="0" err="1" smtClean="0">
                <a:solidFill>
                  <a:schemeClr val="bg1"/>
                </a:solidFill>
              </a:rPr>
              <a:t>إستعادتها</a:t>
            </a:r>
            <a:r>
              <a:rPr lang="ar-IQ" sz="1900" b="1" dirty="0" smtClean="0">
                <a:solidFill>
                  <a:schemeClr val="bg1"/>
                </a:solidFill>
              </a:rPr>
              <a:t> مستوى الشبكة كلياً أو جزئياً مرة آخرى من خلال المجال الخارجي على نفس الجانب من </a:t>
            </a:r>
            <a:r>
              <a:rPr lang="ar-IQ" sz="1900" b="1" dirty="0" err="1" smtClean="0">
                <a:solidFill>
                  <a:schemeClr val="bg1"/>
                </a:solidFill>
              </a:rPr>
              <a:t>الملعب .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ar-IQ" sz="1900" b="1" dirty="0" smtClean="0">
                <a:solidFill>
                  <a:schemeClr val="bg1"/>
                </a:solidFill>
              </a:rPr>
              <a:t>لا يحق للفريق المنافس منع هذا </a:t>
            </a:r>
            <a:r>
              <a:rPr lang="ar-IQ" sz="1900" b="1" dirty="0" err="1" smtClean="0">
                <a:solidFill>
                  <a:schemeClr val="bg1"/>
                </a:solidFill>
              </a:rPr>
              <a:t>الآداء</a:t>
            </a:r>
            <a:r>
              <a:rPr lang="ar-IQ" sz="1900" b="1" dirty="0" smtClean="0">
                <a:solidFill>
                  <a:schemeClr val="bg1"/>
                </a:solidFill>
              </a:rPr>
              <a:t> </a:t>
            </a:r>
            <a:r>
              <a:rPr lang="ar-IQ" sz="1900" b="1" dirty="0" err="1" smtClean="0">
                <a:solidFill>
                  <a:schemeClr val="bg1"/>
                </a:solidFill>
              </a:rPr>
              <a:t>.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ar-IQ" sz="1900" b="1" dirty="0" smtClean="0">
                <a:solidFill>
                  <a:schemeClr val="bg1"/>
                </a:solidFill>
              </a:rPr>
              <a:t>الكرة التي تتجه لملعب المنافس من خلال المجال السفلي تكون في اللعب حتى لحظة عبورها 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ar-IQ" sz="1900" b="1" u="sng" dirty="0" smtClean="0">
                <a:solidFill>
                  <a:schemeClr val="bg1"/>
                </a:solidFill>
              </a:rPr>
              <a:t>لمس الكـرة للشبكـة</a:t>
            </a:r>
            <a:endParaRPr lang="en-US" sz="1900" b="1" u="sng" dirty="0" smtClean="0">
              <a:solidFill>
                <a:schemeClr val="bg1"/>
              </a:solidFill>
            </a:endParaRPr>
          </a:p>
          <a:p>
            <a:r>
              <a:rPr lang="ar-IQ" sz="1900" b="1" dirty="0" smtClean="0">
                <a:solidFill>
                  <a:schemeClr val="bg1"/>
                </a:solidFill>
              </a:rPr>
              <a:t>ايجوز أن تلمس الكرة الشبكة عند </a:t>
            </a:r>
            <a:r>
              <a:rPr lang="ar-IQ" sz="1900" b="1" dirty="0" err="1" smtClean="0">
                <a:solidFill>
                  <a:schemeClr val="bg1"/>
                </a:solidFill>
              </a:rPr>
              <a:t>عبورها .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ar-IQ" sz="1900" b="1" dirty="0" smtClean="0">
                <a:solidFill>
                  <a:schemeClr val="bg1"/>
                </a:solidFill>
              </a:rPr>
              <a:t>لكرة في الشبكة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ar-IQ" sz="1900" b="1" dirty="0" smtClean="0">
                <a:solidFill>
                  <a:schemeClr val="bg1"/>
                </a:solidFill>
              </a:rPr>
              <a:t>يجوز </a:t>
            </a:r>
            <a:r>
              <a:rPr lang="ar-IQ" sz="1900" b="1" dirty="0" err="1" smtClean="0">
                <a:solidFill>
                  <a:schemeClr val="bg1"/>
                </a:solidFill>
              </a:rPr>
              <a:t>إستعادة</a:t>
            </a:r>
            <a:r>
              <a:rPr lang="ar-IQ" sz="1900" b="1" dirty="0" smtClean="0">
                <a:solidFill>
                  <a:schemeClr val="bg1"/>
                </a:solidFill>
              </a:rPr>
              <a:t> الكرة التي تصطدم بالشبكة في حدود الضربات الثلاث </a:t>
            </a:r>
            <a:r>
              <a:rPr lang="ar-IQ" sz="1900" b="1" dirty="0" err="1" smtClean="0">
                <a:solidFill>
                  <a:schemeClr val="bg1"/>
                </a:solidFill>
              </a:rPr>
              <a:t>للفريق .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ar-IQ" sz="1900" b="1" dirty="0" smtClean="0">
                <a:solidFill>
                  <a:schemeClr val="bg1"/>
                </a:solidFill>
              </a:rPr>
              <a:t>إذا مزقت الكرة عيون الشبكة أو </a:t>
            </a:r>
            <a:r>
              <a:rPr lang="ar-IQ" sz="1900" b="1" dirty="0" err="1" smtClean="0">
                <a:solidFill>
                  <a:schemeClr val="bg1"/>
                </a:solidFill>
              </a:rPr>
              <a:t>أسقطتها </a:t>
            </a:r>
            <a:r>
              <a:rPr lang="ar-IQ" sz="1900" b="1" dirty="0" smtClean="0">
                <a:solidFill>
                  <a:schemeClr val="bg1"/>
                </a:solidFill>
              </a:rPr>
              <a:t>، يلغي التداول ويعاد.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en-US" sz="1900" b="1" u="sng" dirty="0" smtClean="0">
                <a:solidFill>
                  <a:schemeClr val="bg1"/>
                </a:solidFill>
              </a:rPr>
              <a:t> </a:t>
            </a:r>
            <a:r>
              <a:rPr lang="ar-IQ" sz="2000" b="1" u="sng" dirty="0" smtClean="0">
                <a:solidFill>
                  <a:schemeClr val="bg1"/>
                </a:solidFill>
              </a:rPr>
              <a:t>الوصول خلف الشبكة</a:t>
            </a:r>
            <a:endParaRPr lang="en-US" sz="2000" b="1" u="sng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في عملية </a:t>
            </a:r>
            <a:r>
              <a:rPr lang="ar-IQ" sz="2000" dirty="0" err="1" smtClean="0">
                <a:solidFill>
                  <a:schemeClr val="bg1"/>
                </a:solidFill>
              </a:rPr>
              <a:t>الصد </a:t>
            </a:r>
            <a:r>
              <a:rPr lang="ar-IQ" sz="2000" dirty="0" smtClean="0">
                <a:solidFill>
                  <a:schemeClr val="bg1"/>
                </a:solidFill>
              </a:rPr>
              <a:t>، يحق للقائم بالصد لمس الكرة خلف الشبكة بشرط ألا يتداخل مع لعب المنافس قبل أو أثناء الضربة الهجومية </a:t>
            </a:r>
            <a:r>
              <a:rPr lang="ar-IQ" sz="2000" dirty="0" err="1" smtClean="0">
                <a:solidFill>
                  <a:schemeClr val="bg1"/>
                </a:solidFill>
              </a:rPr>
              <a:t>للأخير .</a:t>
            </a:r>
            <a:endParaRPr lang="en-US" sz="2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يسمح للاعب بتمرير يده خلف الشبكة بعد الضربة الهجومية بشرط أن تكون اللمسة قد تمت داخل مجال </a:t>
            </a:r>
            <a:r>
              <a:rPr lang="ar-IQ" sz="2000" dirty="0" err="1" smtClean="0">
                <a:solidFill>
                  <a:schemeClr val="bg1"/>
                </a:solidFill>
              </a:rPr>
              <a:t>لعبه 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 </a:t>
            </a:r>
          </a:p>
          <a:p>
            <a:endParaRPr lang="en-US" sz="1900" dirty="0" smtClean="0">
              <a:solidFill>
                <a:schemeClr val="bg1"/>
              </a:solidFill>
            </a:endParaRPr>
          </a:p>
          <a:p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Autofit/>
          </a:bodyPr>
          <a:lstStyle/>
          <a:p>
            <a:pPr algn="ctr"/>
            <a:r>
              <a:rPr lang="ar-IQ" sz="2800" dirty="0" smtClean="0">
                <a:solidFill>
                  <a:schemeClr val="bg1"/>
                </a:solidFill>
              </a:rPr>
              <a:t>عبور الكرة </a:t>
            </a:r>
            <a:r>
              <a:rPr lang="ar-IQ" sz="2800" dirty="0" err="1" smtClean="0">
                <a:solidFill>
                  <a:schemeClr val="bg1"/>
                </a:solidFill>
              </a:rPr>
              <a:t>للشبكه</a:t>
            </a:r>
            <a:endParaRPr lang="ar-IQ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827584" y="404664"/>
            <a:ext cx="784887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u="sng" dirty="0" err="1" smtClean="0">
                <a:solidFill>
                  <a:schemeClr val="bg1"/>
                </a:solidFill>
              </a:rPr>
              <a:t>أجتياز</a:t>
            </a:r>
            <a:r>
              <a:rPr lang="ar-IQ" sz="2400" b="1" u="sng" dirty="0" smtClean="0">
                <a:solidFill>
                  <a:schemeClr val="bg1"/>
                </a:solidFill>
              </a:rPr>
              <a:t> أسفل الشبكة</a:t>
            </a:r>
            <a:r>
              <a:rPr lang="en-US" sz="1600" b="1" dirty="0" smtClean="0">
                <a:solidFill>
                  <a:schemeClr val="bg1"/>
                </a:solidFill>
              </a:rPr>
              <a:t/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يسمح </a:t>
            </a:r>
            <a:r>
              <a:rPr lang="ar-IQ" b="1" dirty="0" err="1" smtClean="0">
                <a:solidFill>
                  <a:schemeClr val="bg1"/>
                </a:solidFill>
              </a:rPr>
              <a:t>بالأجتياز</a:t>
            </a:r>
            <a:r>
              <a:rPr lang="ar-IQ" b="1" dirty="0" smtClean="0">
                <a:solidFill>
                  <a:schemeClr val="bg1"/>
                </a:solidFill>
              </a:rPr>
              <a:t> إلى داخل مجال المنافس تحت </a:t>
            </a:r>
            <a:r>
              <a:rPr lang="ar-IQ" b="1" dirty="0" err="1" smtClean="0">
                <a:solidFill>
                  <a:schemeClr val="bg1"/>
                </a:solidFill>
              </a:rPr>
              <a:t>الشبكة </a:t>
            </a:r>
            <a:r>
              <a:rPr lang="ar-IQ" b="1" dirty="0" smtClean="0">
                <a:solidFill>
                  <a:schemeClr val="bg1"/>
                </a:solidFill>
              </a:rPr>
              <a:t>، بشرط ألا يتدخل ذلك مع لعب المنافس</a:t>
            </a:r>
            <a:br>
              <a:rPr lang="ar-IQ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 </a:t>
            </a:r>
            <a:br>
              <a:rPr lang="ar-IQ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الاجتياز إلى داخل ملعب المنافس وراء خط </a:t>
            </a:r>
            <a:r>
              <a:rPr lang="ar-IQ" b="1" dirty="0" err="1" smtClean="0">
                <a:solidFill>
                  <a:schemeClr val="bg1"/>
                </a:solidFill>
              </a:rPr>
              <a:t>المنتصف :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 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يسمح بلمس ملعب المنافس </a:t>
            </a:r>
            <a:r>
              <a:rPr lang="ar-IQ" b="1" dirty="0" err="1" smtClean="0">
                <a:solidFill>
                  <a:schemeClr val="bg1"/>
                </a:solidFill>
              </a:rPr>
              <a:t>بالقدم </a:t>
            </a:r>
            <a:r>
              <a:rPr lang="ar-IQ" b="1" dirty="0" smtClean="0">
                <a:solidFill>
                  <a:schemeClr val="bg1"/>
                </a:solidFill>
              </a:rPr>
              <a:t>(بالأقدام) بشرط  أن يبقى جزء من </a:t>
            </a:r>
            <a:r>
              <a:rPr lang="ar-IQ" b="1" dirty="0" err="1" smtClean="0">
                <a:solidFill>
                  <a:schemeClr val="bg1"/>
                </a:solidFill>
              </a:rPr>
              <a:t>القدم </a:t>
            </a:r>
            <a:r>
              <a:rPr lang="ar-IQ" b="1" dirty="0" smtClean="0">
                <a:solidFill>
                  <a:schemeClr val="bg1"/>
                </a:solidFill>
              </a:rPr>
              <a:t>(الأقدام) إما ملامساً أو مباشرة فوق خط </a:t>
            </a:r>
            <a:r>
              <a:rPr lang="ar-IQ" b="1" dirty="0" err="1" smtClean="0">
                <a:solidFill>
                  <a:schemeClr val="bg1"/>
                </a:solidFill>
              </a:rPr>
              <a:t>المنتصف 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يسمح بلمس ملعب المنافس بأي جزء من الجسم فوق الأقدام بشرط أن لا يتدخل هذا مع لعب </a:t>
            </a:r>
            <a:r>
              <a:rPr lang="ar-IQ" b="1" dirty="0" err="1" smtClean="0">
                <a:solidFill>
                  <a:schemeClr val="bg1"/>
                </a:solidFill>
              </a:rPr>
              <a:t>المنافس 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يحق للاعب أن يدخل ملعب المنافس بعد أن تكون الكرة خارج اللعب.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يحق للاعبين </a:t>
            </a:r>
            <a:r>
              <a:rPr lang="ar-IQ" b="1" dirty="0" err="1" smtClean="0">
                <a:solidFill>
                  <a:schemeClr val="bg1"/>
                </a:solidFill>
              </a:rPr>
              <a:t>الإجتياز</a:t>
            </a:r>
            <a:r>
              <a:rPr lang="ar-IQ" b="1" dirty="0" smtClean="0">
                <a:solidFill>
                  <a:schemeClr val="bg1"/>
                </a:solidFill>
              </a:rPr>
              <a:t> إلى داخل المنطقة الحرة للمنافس بشرط أن لا يتدخلوا مع لعب المنافس </a:t>
            </a:r>
          </a:p>
          <a:p>
            <a:r>
              <a:rPr lang="ar-IQ" b="1" dirty="0" err="1" smtClean="0">
                <a:solidFill>
                  <a:schemeClr val="bg1"/>
                </a:solidFill>
              </a:rPr>
              <a:t>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sz="2400" b="1" u="sng" dirty="0" smtClean="0">
                <a:solidFill>
                  <a:schemeClr val="bg1"/>
                </a:solidFill>
              </a:rPr>
              <a:t>لمـــس الشبكـة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لا يعتبر لمس الشبكة بواسطة اللاعب </a:t>
            </a:r>
            <a:r>
              <a:rPr lang="ar-IQ" b="1" dirty="0" err="1" smtClean="0">
                <a:solidFill>
                  <a:schemeClr val="bg1"/>
                </a:solidFill>
              </a:rPr>
              <a:t>خطأ </a:t>
            </a:r>
            <a:r>
              <a:rPr lang="ar-IQ" b="1" dirty="0" smtClean="0">
                <a:solidFill>
                  <a:schemeClr val="bg1"/>
                </a:solidFill>
              </a:rPr>
              <a:t>، إلا إذا كان متداخلاً مع اللعب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يجوز للاعبين لمس القائم، الحبال، أو أي جسم آخر خارج العصي الهوائية بما فيه الشبكة نفسها، بشرط أن هذا لا يتداخل مع </a:t>
            </a:r>
            <a:r>
              <a:rPr lang="ar-IQ" b="1" dirty="0" err="1" smtClean="0">
                <a:solidFill>
                  <a:schemeClr val="bg1"/>
                </a:solidFill>
              </a:rPr>
              <a:t>اللعب 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عندما تدفع الكرة الشبكة وينتج عن ذلك لمسها </a:t>
            </a:r>
            <a:r>
              <a:rPr lang="ar-IQ" b="1" dirty="0" err="1" smtClean="0">
                <a:solidFill>
                  <a:schemeClr val="bg1"/>
                </a:solidFill>
              </a:rPr>
              <a:t>للمنافس </a:t>
            </a:r>
            <a:r>
              <a:rPr lang="ar-IQ" b="1" dirty="0" smtClean="0">
                <a:solidFill>
                  <a:schemeClr val="bg1"/>
                </a:solidFill>
              </a:rPr>
              <a:t>، لا يوجد خطأ قد أرتكب.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 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u="sng" dirty="0" smtClean="0">
                <a:solidFill>
                  <a:schemeClr val="bg1"/>
                </a:solidFill>
              </a:rPr>
              <a:t>أخطاء اللاعب عند الشبكة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يلمس اللاعب الكرة أو المنافس في مجال المنافس قبل أو أثناء الضربة الهجومية </a:t>
            </a:r>
            <a:r>
              <a:rPr lang="ar-IQ" b="1" dirty="0" err="1" smtClean="0">
                <a:solidFill>
                  <a:schemeClr val="bg1"/>
                </a:solidFill>
              </a:rPr>
              <a:t>للمنافس 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يتداخل اللاعب مع لعب المنافس بينما يجتاز إلى مجال المنافس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/>
            </a:r>
            <a:br>
              <a:rPr lang="en-US" sz="1600" b="1" dirty="0" smtClean="0">
                <a:solidFill>
                  <a:schemeClr val="bg1"/>
                </a:solidFill>
              </a:rPr>
            </a:br>
            <a:endParaRPr lang="ar-IQ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040560"/>
          </a:xfrm>
        </p:spPr>
        <p:txBody>
          <a:bodyPr>
            <a:normAutofit fontScale="25000" lnSpcReduction="20000"/>
          </a:bodyPr>
          <a:lstStyle/>
          <a:p>
            <a:r>
              <a:rPr lang="ar-IQ" sz="6400" b="1" dirty="0" smtClean="0">
                <a:solidFill>
                  <a:schemeClr val="bg1"/>
                </a:solidFill>
              </a:rPr>
              <a:t>تجتاز </a:t>
            </a:r>
            <a:r>
              <a:rPr lang="ar-IQ" sz="6400" b="1" dirty="0" err="1" smtClean="0">
                <a:solidFill>
                  <a:schemeClr val="bg1"/>
                </a:solidFill>
              </a:rPr>
              <a:t>قدم </a:t>
            </a:r>
            <a:r>
              <a:rPr lang="ar-IQ" sz="6400" b="1" dirty="0" smtClean="0">
                <a:solidFill>
                  <a:schemeClr val="bg1"/>
                </a:solidFill>
              </a:rPr>
              <a:t>(أقدام) اللاعب بالكامل لملعب </a:t>
            </a:r>
            <a:r>
              <a:rPr lang="ar-IQ" sz="6400" b="1" dirty="0" err="1" smtClean="0">
                <a:solidFill>
                  <a:schemeClr val="bg1"/>
                </a:solidFill>
              </a:rPr>
              <a:t>المنافس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يتداخل اللاعب مع لعب المنافس </a:t>
            </a:r>
            <a:r>
              <a:rPr lang="ar-IQ" sz="6400" b="1" dirty="0" err="1" smtClean="0">
                <a:solidFill>
                  <a:schemeClr val="bg1"/>
                </a:solidFill>
              </a:rPr>
              <a:t>بواسطة </a:t>
            </a:r>
            <a:r>
              <a:rPr lang="ar-IQ" sz="6400" b="1" dirty="0" smtClean="0">
                <a:solidFill>
                  <a:schemeClr val="bg1"/>
                </a:solidFill>
              </a:rPr>
              <a:t>(فيما بين</a:t>
            </a:r>
            <a:r>
              <a:rPr lang="ar-IQ" sz="6400" b="1" dirty="0" err="1" smtClean="0">
                <a:solidFill>
                  <a:schemeClr val="bg1"/>
                </a:solidFill>
              </a:rPr>
              <a:t>) :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-  ملامسة الشريط العلوي للشبكة أو </a:t>
            </a:r>
            <a:r>
              <a:rPr lang="ar-IQ" sz="6400" b="1" dirty="0" err="1" smtClean="0">
                <a:solidFill>
                  <a:schemeClr val="bg1"/>
                </a:solidFill>
              </a:rPr>
              <a:t>الـ </a:t>
            </a:r>
            <a:r>
              <a:rPr lang="ar-IQ" sz="6400" b="1" dirty="0" smtClean="0">
                <a:solidFill>
                  <a:schemeClr val="bg1"/>
                </a:solidFill>
              </a:rPr>
              <a:t>(80) سم من العصا الهوائية أثناء حركته للعب </a:t>
            </a:r>
            <a:r>
              <a:rPr lang="ar-IQ" sz="6400" b="1" dirty="0" err="1" smtClean="0">
                <a:solidFill>
                  <a:schemeClr val="bg1"/>
                </a:solidFill>
              </a:rPr>
              <a:t>الكرة.</a:t>
            </a:r>
            <a:r>
              <a:rPr lang="ar-IQ" sz="6400" b="1" dirty="0" smtClean="0">
                <a:solidFill>
                  <a:schemeClr val="bg1"/>
                </a:solidFill>
              </a:rPr>
              <a:t> 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-  ملامسة الشبكة في وقت واحد مع لعب الكرة.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-  أيجاد ميزة مخادعة ضد المنافس.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-  عمل حركات تعيق المحاولة الصحيحة للمنافس للعب الكرة.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u="sng" dirty="0" err="1" smtClean="0">
                <a:solidFill>
                  <a:schemeClr val="bg1"/>
                </a:solidFill>
              </a:rPr>
              <a:t>ملاحظة </a:t>
            </a:r>
            <a:r>
              <a:rPr lang="ar-IQ" sz="6400" b="1" u="sng" dirty="0" smtClean="0">
                <a:solidFill>
                  <a:schemeClr val="bg1"/>
                </a:solidFill>
              </a:rPr>
              <a:t>: </a:t>
            </a:r>
            <a:r>
              <a:rPr lang="ar-IQ" sz="6400" b="1" dirty="0" smtClean="0">
                <a:solidFill>
                  <a:schemeClr val="bg1"/>
                </a:solidFill>
              </a:rPr>
              <a:t>بعض حركات لعب الكرة يمكن أن تشمل الحركات التي لا يلمس اللاعبون الكرة </a:t>
            </a:r>
            <a:r>
              <a:rPr lang="ar-IQ" sz="6400" b="1" dirty="0" err="1" smtClean="0">
                <a:solidFill>
                  <a:schemeClr val="bg1"/>
                </a:solidFill>
              </a:rPr>
              <a:t>فعلياً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الإرســال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الإرسال هو حركة وضع الكرة في اللعب بواسطة اللاعب الخلفي الأيمن المتواجد في منطقة </a:t>
            </a:r>
            <a:r>
              <a:rPr lang="ar-IQ" sz="6400" b="1" dirty="0" err="1" smtClean="0">
                <a:solidFill>
                  <a:schemeClr val="bg1"/>
                </a:solidFill>
              </a:rPr>
              <a:t>الإرسال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الإرسال الأول في الشوط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يؤدي الإرسال الأول في الشوط الأول وكذلك الذي في الشوط </a:t>
            </a:r>
            <a:r>
              <a:rPr lang="ar-IQ" sz="6400" b="1" dirty="0" err="1" smtClean="0">
                <a:solidFill>
                  <a:schemeClr val="bg1"/>
                </a:solidFill>
              </a:rPr>
              <a:t>الفاصل </a:t>
            </a:r>
            <a:r>
              <a:rPr lang="ar-IQ" sz="6400" b="1" dirty="0" smtClean="0">
                <a:solidFill>
                  <a:schemeClr val="bg1"/>
                </a:solidFill>
              </a:rPr>
              <a:t>(الخامس</a:t>
            </a:r>
            <a:r>
              <a:rPr lang="ar-IQ" sz="6400" b="1" dirty="0" err="1" smtClean="0">
                <a:solidFill>
                  <a:schemeClr val="bg1"/>
                </a:solidFill>
              </a:rPr>
              <a:t>) </a:t>
            </a:r>
            <a:r>
              <a:rPr lang="ar-IQ" sz="6400" b="1" dirty="0" smtClean="0">
                <a:solidFill>
                  <a:schemeClr val="bg1"/>
                </a:solidFill>
              </a:rPr>
              <a:t>، بواسطة الفريق المحدد بواسطة </a:t>
            </a:r>
            <a:r>
              <a:rPr lang="ar-IQ" sz="6400" b="1" dirty="0" err="1" smtClean="0">
                <a:solidFill>
                  <a:schemeClr val="bg1"/>
                </a:solidFill>
              </a:rPr>
              <a:t>القرعة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تبدأ الأشواط الأخرى بإرسال الفريق الذي لم يقم بالإرسال أولاً في الشوط </a:t>
            </a:r>
            <a:r>
              <a:rPr lang="ar-IQ" sz="6400" b="1" dirty="0" err="1" smtClean="0">
                <a:solidFill>
                  <a:schemeClr val="bg1"/>
                </a:solidFill>
              </a:rPr>
              <a:t>السابق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en-US" sz="6400" b="1" dirty="0" smtClean="0">
                <a:solidFill>
                  <a:schemeClr val="bg1"/>
                </a:solidFill>
              </a:rPr>
              <a:t> </a:t>
            </a:r>
          </a:p>
          <a:p>
            <a:r>
              <a:rPr lang="ar-IQ" sz="8000" b="1" u="sng" dirty="0" smtClean="0">
                <a:solidFill>
                  <a:schemeClr val="bg1"/>
                </a:solidFill>
              </a:rPr>
              <a:t>ترتيـب الإرسـال</a:t>
            </a:r>
            <a:endParaRPr lang="en-US" sz="8000" b="1" u="sng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يجب أن يتبع اللاعبون ترتيب الإرسال المسجل في ورقة ترتيب </a:t>
            </a:r>
            <a:r>
              <a:rPr lang="ar-IQ" sz="6400" b="1" dirty="0" err="1" smtClean="0">
                <a:solidFill>
                  <a:schemeClr val="bg1"/>
                </a:solidFill>
              </a:rPr>
              <a:t>الدوران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بعد الإرسال الأول في </a:t>
            </a:r>
            <a:r>
              <a:rPr lang="ar-IQ" sz="6400" b="1" dirty="0" err="1" smtClean="0">
                <a:solidFill>
                  <a:schemeClr val="bg1"/>
                </a:solidFill>
              </a:rPr>
              <a:t>الشوط </a:t>
            </a:r>
            <a:r>
              <a:rPr lang="ar-IQ" sz="6400" b="1" dirty="0" smtClean="0">
                <a:solidFill>
                  <a:schemeClr val="bg1"/>
                </a:solidFill>
              </a:rPr>
              <a:t>، يحدد اللاعب الذي يقوم بالإرسال 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أنظر القواعد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err="1" smtClean="0">
                <a:solidFill>
                  <a:schemeClr val="bg1"/>
                </a:solidFill>
              </a:rPr>
              <a:t>كالتالي :</a:t>
            </a:r>
            <a:r>
              <a:rPr lang="en-US" sz="6400" b="1" dirty="0" smtClean="0">
                <a:solidFill>
                  <a:schemeClr val="bg1"/>
                </a:solidFill>
              </a:rPr>
              <a:t> </a:t>
            </a:r>
            <a:r>
              <a:rPr lang="ar-IQ" sz="6400" b="1" dirty="0" smtClean="0">
                <a:solidFill>
                  <a:schemeClr val="bg1"/>
                </a:solidFill>
              </a:rPr>
              <a:t>عندما يفوز الفريق المرسل </a:t>
            </a:r>
            <a:r>
              <a:rPr lang="ar-IQ" sz="6400" b="1" dirty="0" err="1" smtClean="0">
                <a:solidFill>
                  <a:schemeClr val="bg1"/>
                </a:solidFill>
              </a:rPr>
              <a:t>بالتداول </a:t>
            </a:r>
            <a:r>
              <a:rPr lang="ar-IQ" sz="6400" b="1" dirty="0" smtClean="0">
                <a:solidFill>
                  <a:schemeClr val="bg1"/>
                </a:solidFill>
              </a:rPr>
              <a:t>، يؤدي اللاعب الذي أرسل من </a:t>
            </a:r>
            <a:r>
              <a:rPr lang="ar-IQ" sz="6400" b="1" dirty="0" err="1" smtClean="0">
                <a:solidFill>
                  <a:schemeClr val="bg1"/>
                </a:solidFill>
              </a:rPr>
              <a:t>قبل </a:t>
            </a:r>
            <a:r>
              <a:rPr lang="ar-IQ" sz="6400" b="1" dirty="0" smtClean="0">
                <a:solidFill>
                  <a:schemeClr val="bg1"/>
                </a:solidFill>
              </a:rPr>
              <a:t>(أو بديله) الإرسال مرة </a:t>
            </a:r>
            <a:r>
              <a:rPr lang="ar-IQ" sz="6400" b="1" dirty="0" err="1" smtClean="0">
                <a:solidFill>
                  <a:schemeClr val="bg1"/>
                </a:solidFill>
              </a:rPr>
              <a:t>أخرى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عندما يفوز الفريق المستقبل </a:t>
            </a:r>
            <a:r>
              <a:rPr lang="ar-IQ" sz="6400" b="1" dirty="0" err="1" smtClean="0">
                <a:solidFill>
                  <a:schemeClr val="bg1"/>
                </a:solidFill>
              </a:rPr>
              <a:t>بالتداول </a:t>
            </a:r>
            <a:r>
              <a:rPr lang="ar-IQ" sz="6400" b="1" dirty="0" smtClean="0">
                <a:solidFill>
                  <a:schemeClr val="bg1"/>
                </a:solidFill>
              </a:rPr>
              <a:t>، فإنه يكسب الحق في </a:t>
            </a:r>
            <a:r>
              <a:rPr lang="ar-IQ" sz="6400" b="1" dirty="0" err="1" smtClean="0">
                <a:solidFill>
                  <a:schemeClr val="bg1"/>
                </a:solidFill>
              </a:rPr>
              <a:t>الإرسال </a:t>
            </a:r>
            <a:r>
              <a:rPr lang="ar-IQ" sz="6400" b="1" dirty="0" smtClean="0">
                <a:solidFill>
                  <a:schemeClr val="bg1"/>
                </a:solidFill>
              </a:rPr>
              <a:t>، ويدور قبل تأدية </a:t>
            </a:r>
            <a:r>
              <a:rPr lang="ar-IQ" sz="6400" b="1" dirty="0" err="1" smtClean="0">
                <a:solidFill>
                  <a:schemeClr val="bg1"/>
                </a:solidFill>
              </a:rPr>
              <a:t>الإرسال </a:t>
            </a:r>
            <a:r>
              <a:rPr lang="ar-IQ" sz="6400" b="1" dirty="0" smtClean="0">
                <a:solidFill>
                  <a:schemeClr val="bg1"/>
                </a:solidFill>
              </a:rPr>
              <a:t>، ويقوم بالإرسال اللاعب الذي يتحرك من المركز الأمامي الأيمن إلى المركز الخلفي </a:t>
            </a:r>
            <a:r>
              <a:rPr lang="ar-IQ" sz="6400" b="1" dirty="0" err="1" smtClean="0">
                <a:solidFill>
                  <a:schemeClr val="bg1"/>
                </a:solidFill>
              </a:rPr>
              <a:t>الأيمن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u="sng" dirty="0" smtClean="0">
                <a:solidFill>
                  <a:schemeClr val="bg1"/>
                </a:solidFill>
              </a:rPr>
              <a:t>السماح بالإرسال</a:t>
            </a:r>
            <a:endParaRPr lang="en-US" sz="6400" b="1" u="sng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يسمح الحكم الأول بالإرسال بعد التأكد من أن الفريقين مستعدين للعب وأن المرسل مستحوذ على </a:t>
            </a:r>
            <a:r>
              <a:rPr lang="ar-IQ" sz="6400" b="1" dirty="0" err="1" smtClean="0">
                <a:solidFill>
                  <a:schemeClr val="bg1"/>
                </a:solidFill>
              </a:rPr>
              <a:t>الكرة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يجب أن تضرب الكرة بيد واحدة أو بأي جزء من الذراع بعد قذفها أو تركها من </a:t>
            </a:r>
            <a:r>
              <a:rPr lang="ar-IQ" sz="6400" b="1" dirty="0" err="1" smtClean="0">
                <a:solidFill>
                  <a:schemeClr val="bg1"/>
                </a:solidFill>
              </a:rPr>
              <a:t>اليد </a:t>
            </a:r>
            <a:r>
              <a:rPr lang="ar-IQ" sz="6400" b="1" dirty="0" smtClean="0">
                <a:solidFill>
                  <a:schemeClr val="bg1"/>
                </a:solidFill>
              </a:rPr>
              <a:t>(اليدين</a:t>
            </a:r>
            <a:r>
              <a:rPr lang="ar-IQ" sz="4300" dirty="0" err="1" smtClean="0">
                <a:solidFill>
                  <a:schemeClr val="bg1"/>
                </a:solidFill>
              </a:rPr>
              <a:t>) .</a:t>
            </a:r>
            <a:endParaRPr lang="en-US" sz="4300" dirty="0" smtClean="0">
              <a:solidFill>
                <a:schemeClr val="bg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pPr algn="r"/>
            <a:r>
              <a:rPr lang="ar-IQ" sz="2400" dirty="0" smtClean="0">
                <a:solidFill>
                  <a:schemeClr val="bg1"/>
                </a:solidFill>
              </a:rPr>
              <a:t>اجتياز الشبكة </a:t>
            </a:r>
            <a:endParaRPr lang="ar-IQ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rmAutofit fontScale="85000" lnSpcReduction="20000"/>
          </a:bodyPr>
          <a:lstStyle/>
          <a:p>
            <a:r>
              <a:rPr lang="ar-IQ" b="1" dirty="0" smtClean="0">
                <a:solidFill>
                  <a:schemeClr val="bg1"/>
                </a:solidFill>
              </a:rPr>
              <a:t>السماح بالإرسال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يسمح الحكم الأول بالإرسال بعد التأكد من أن الفريقين مستعدين للعب وأن المرسل مستحوذ على </a:t>
            </a:r>
            <a:r>
              <a:rPr lang="ar-IQ" dirty="0" err="1" smtClean="0">
                <a:solidFill>
                  <a:schemeClr val="bg1"/>
                </a:solidFill>
              </a:rPr>
              <a:t>الكرة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تنفيذ الإرسال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يجب أن تضرب الكرة بيد واحدة أو بأي جزء من الذراع بعد قذفها أو تركها من </a:t>
            </a:r>
            <a:r>
              <a:rPr lang="ar-IQ" dirty="0" err="1" smtClean="0">
                <a:solidFill>
                  <a:schemeClr val="bg1"/>
                </a:solidFill>
              </a:rPr>
              <a:t>اليد </a:t>
            </a:r>
            <a:r>
              <a:rPr lang="ar-IQ" dirty="0" smtClean="0">
                <a:solidFill>
                  <a:schemeClr val="bg1"/>
                </a:solidFill>
              </a:rPr>
              <a:t>(اليدين</a:t>
            </a:r>
            <a:r>
              <a:rPr lang="ar-IQ" dirty="0" err="1" smtClean="0">
                <a:solidFill>
                  <a:schemeClr val="bg1"/>
                </a:solidFill>
              </a:rPr>
              <a:t>)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يسمح بقذفه أو ترك واحد للكرة </a:t>
            </a:r>
            <a:r>
              <a:rPr lang="ar-IQ" dirty="0" err="1" smtClean="0">
                <a:solidFill>
                  <a:schemeClr val="bg1"/>
                </a:solidFill>
              </a:rPr>
              <a:t>فقط </a:t>
            </a:r>
            <a:r>
              <a:rPr lang="ar-IQ" dirty="0" smtClean="0">
                <a:solidFill>
                  <a:schemeClr val="bg1"/>
                </a:solidFill>
              </a:rPr>
              <a:t>، ويكون ارتداد الكرة أو تحركها بين اليدين </a:t>
            </a:r>
            <a:r>
              <a:rPr lang="ar-IQ" dirty="0" err="1" smtClean="0">
                <a:solidFill>
                  <a:schemeClr val="bg1"/>
                </a:solidFill>
              </a:rPr>
              <a:t>مسموحاً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 </a:t>
            </a:r>
          </a:p>
          <a:p>
            <a:r>
              <a:rPr lang="ar-IQ" dirty="0" smtClean="0">
                <a:solidFill>
                  <a:schemeClr val="bg1"/>
                </a:solidFill>
              </a:rPr>
              <a:t>يجب على المرسل عند لحظة ضربة الإرسال أو </a:t>
            </a:r>
            <a:r>
              <a:rPr lang="ar-IQ" dirty="0" err="1" smtClean="0">
                <a:solidFill>
                  <a:schemeClr val="bg1"/>
                </a:solidFill>
              </a:rPr>
              <a:t>الأرتقاء</a:t>
            </a:r>
            <a:r>
              <a:rPr lang="ar-IQ" dirty="0" smtClean="0">
                <a:solidFill>
                  <a:schemeClr val="bg1"/>
                </a:solidFill>
              </a:rPr>
              <a:t> للإرسال بالقفز، عدم لمس </a:t>
            </a:r>
            <a:r>
              <a:rPr lang="ar-IQ" dirty="0" err="1" smtClean="0">
                <a:solidFill>
                  <a:schemeClr val="bg1"/>
                </a:solidFill>
              </a:rPr>
              <a:t>الملعب </a:t>
            </a:r>
            <a:r>
              <a:rPr lang="ar-IQ" dirty="0" smtClean="0">
                <a:solidFill>
                  <a:schemeClr val="bg1"/>
                </a:solidFill>
              </a:rPr>
              <a:t>(بما في ذلك خط النهاية) أو الأرض خارج منطقة الإرسال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يحق له بعد الضربة أن ينزل خارج منطقة الإرسال أو داخل الملعب.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يجب أن يضرب المرسل الكرة خلال </a:t>
            </a:r>
            <a:r>
              <a:rPr lang="en-US" dirty="0" smtClean="0">
                <a:solidFill>
                  <a:schemeClr val="bg1"/>
                </a:solidFill>
              </a:rPr>
              <a:t>8</a:t>
            </a:r>
            <a:r>
              <a:rPr lang="ar-IQ" dirty="0" smtClean="0">
                <a:solidFill>
                  <a:schemeClr val="bg1"/>
                </a:solidFill>
              </a:rPr>
              <a:t> ثوان بعد </a:t>
            </a:r>
            <a:r>
              <a:rPr lang="ar-IQ" dirty="0" err="1" smtClean="0">
                <a:solidFill>
                  <a:schemeClr val="bg1"/>
                </a:solidFill>
              </a:rPr>
              <a:t>صافرة</a:t>
            </a:r>
            <a:r>
              <a:rPr lang="ar-IQ" dirty="0" smtClean="0">
                <a:solidFill>
                  <a:schemeClr val="bg1"/>
                </a:solidFill>
              </a:rPr>
              <a:t> الحكم الأول </a:t>
            </a:r>
            <a:r>
              <a:rPr lang="ar-IQ" dirty="0" err="1" smtClean="0">
                <a:solidFill>
                  <a:schemeClr val="bg1"/>
                </a:solidFill>
              </a:rPr>
              <a:t>للإرسال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يلغى الإرسال الذي ينفذ قبل </a:t>
            </a:r>
            <a:r>
              <a:rPr lang="ar-IQ" dirty="0" err="1" smtClean="0">
                <a:solidFill>
                  <a:schemeClr val="bg1"/>
                </a:solidFill>
              </a:rPr>
              <a:t>صافرة</a:t>
            </a:r>
            <a:r>
              <a:rPr lang="ar-IQ" dirty="0" smtClean="0">
                <a:solidFill>
                  <a:schemeClr val="bg1"/>
                </a:solidFill>
              </a:rPr>
              <a:t> الحكم ويعاد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 </a:t>
            </a: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smtClean="0">
                <a:solidFill>
                  <a:schemeClr val="bg1"/>
                </a:solidFill>
              </a:rPr>
              <a:t>السماح </a:t>
            </a:r>
            <a:r>
              <a:rPr lang="ar-IQ" dirty="0" err="1" smtClean="0">
                <a:solidFill>
                  <a:schemeClr val="bg1"/>
                </a:solidFill>
              </a:rPr>
              <a:t>بالارسال</a:t>
            </a:r>
            <a:r>
              <a:rPr lang="ar-IQ" dirty="0" smtClean="0">
                <a:solidFill>
                  <a:schemeClr val="bg1"/>
                </a:solidFill>
              </a:rPr>
              <a:t> </a:t>
            </a:r>
            <a:endParaRPr lang="ar-IQ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70000" lnSpcReduction="20000"/>
          </a:bodyPr>
          <a:lstStyle/>
          <a:p>
            <a:r>
              <a:rPr lang="ar-IQ" dirty="0" err="1" smtClean="0">
                <a:solidFill>
                  <a:schemeClr val="bg1"/>
                </a:solidFill>
              </a:rPr>
              <a:t>ي</a:t>
            </a:r>
            <a:r>
              <a:rPr lang="ar-IQ" b="1" dirty="0" err="1" smtClean="0">
                <a:solidFill>
                  <a:schemeClr val="bg1"/>
                </a:solidFill>
              </a:rPr>
              <a:t>إخفاء</a:t>
            </a:r>
            <a:r>
              <a:rPr lang="ar-IQ" b="1" dirty="0" smtClean="0">
                <a:solidFill>
                  <a:schemeClr val="bg1"/>
                </a:solidFill>
              </a:rPr>
              <a:t> الإرسال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جب على لاعبي الفريق المرسل </a:t>
            </a:r>
            <a:r>
              <a:rPr lang="ar-IQ" sz="2900" b="1" dirty="0" err="1" smtClean="0">
                <a:solidFill>
                  <a:schemeClr val="bg1"/>
                </a:solidFill>
              </a:rPr>
              <a:t>الا</a:t>
            </a:r>
            <a:r>
              <a:rPr lang="ar-IQ" sz="2900" b="1" dirty="0" smtClean="0">
                <a:solidFill>
                  <a:schemeClr val="bg1"/>
                </a:solidFill>
              </a:rPr>
              <a:t> يمنعوا منافسهم خلال إخفاء إرسال فردي أو جماعي من رؤية المرسل أو مسار </a:t>
            </a:r>
            <a:r>
              <a:rPr lang="ar-IQ" sz="2900" b="1" dirty="0" err="1" smtClean="0">
                <a:solidFill>
                  <a:schemeClr val="bg1"/>
                </a:solidFill>
              </a:rPr>
              <a:t>الكرة .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يقوم لاعب أو مجموعة من اللاعبين من الفريق المرسل بإخفاء الإرسال بتحريك الأذرع أو القفز أو التحرك من جانب لآخر، خلال تنفيذ الإرسال أو بالوقوف الجماعي لتغطية طيران مسار </a:t>
            </a:r>
            <a:r>
              <a:rPr lang="ar-IQ" sz="2900" b="1" dirty="0" err="1" smtClean="0">
                <a:solidFill>
                  <a:schemeClr val="bg1"/>
                </a:solidFill>
              </a:rPr>
              <a:t>الكرة .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أخطاء تحدث أثناء الإرسال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أخطاء </a:t>
            </a:r>
            <a:r>
              <a:rPr lang="ar-IQ" sz="2900" b="1" dirty="0" err="1" smtClean="0">
                <a:solidFill>
                  <a:schemeClr val="bg1"/>
                </a:solidFill>
              </a:rPr>
              <a:t>الإرسال :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تؤدى الأخطاء التالية إلى تغيير الإرسال حتى ولو كان المنافس في غير مركزه </a:t>
            </a:r>
            <a:r>
              <a:rPr lang="ar-IQ" sz="2900" b="1" dirty="0" err="1" smtClean="0">
                <a:solidFill>
                  <a:schemeClr val="bg1"/>
                </a:solidFill>
              </a:rPr>
              <a:t>المرسل:</a:t>
            </a:r>
            <a:r>
              <a:rPr lang="ar-IQ" sz="2900" b="1" dirty="0" smtClean="0">
                <a:solidFill>
                  <a:schemeClr val="bg1"/>
                </a:solidFill>
              </a:rPr>
              <a:t> 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يخل بترتيب الإرسال.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لم ينفذ الإرسال بصورة </a:t>
            </a:r>
            <a:r>
              <a:rPr lang="ar-IQ" sz="2900" b="1" dirty="0" err="1" smtClean="0">
                <a:solidFill>
                  <a:schemeClr val="bg1"/>
                </a:solidFill>
              </a:rPr>
              <a:t>صحيحة .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أخطاء بعد ضرب الإرسال: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يصبح الإرسال خطأ بعد أن تضرب الكرة بصورة </a:t>
            </a:r>
            <a:r>
              <a:rPr lang="ar-IQ" sz="2900" b="1" dirty="0" err="1" smtClean="0">
                <a:solidFill>
                  <a:schemeClr val="bg1"/>
                </a:solidFill>
              </a:rPr>
              <a:t>صحيحة </a:t>
            </a:r>
            <a:r>
              <a:rPr lang="ar-IQ" sz="2900" b="1" dirty="0" smtClean="0">
                <a:solidFill>
                  <a:schemeClr val="bg1"/>
                </a:solidFill>
              </a:rPr>
              <a:t>( ما لم يكن اللاعب خارج مركزه) حيث أن </a:t>
            </a:r>
            <a:r>
              <a:rPr lang="ar-IQ" sz="2900" b="1" dirty="0" err="1" smtClean="0">
                <a:solidFill>
                  <a:schemeClr val="bg1"/>
                </a:solidFill>
              </a:rPr>
              <a:t>الكرة :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تلمس لاعباً من الفريق المرسل أو تفشل في عبور المستوى العمودي للشبكة كلياً من خلال مجال </a:t>
            </a:r>
            <a:r>
              <a:rPr lang="ar-IQ" sz="2900" b="1" dirty="0" err="1" smtClean="0">
                <a:solidFill>
                  <a:schemeClr val="bg1"/>
                </a:solidFill>
              </a:rPr>
              <a:t>العبور :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err="1" smtClean="0">
                <a:solidFill>
                  <a:schemeClr val="bg1"/>
                </a:solidFill>
              </a:rPr>
              <a:t>تذهب </a:t>
            </a:r>
            <a:r>
              <a:rPr lang="ar-IQ" sz="2900" b="1" dirty="0" smtClean="0">
                <a:solidFill>
                  <a:schemeClr val="bg1"/>
                </a:solidFill>
              </a:rPr>
              <a:t>" </a:t>
            </a:r>
            <a:r>
              <a:rPr lang="ar-IQ" sz="2900" b="1" dirty="0" err="1" smtClean="0">
                <a:solidFill>
                  <a:schemeClr val="bg1"/>
                </a:solidFill>
              </a:rPr>
              <a:t>خارجاً "</a:t>
            </a:r>
            <a:endParaRPr lang="en-US" sz="2900" b="1" dirty="0" smtClean="0">
              <a:solidFill>
                <a:schemeClr val="bg1"/>
              </a:solidFill>
            </a:endParaRPr>
          </a:p>
          <a:p>
            <a:r>
              <a:rPr lang="ar-IQ" sz="2900" b="1" dirty="0" smtClean="0">
                <a:solidFill>
                  <a:schemeClr val="bg1"/>
                </a:solidFill>
              </a:rPr>
              <a:t>تعبر فوق إخفاء الإرسال</a:t>
            </a:r>
            <a:endParaRPr lang="en-US" sz="2900" b="1" dirty="0" smtClean="0">
              <a:solidFill>
                <a:schemeClr val="bg1"/>
              </a:solidFill>
            </a:endParaRPr>
          </a:p>
          <a:p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pPr algn="r"/>
            <a:r>
              <a:rPr lang="ar-IQ" dirty="0" smtClean="0">
                <a:solidFill>
                  <a:schemeClr val="bg1"/>
                </a:solidFill>
              </a:rPr>
              <a:t>اخفاء الارسال </a:t>
            </a:r>
            <a:endParaRPr lang="ar-IQ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431</TotalTime>
  <Words>1248</Words>
  <Application>Microsoft Office PowerPoint</Application>
  <PresentationFormat>عرض على الشاشة (3:4)‏</PresentationFormat>
  <Paragraphs>169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ملتقى</vt:lpstr>
      <vt:lpstr>قانون الكرة الطائرة </vt:lpstr>
      <vt:lpstr>الفصل الرأبع / حركات اللعب</vt:lpstr>
      <vt:lpstr>لعب الكرة </vt:lpstr>
      <vt:lpstr>الشريحة 4</vt:lpstr>
      <vt:lpstr>عبور الكرة للشبكه</vt:lpstr>
      <vt:lpstr>الشريحة 6</vt:lpstr>
      <vt:lpstr>اجتياز الشبكة </vt:lpstr>
      <vt:lpstr>السماح بالارسال </vt:lpstr>
      <vt:lpstr>اخفاء الارسال </vt:lpstr>
      <vt:lpstr>أخطاء الإرسال وأخطاء المركز </vt:lpstr>
      <vt:lpstr>قيود الضربة الهجومية</vt:lpstr>
      <vt:lpstr>أخطاء الضربة الهجومية </vt:lpstr>
      <vt:lpstr>آداء الصد</vt:lpstr>
      <vt:lpstr>صــد الإرسال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الرابع / حركات اللعب</dc:title>
  <dc:creator>Lenovo</dc:creator>
  <cp:lastModifiedBy>Lenovo</cp:lastModifiedBy>
  <cp:revision>32</cp:revision>
  <dcterms:created xsi:type="dcterms:W3CDTF">2020-03-22T19:39:44Z</dcterms:created>
  <dcterms:modified xsi:type="dcterms:W3CDTF">2020-03-27T10:27:46Z</dcterms:modified>
</cp:coreProperties>
</file>