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4.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08" r:id="rId2"/>
    <p:sldMasterId id="2147483720" r:id="rId3"/>
  </p:sldMasterIdLst>
  <p:sldIdLst>
    <p:sldId id="265" r:id="rId4"/>
    <p:sldId id="256" r:id="rId5"/>
    <p:sldId id="257" r:id="rId6"/>
    <p:sldId id="258" r:id="rId7"/>
    <p:sldId id="259" r:id="rId8"/>
    <p:sldId id="260" r:id="rId9"/>
    <p:sldId id="261" r:id="rId10"/>
    <p:sldId id="262" r:id="rId11"/>
    <p:sldId id="263" r:id="rId12"/>
    <p:sldId id="264"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B2CC138D-BCAC-4A20-AD4A-840884481825}" type="datetimeFigureOut">
              <a:rPr lang="ar-IQ" smtClean="0"/>
              <a:pPr/>
              <a:t>14/08/1441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1185279-2A86-4F9E-82AC-3CC36ADEE4F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C138D-BCAC-4A20-AD4A-840884481825}"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C138D-BCAC-4A20-AD4A-840884481825}"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B2CC138D-BCAC-4A20-AD4A-840884481825}" type="datetimeFigureOut">
              <a:rPr lang="ar-IQ" smtClean="0"/>
              <a:pPr/>
              <a:t>14/08/1441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B2CC138D-BCAC-4A20-AD4A-840884481825}" type="datetimeFigureOut">
              <a:rPr lang="ar-IQ" smtClean="0"/>
              <a:pPr/>
              <a:t>14/08/1441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1185279-2A86-4F9E-82AC-3CC36ADEE4F8}"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تخطيط مخص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F68FA-06A7-46DE-B8AF-087D001A022E}" type="datetimeFigureOut">
              <a:rPr lang="ar-IQ" smtClean="0"/>
              <a:pPr/>
              <a:t>14/08/1441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B2CC138D-BCAC-4A20-AD4A-840884481825}" type="datetimeFigureOut">
              <a:rPr lang="ar-IQ" smtClean="0"/>
              <a:pPr/>
              <a:t>14/08/1441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1185279-2A86-4F9E-82AC-3CC36ADEE4F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B2CC138D-BCAC-4A20-AD4A-840884481825}" type="datetimeFigureOut">
              <a:rPr lang="ar-IQ" smtClean="0"/>
              <a:pPr/>
              <a:t>14/08/1441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2CC138D-BCAC-4A20-AD4A-840884481825}" type="datetimeFigureOut">
              <a:rPr lang="ar-IQ" smtClean="0"/>
              <a:pPr/>
              <a:t>14/08/1441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B2CC138D-BCAC-4A20-AD4A-840884481825}" type="datetimeFigureOut">
              <a:rPr lang="ar-IQ" smtClean="0"/>
              <a:pPr/>
              <a:t>14/08/1441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1185279-2A86-4F9E-82AC-3CC36ADEE4F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B2CC138D-BCAC-4A20-AD4A-840884481825}" type="datetimeFigureOut">
              <a:rPr lang="ar-IQ" smtClean="0"/>
              <a:pPr/>
              <a:t>14/08/1441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B2CC138D-BCAC-4A20-AD4A-840884481825}" type="datetimeFigureOut">
              <a:rPr lang="ar-IQ" smtClean="0"/>
              <a:pPr/>
              <a:t>14/08/1441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2CC138D-BCAC-4A20-AD4A-840884481825}" type="datetimeFigureOut">
              <a:rPr lang="ar-IQ" smtClean="0"/>
              <a:pPr/>
              <a:t>14/08/1441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1185279-2A86-4F9E-82AC-3CC36ADEE4F8}"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81162D4-D155-4319-A466-553E01A08743}" type="datetimeFigureOut">
              <a:rPr lang="ar-IQ" smtClean="0"/>
              <a:pPr/>
              <a:t>14/08/1441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E84ECB4-2B16-470F-BACB-2C3EB099014B}"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4F68FA-06A7-46DE-B8AF-087D001A022E}" type="datetimeFigureOut">
              <a:rPr lang="ar-IQ" smtClean="0"/>
              <a:pPr/>
              <a:t>14/08/1441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C65ED6-3702-4429-921A-B26836867BE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audio" Target="file:///C:\Users\Lenovo\Desktop\&#1575;&#1604;&#1601;&#1589;&#1604;%20&#1575;&#1604;&#1582;&#1575;&#1605;&#1587;265-2.wav"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4.wa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audio" Target="file:///C:\Users\Lenovo\Desktop\&#1575;&#1604;&#1601;&#1589;&#1604;%20&#1575;&#1604;&#1582;&#1575;&#1605;&#1587;256-2.wa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57-0.wa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58.wa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59.wa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0.wa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1.wav"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2.wav"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3.wa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435280" cy="1399032"/>
          </a:xfrm>
          <a:ln>
            <a:solidFill>
              <a:srgbClr val="FFFF00"/>
            </a:solidFill>
          </a:ln>
        </p:spPr>
        <p:txBody>
          <a:bodyPr>
            <a:normAutofit/>
          </a:bodyPr>
          <a:lstStyle/>
          <a:p>
            <a:pPr algn="ctr"/>
            <a:r>
              <a:rPr lang="ar-IQ" sz="4400" b="1" dirty="0" smtClean="0">
                <a:solidFill>
                  <a:srgbClr val="FFC000"/>
                </a:solidFill>
              </a:rPr>
              <a:t>قانون الكرة الطائرة </a:t>
            </a:r>
            <a:endParaRPr lang="ar-IQ" sz="4400" b="1" dirty="0">
              <a:solidFill>
                <a:srgbClr val="FFC000"/>
              </a:solidFill>
            </a:endParaRPr>
          </a:p>
        </p:txBody>
      </p:sp>
      <p:pic>
        <p:nvPicPr>
          <p:cNvPr id="5" name="عنصر نائب للمحتوى 4" descr="4images.jpg"/>
          <p:cNvPicPr>
            <a:picLocks noGrp="1" noChangeAspect="1"/>
          </p:cNvPicPr>
          <p:nvPr>
            <p:ph sz="half" idx="1"/>
          </p:nvPr>
        </p:nvPicPr>
        <p:blipFill>
          <a:blip r:embed="rId3" cstate="print"/>
          <a:stretch>
            <a:fillRect/>
          </a:stretch>
        </p:blipFill>
        <p:spPr>
          <a:xfrm>
            <a:off x="467544" y="1556792"/>
            <a:ext cx="4320479" cy="5112568"/>
          </a:xfrm>
        </p:spPr>
      </p:pic>
      <p:sp>
        <p:nvSpPr>
          <p:cNvPr id="4" name="عنصر نائب للمحتوى 3"/>
          <p:cNvSpPr>
            <a:spLocks noGrp="1"/>
          </p:cNvSpPr>
          <p:nvPr>
            <p:ph sz="half" idx="2"/>
          </p:nvPr>
        </p:nvSpPr>
        <p:spPr>
          <a:xfrm>
            <a:off x="4788024" y="1556792"/>
            <a:ext cx="4104456" cy="5112568"/>
          </a:xfrm>
          <a:solidFill>
            <a:srgbClr val="FFC000"/>
          </a:solidFill>
          <a:ln>
            <a:solidFill>
              <a:schemeClr val="accent1"/>
            </a:solidFill>
          </a:ln>
        </p:spPr>
        <p:txBody>
          <a:bodyPr>
            <a:normAutofit/>
          </a:bodyPr>
          <a:lstStyle/>
          <a:p>
            <a:pPr algn="ctr">
              <a:buNone/>
            </a:pPr>
            <a:endParaRPr lang="ar-IQ" sz="3200" b="1" dirty="0" smtClean="0">
              <a:solidFill>
                <a:schemeClr val="bg1"/>
              </a:solidFill>
            </a:endParaRPr>
          </a:p>
          <a:p>
            <a:pPr algn="ctr">
              <a:buNone/>
            </a:pPr>
            <a:r>
              <a:rPr lang="ar-IQ" sz="2400" b="1" u="sng" dirty="0" smtClean="0">
                <a:solidFill>
                  <a:schemeClr val="bg1"/>
                </a:solidFill>
              </a:rPr>
              <a:t>الفصل الخامس </a:t>
            </a:r>
            <a:r>
              <a:rPr lang="en-US" sz="2400" dirty="0" smtClean="0">
                <a:solidFill>
                  <a:schemeClr val="bg1"/>
                </a:solidFill>
              </a:rPr>
              <a:t/>
            </a:r>
            <a:br>
              <a:rPr lang="en-US" sz="2400" dirty="0" smtClean="0">
                <a:solidFill>
                  <a:schemeClr val="bg1"/>
                </a:solidFill>
              </a:rPr>
            </a:br>
            <a:r>
              <a:rPr lang="ar-IQ" sz="2400" b="1" dirty="0" err="1" smtClean="0">
                <a:solidFill>
                  <a:schemeClr val="bg1"/>
                </a:solidFill>
              </a:rPr>
              <a:t>التوقفات </a:t>
            </a:r>
            <a:r>
              <a:rPr lang="ar-IQ" sz="2400" b="1" dirty="0" smtClean="0">
                <a:solidFill>
                  <a:schemeClr val="bg1"/>
                </a:solidFill>
              </a:rPr>
              <a:t>، فترات الراحة والتأخيرات</a:t>
            </a:r>
          </a:p>
          <a:p>
            <a:pPr algn="ctr">
              <a:buNone/>
            </a:pPr>
            <a:endParaRPr lang="ar-IQ" sz="2400" dirty="0" smtClean="0">
              <a:solidFill>
                <a:schemeClr val="bg1"/>
              </a:solidFill>
            </a:endParaRPr>
          </a:p>
          <a:p>
            <a:pPr algn="ctr">
              <a:buNone/>
            </a:pPr>
            <a:r>
              <a:rPr lang="ar-IQ" sz="2400" b="1" dirty="0" smtClean="0">
                <a:solidFill>
                  <a:schemeClr val="bg1"/>
                </a:solidFill>
              </a:rPr>
              <a:t>اعداد</a:t>
            </a:r>
          </a:p>
          <a:p>
            <a:pPr algn="ctr">
              <a:buNone/>
            </a:pPr>
            <a:r>
              <a:rPr lang="ar-IQ" sz="2400" b="1" dirty="0" smtClean="0">
                <a:solidFill>
                  <a:schemeClr val="bg1"/>
                </a:solidFill>
              </a:rPr>
              <a:t>الاستاذ الدكتور </a:t>
            </a:r>
          </a:p>
          <a:p>
            <a:pPr algn="ctr">
              <a:buNone/>
            </a:pPr>
            <a:r>
              <a:rPr lang="ar-IQ" sz="2400" b="1" dirty="0" err="1" smtClean="0">
                <a:solidFill>
                  <a:schemeClr val="bg1"/>
                </a:solidFill>
              </a:rPr>
              <a:t>سهاد</a:t>
            </a:r>
            <a:r>
              <a:rPr lang="ar-IQ" sz="2400" b="1" dirty="0" smtClean="0">
                <a:solidFill>
                  <a:schemeClr val="bg1"/>
                </a:solidFill>
              </a:rPr>
              <a:t> قاسم الموسوي</a:t>
            </a:r>
            <a:endParaRPr lang="ar-IQ" sz="2400" b="1" dirty="0">
              <a:solidFill>
                <a:schemeClr val="bg1"/>
              </a:solidFill>
            </a:endParaRPr>
          </a:p>
        </p:txBody>
      </p:sp>
      <p:pic>
        <p:nvPicPr>
          <p:cNvPr id="9" name="الفصل الخامس265-2.wav">
            <a:hlinkClick r:id="" action="ppaction://media"/>
          </p:cNvPr>
          <p:cNvPicPr>
            <a:picLocks noRot="1" noChangeAspect="1"/>
          </p:cNvPicPr>
          <p:nvPr>
            <a:audioFile r:link="rId1"/>
          </p:nvPr>
        </p:nvPicPr>
        <p:blipFill>
          <a:blip r:embed="rId4" cstate="print"/>
          <a:stretch>
            <a:fillRect/>
          </a:stretch>
        </p:blipFill>
        <p:spPr>
          <a:xfrm>
            <a:off x="8632825" y="6346825"/>
            <a:ext cx="304800" cy="304800"/>
          </a:xfrm>
          <a:prstGeom prst="rect">
            <a:avLst/>
          </a:prstGeom>
        </p:spPr>
      </p:pic>
    </p:spTree>
  </p:cSld>
  <p:clrMapOvr>
    <a:masterClrMapping/>
  </p:clrMapOvr>
  <p:transition advTm="926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9"/>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713234"/>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1268760"/>
            <a:ext cx="8229600" cy="5186048"/>
          </a:xfrm>
        </p:spPr>
        <p:txBody>
          <a:bodyPr>
            <a:normAutofit fontScale="92500"/>
          </a:bodyPr>
          <a:lstStyle/>
          <a:p>
            <a:r>
              <a:rPr lang="ar-IQ" sz="1900" b="1" dirty="0" smtClean="0">
                <a:solidFill>
                  <a:srgbClr val="FFFF00"/>
                </a:solidFill>
              </a:rPr>
              <a:t>فترات الراحة</a:t>
            </a:r>
            <a:endParaRPr lang="en-US" sz="1900" dirty="0" smtClean="0">
              <a:solidFill>
                <a:srgbClr val="FFFF00"/>
              </a:solidFill>
            </a:endParaRPr>
          </a:p>
          <a:p>
            <a:r>
              <a:rPr lang="ar-IQ" sz="1900" dirty="0" smtClean="0">
                <a:solidFill>
                  <a:srgbClr val="FFFF00"/>
                </a:solidFill>
              </a:rPr>
              <a:t>فترة الراحة هي الوقت بين الأشواط، وتستغرق فترات الراحة جميعها ثلاث دقائق</a:t>
            </a:r>
            <a:endParaRPr lang="en-US" sz="1900" dirty="0" smtClean="0">
              <a:solidFill>
                <a:srgbClr val="FFFF00"/>
              </a:solidFill>
            </a:endParaRPr>
          </a:p>
          <a:p>
            <a:r>
              <a:rPr lang="ar-IQ" sz="1900" dirty="0" smtClean="0">
                <a:solidFill>
                  <a:srgbClr val="FFFF00"/>
                </a:solidFill>
              </a:rPr>
              <a:t>يتم خلال هذه الفترة من الوقت تغيير الملاعب وتسجيل ترتيب الدوران للفريقين على استمارة </a:t>
            </a:r>
            <a:r>
              <a:rPr lang="ar-IQ" sz="1900" dirty="0" err="1" smtClean="0">
                <a:solidFill>
                  <a:srgbClr val="FFFF00"/>
                </a:solidFill>
              </a:rPr>
              <a:t>التسجيل .</a:t>
            </a:r>
            <a:endParaRPr lang="en-US" sz="1900" dirty="0" smtClean="0">
              <a:solidFill>
                <a:srgbClr val="FFFF00"/>
              </a:solidFill>
            </a:endParaRPr>
          </a:p>
          <a:p>
            <a:r>
              <a:rPr lang="ar-IQ" sz="2600" dirty="0" smtClean="0">
                <a:solidFill>
                  <a:srgbClr val="FFFF00"/>
                </a:solidFill>
              </a:rPr>
              <a:t>يمكن أن تمتد فترة الراحة بين الشوطين الثاني والثالث إلى </a:t>
            </a:r>
            <a:r>
              <a:rPr lang="en-US" sz="2600" dirty="0" smtClean="0">
                <a:solidFill>
                  <a:srgbClr val="FFFF00"/>
                </a:solidFill>
              </a:rPr>
              <a:t>10</a:t>
            </a:r>
            <a:r>
              <a:rPr lang="ar-IQ" sz="2600" dirty="0" smtClean="0">
                <a:solidFill>
                  <a:srgbClr val="FFFF00"/>
                </a:solidFill>
              </a:rPr>
              <a:t> دقائق بواسطة الجهة المختصة عند طلب المنظم</a:t>
            </a:r>
            <a:endParaRPr lang="en-US" sz="2600" dirty="0" smtClean="0">
              <a:solidFill>
                <a:srgbClr val="FFFF00"/>
              </a:solidFill>
            </a:endParaRPr>
          </a:p>
          <a:p>
            <a:r>
              <a:rPr lang="ar-IQ" sz="2600" b="1" dirty="0" smtClean="0">
                <a:solidFill>
                  <a:srgbClr val="FFFF00"/>
                </a:solidFill>
              </a:rPr>
              <a:t>تغيير الملاعب</a:t>
            </a:r>
            <a:endParaRPr lang="en-US" sz="2600" dirty="0" smtClean="0">
              <a:solidFill>
                <a:srgbClr val="FFFF00"/>
              </a:solidFill>
            </a:endParaRPr>
          </a:p>
          <a:p>
            <a:r>
              <a:rPr lang="ar-IQ" sz="2600" dirty="0" smtClean="0">
                <a:solidFill>
                  <a:srgbClr val="FFFF00"/>
                </a:solidFill>
              </a:rPr>
              <a:t>يغير الفريقان ملعبيهما بعد كل شوط باستثناء الشوط الفاصل</a:t>
            </a:r>
            <a:endParaRPr lang="en-US" sz="2600" dirty="0" smtClean="0">
              <a:solidFill>
                <a:srgbClr val="FFFF00"/>
              </a:solidFill>
            </a:endParaRPr>
          </a:p>
          <a:p>
            <a:r>
              <a:rPr lang="ar-IQ" sz="2600" dirty="0" smtClean="0">
                <a:solidFill>
                  <a:srgbClr val="FFFF00"/>
                </a:solidFill>
              </a:rPr>
              <a:t>في الشوط الفاصل، حالما يصل الفريق المتقدم للنقطة </a:t>
            </a:r>
            <a:r>
              <a:rPr lang="en-US" sz="2600" dirty="0" smtClean="0">
                <a:solidFill>
                  <a:srgbClr val="FFFF00"/>
                </a:solidFill>
              </a:rPr>
              <a:t>8</a:t>
            </a:r>
            <a:r>
              <a:rPr lang="ar-IQ" sz="2600" dirty="0" smtClean="0">
                <a:solidFill>
                  <a:srgbClr val="FFFF00"/>
                </a:solidFill>
              </a:rPr>
              <a:t> يغير الفريقان ملعبيهما بدون تأخير، وتظل مراكز اللاعبين كما </a:t>
            </a:r>
            <a:r>
              <a:rPr lang="ar-IQ" sz="2600" dirty="0" err="1" smtClean="0">
                <a:solidFill>
                  <a:srgbClr val="FFFF00"/>
                </a:solidFill>
              </a:rPr>
              <a:t>هي .</a:t>
            </a:r>
            <a:endParaRPr lang="en-US" sz="2600" dirty="0" smtClean="0">
              <a:solidFill>
                <a:srgbClr val="FFFF00"/>
              </a:solidFill>
            </a:endParaRPr>
          </a:p>
          <a:p>
            <a:r>
              <a:rPr lang="ar-IQ" sz="2600" dirty="0" smtClean="0">
                <a:solidFill>
                  <a:srgbClr val="FFFF00"/>
                </a:solidFill>
              </a:rPr>
              <a:t>إذا لم يجر التغيير حالما يصل الفريق المتقدم النقطة </a:t>
            </a:r>
            <a:r>
              <a:rPr lang="en-US" sz="2600" dirty="0" smtClean="0">
                <a:solidFill>
                  <a:srgbClr val="FFFF00"/>
                </a:solidFill>
              </a:rPr>
              <a:t>8</a:t>
            </a:r>
            <a:r>
              <a:rPr lang="ar-IQ" sz="2600" dirty="0" smtClean="0">
                <a:solidFill>
                  <a:srgbClr val="FFFF00"/>
                </a:solidFill>
              </a:rPr>
              <a:t> فسوف يتم إجراؤها عندما يكتشف الخطأ، وتظل النتيجة كما هي في الوقت الذي أجري فيه </a:t>
            </a:r>
            <a:r>
              <a:rPr lang="ar-IQ" sz="2600" dirty="0" err="1" smtClean="0">
                <a:solidFill>
                  <a:srgbClr val="FFFF00"/>
                </a:solidFill>
              </a:rPr>
              <a:t>التغيير .</a:t>
            </a:r>
            <a:endParaRPr lang="en-US" sz="2600" dirty="0" smtClean="0">
              <a:solidFill>
                <a:srgbClr val="FFFF00"/>
              </a:solidFill>
            </a:endParaRPr>
          </a:p>
          <a:p>
            <a:endParaRPr lang="ar-IQ" dirty="0"/>
          </a:p>
        </p:txBody>
      </p:sp>
      <p:pic>
        <p:nvPicPr>
          <p:cNvPr id="4" name="الفصل الخامس264.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82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980728"/>
            <a:ext cx="8062912" cy="360040"/>
          </a:xfrm>
        </p:spPr>
        <p:txBody>
          <a:bodyPr>
            <a:normAutofit fontScale="90000"/>
          </a:bodyPr>
          <a:lstStyle/>
          <a:p>
            <a:pPr algn="ctr"/>
            <a:r>
              <a:rPr lang="ar-IQ" sz="2200" b="1" dirty="0" smtClean="0"/>
              <a:t>الفصل الخامس</a:t>
            </a:r>
            <a:r>
              <a:rPr lang="en-US" sz="2200" dirty="0" smtClean="0"/>
              <a:t/>
            </a:r>
            <a:br>
              <a:rPr lang="en-US" sz="2200" dirty="0" smtClean="0"/>
            </a:br>
            <a:r>
              <a:rPr lang="ar-IQ" sz="2200" b="1" dirty="0" err="1" smtClean="0"/>
              <a:t>التوقفات </a:t>
            </a:r>
            <a:r>
              <a:rPr lang="ar-IQ" sz="2200" b="1" dirty="0" smtClean="0"/>
              <a:t>، فترات الراحة </a:t>
            </a:r>
            <a:r>
              <a:rPr lang="ar-IQ" sz="2000" b="1" dirty="0" smtClean="0"/>
              <a:t>والتأخيرات</a:t>
            </a:r>
            <a:r>
              <a:rPr lang="en-US" dirty="0" smtClean="0"/>
              <a:t/>
            </a:r>
            <a:br>
              <a:rPr lang="en-US" dirty="0" smtClean="0"/>
            </a:br>
            <a:endParaRPr lang="ar-IQ" dirty="0"/>
          </a:p>
        </p:txBody>
      </p:sp>
      <p:sp>
        <p:nvSpPr>
          <p:cNvPr id="3" name="عنوان فرعي 2"/>
          <p:cNvSpPr>
            <a:spLocks noGrp="1"/>
          </p:cNvSpPr>
          <p:nvPr>
            <p:ph type="subTitle" idx="1"/>
          </p:nvPr>
        </p:nvSpPr>
        <p:spPr>
          <a:xfrm>
            <a:off x="540544" y="764704"/>
            <a:ext cx="8062912" cy="5760640"/>
          </a:xfrm>
        </p:spPr>
        <p:txBody>
          <a:bodyPr>
            <a:normAutofit/>
          </a:bodyPr>
          <a:lstStyle/>
          <a:p>
            <a:r>
              <a:rPr lang="ar-IQ" sz="2000" b="1" dirty="0" smtClean="0">
                <a:solidFill>
                  <a:srgbClr val="FFFF00"/>
                </a:solidFill>
              </a:rPr>
              <a:t>توقفات اللعب العادية </a:t>
            </a:r>
            <a:endParaRPr lang="en-US" sz="2000" dirty="0" smtClean="0">
              <a:solidFill>
                <a:srgbClr val="FFFF00"/>
              </a:solidFill>
            </a:endParaRPr>
          </a:p>
          <a:p>
            <a:r>
              <a:rPr lang="ar-IQ" sz="2000" b="1" dirty="0" smtClean="0">
                <a:solidFill>
                  <a:srgbClr val="FFFF00"/>
                </a:solidFill>
              </a:rPr>
              <a:t>توقفات اللعب العادية هي الأوقات المستقطعة وتبديلات </a:t>
            </a:r>
            <a:r>
              <a:rPr lang="ar-IQ" sz="2000" b="1" dirty="0" err="1" smtClean="0">
                <a:solidFill>
                  <a:srgbClr val="FFFF00"/>
                </a:solidFill>
              </a:rPr>
              <a:t>اللاعبين .</a:t>
            </a:r>
            <a:endParaRPr lang="en-US" sz="2000" b="1" dirty="0" smtClean="0">
              <a:solidFill>
                <a:srgbClr val="FFFF00"/>
              </a:solidFill>
            </a:endParaRPr>
          </a:p>
          <a:p>
            <a:r>
              <a:rPr lang="ar-IQ" sz="2000" b="1" dirty="0" smtClean="0">
                <a:solidFill>
                  <a:srgbClr val="FFFF00"/>
                </a:solidFill>
              </a:rPr>
              <a:t>التوقف هو الوقت بين تداول مكتمل واحد </a:t>
            </a:r>
            <a:r>
              <a:rPr lang="ar-IQ" sz="2000" b="1" dirty="0" err="1" smtClean="0">
                <a:solidFill>
                  <a:srgbClr val="FFFF00"/>
                </a:solidFill>
              </a:rPr>
              <a:t>وصافرة</a:t>
            </a:r>
            <a:r>
              <a:rPr lang="ar-IQ" sz="2000" b="1" dirty="0" smtClean="0">
                <a:solidFill>
                  <a:srgbClr val="FFFF00"/>
                </a:solidFill>
              </a:rPr>
              <a:t> الحكم الأول للإرسال </a:t>
            </a:r>
            <a:r>
              <a:rPr lang="ar-IQ" sz="2000" b="1" dirty="0" err="1" smtClean="0">
                <a:solidFill>
                  <a:srgbClr val="FFFF00"/>
                </a:solidFill>
              </a:rPr>
              <a:t>التالي :</a:t>
            </a:r>
            <a:endParaRPr lang="en-US" sz="2000" b="1" dirty="0" smtClean="0">
              <a:solidFill>
                <a:srgbClr val="FFFF00"/>
              </a:solidFill>
            </a:endParaRPr>
          </a:p>
          <a:p>
            <a:r>
              <a:rPr lang="ar-IQ" sz="2000" b="1" dirty="0" smtClean="0">
                <a:solidFill>
                  <a:srgbClr val="FFFF00"/>
                </a:solidFill>
              </a:rPr>
              <a:t>عدد توقفات اللعب العادية</a:t>
            </a:r>
            <a:endParaRPr lang="en-US" sz="2000" dirty="0" smtClean="0">
              <a:solidFill>
                <a:srgbClr val="FFFF00"/>
              </a:solidFill>
            </a:endParaRPr>
          </a:p>
          <a:p>
            <a:r>
              <a:rPr lang="ar-IQ" sz="2000" b="1" dirty="0" smtClean="0">
                <a:solidFill>
                  <a:srgbClr val="FFFF00"/>
                </a:solidFill>
              </a:rPr>
              <a:t>يحق لكل فريق طلب وقتين مستقطعين وستة تبديلات اللاعبين كحد أقصى لكل </a:t>
            </a:r>
            <a:r>
              <a:rPr lang="ar-IQ" sz="2000" b="1" dirty="0" err="1" smtClean="0">
                <a:solidFill>
                  <a:srgbClr val="FFFF00"/>
                </a:solidFill>
              </a:rPr>
              <a:t>شوط .</a:t>
            </a:r>
            <a:r>
              <a:rPr lang="ar-IQ" sz="2000" b="1" dirty="0" smtClean="0">
                <a:solidFill>
                  <a:srgbClr val="FFFF00"/>
                </a:solidFill>
              </a:rPr>
              <a:t> طلب توقفات اللعب العادية </a:t>
            </a:r>
            <a:endParaRPr lang="en-US" sz="2000" b="1" dirty="0" smtClean="0">
              <a:solidFill>
                <a:srgbClr val="FFFF00"/>
              </a:solidFill>
            </a:endParaRPr>
          </a:p>
          <a:p>
            <a:r>
              <a:rPr lang="ar-IQ" sz="2000" b="1" dirty="0" smtClean="0">
                <a:solidFill>
                  <a:srgbClr val="FFFF00"/>
                </a:solidFill>
              </a:rPr>
              <a:t>يجوز طلب توقفات اللعب العادية بواسطة المدرب أو رئيس الشوط وبواسطتهما فقط</a:t>
            </a:r>
            <a:endParaRPr lang="en-US" sz="2000" b="1" dirty="0" smtClean="0">
              <a:solidFill>
                <a:srgbClr val="FFFF00"/>
              </a:solidFill>
            </a:endParaRPr>
          </a:p>
          <a:p>
            <a:r>
              <a:rPr lang="ar-IQ" sz="2000" b="1" dirty="0" smtClean="0">
                <a:solidFill>
                  <a:srgbClr val="FFFF00"/>
                </a:solidFill>
              </a:rPr>
              <a:t>يؤدي الطالب بإظهار إشارة اليد </a:t>
            </a:r>
            <a:r>
              <a:rPr lang="ar-IQ" sz="2000" b="1" dirty="0" err="1" smtClean="0">
                <a:solidFill>
                  <a:srgbClr val="FFFF00"/>
                </a:solidFill>
              </a:rPr>
              <a:t>المعنية </a:t>
            </a:r>
            <a:r>
              <a:rPr lang="ar-IQ" sz="2000" b="1" dirty="0" smtClean="0">
                <a:solidFill>
                  <a:srgbClr val="FFFF00"/>
                </a:solidFill>
              </a:rPr>
              <a:t>، عندما تكون الكرة خارج اللعب وقبل </a:t>
            </a:r>
            <a:r>
              <a:rPr lang="ar-IQ" sz="2000" b="1" dirty="0" err="1" smtClean="0">
                <a:solidFill>
                  <a:srgbClr val="FFFF00"/>
                </a:solidFill>
              </a:rPr>
              <a:t>الصافرة</a:t>
            </a:r>
            <a:r>
              <a:rPr lang="ar-IQ" sz="2000" b="1" dirty="0" smtClean="0">
                <a:solidFill>
                  <a:srgbClr val="FFFF00"/>
                </a:solidFill>
              </a:rPr>
              <a:t> </a:t>
            </a:r>
            <a:r>
              <a:rPr lang="ar-IQ" sz="2000" b="1" dirty="0" err="1" smtClean="0">
                <a:solidFill>
                  <a:srgbClr val="FFFF00"/>
                </a:solidFill>
              </a:rPr>
              <a:t>للإرسال .</a:t>
            </a:r>
            <a:endParaRPr lang="en-US" sz="2000" b="1" dirty="0" smtClean="0">
              <a:solidFill>
                <a:srgbClr val="FFFF00"/>
              </a:solidFill>
            </a:endParaRPr>
          </a:p>
          <a:p>
            <a:r>
              <a:rPr lang="ar-SA" sz="2000" b="1" dirty="0" smtClean="0">
                <a:solidFill>
                  <a:srgbClr val="FFFF00"/>
                </a:solidFill>
              </a:rPr>
              <a:t>للمسابقات العالمية للإتحاد الدولي للكرة الطائرة </a:t>
            </a:r>
            <a:r>
              <a:rPr lang="ar-SA" sz="2000" b="1" dirty="0" err="1" smtClean="0">
                <a:solidFill>
                  <a:srgbClr val="FFFF00"/>
                </a:solidFill>
              </a:rPr>
              <a:t>والرسمية </a:t>
            </a:r>
            <a:r>
              <a:rPr lang="ar-SA" sz="2000" b="1" dirty="0" smtClean="0">
                <a:solidFill>
                  <a:srgbClr val="FFFF00"/>
                </a:solidFill>
              </a:rPr>
              <a:t>، يكون </a:t>
            </a:r>
            <a:r>
              <a:rPr lang="ar-SA" sz="2000" b="1" dirty="0" err="1" smtClean="0">
                <a:solidFill>
                  <a:srgbClr val="FFFF00"/>
                </a:solidFill>
              </a:rPr>
              <a:t>أستخدام</a:t>
            </a:r>
            <a:r>
              <a:rPr lang="ar-SA" sz="2000" b="1" dirty="0" smtClean="0">
                <a:solidFill>
                  <a:srgbClr val="FFFF00"/>
                </a:solidFill>
              </a:rPr>
              <a:t> البوق إجبارياً ثم إشارة اليد لطلب الوقت </a:t>
            </a:r>
            <a:r>
              <a:rPr lang="ar-SA" sz="2000" b="1" dirty="0" err="1" smtClean="0">
                <a:solidFill>
                  <a:srgbClr val="FFFF00"/>
                </a:solidFill>
              </a:rPr>
              <a:t>المستقطع .</a:t>
            </a:r>
            <a:endParaRPr lang="en-US" sz="2000" b="1" dirty="0" smtClean="0">
              <a:solidFill>
                <a:srgbClr val="FFFF00"/>
              </a:solidFill>
            </a:endParaRPr>
          </a:p>
          <a:p>
            <a:r>
              <a:rPr lang="ar-IQ" sz="2000" b="1" dirty="0" smtClean="0">
                <a:solidFill>
                  <a:srgbClr val="FFFF00"/>
                </a:solidFill>
              </a:rPr>
              <a:t>يسمح بطلب التبديل قبل بداية الشوط ويجب تسجيله كتبديل عادي في ذلك الشوط </a:t>
            </a:r>
            <a:endParaRPr lang="en-US" sz="2000" b="1" dirty="0" smtClean="0">
              <a:solidFill>
                <a:srgbClr val="FFFF00"/>
              </a:solidFill>
            </a:endParaRPr>
          </a:p>
          <a:p>
            <a:endParaRPr lang="ar-IQ" sz="2000" b="1" dirty="0" smtClean="0">
              <a:solidFill>
                <a:srgbClr val="FFFF00"/>
              </a:solidFill>
            </a:endParaRPr>
          </a:p>
          <a:p>
            <a:endParaRPr lang="ar-IQ" dirty="0" smtClean="0"/>
          </a:p>
          <a:p>
            <a:endParaRPr lang="en-US" dirty="0"/>
          </a:p>
        </p:txBody>
      </p:sp>
      <p:pic>
        <p:nvPicPr>
          <p:cNvPr id="7" name="الفصل الخامس256-2.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31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857250"/>
          </a:xfrm>
        </p:spPr>
        <p:txBody>
          <a:bodyPr/>
          <a:lstStyle/>
          <a:p>
            <a:pPr algn="ctr"/>
            <a:r>
              <a:rPr lang="ar-IQ" dirty="0" smtClean="0"/>
              <a:t>الفصل الخامس</a:t>
            </a:r>
            <a:endParaRPr lang="ar-IQ" dirty="0"/>
          </a:p>
        </p:txBody>
      </p:sp>
      <p:sp>
        <p:nvSpPr>
          <p:cNvPr id="3" name="عنصر نائب للمحتوى 2"/>
          <p:cNvSpPr>
            <a:spLocks noGrp="1"/>
          </p:cNvSpPr>
          <p:nvPr>
            <p:ph idx="1"/>
          </p:nvPr>
        </p:nvSpPr>
        <p:spPr>
          <a:xfrm>
            <a:off x="457200" y="1196752"/>
            <a:ext cx="8229600" cy="5258056"/>
          </a:xfrm>
        </p:spPr>
        <p:txBody>
          <a:bodyPr>
            <a:normAutofit fontScale="77500" lnSpcReduction="20000"/>
          </a:bodyPr>
          <a:lstStyle/>
          <a:p>
            <a:r>
              <a:rPr lang="ar-IQ" b="1" dirty="0" smtClean="0">
                <a:solidFill>
                  <a:srgbClr val="FFFF00"/>
                </a:solidFill>
              </a:rPr>
              <a:t>التوقفات المتتالية</a:t>
            </a:r>
            <a:endParaRPr lang="en-US" dirty="0" smtClean="0">
              <a:solidFill>
                <a:srgbClr val="FFFF00"/>
              </a:solidFill>
            </a:endParaRPr>
          </a:p>
          <a:p>
            <a:r>
              <a:rPr lang="ar-IQ" dirty="0" smtClean="0">
                <a:solidFill>
                  <a:srgbClr val="FFFF00"/>
                </a:solidFill>
              </a:rPr>
              <a:t>يجوز طلب وقت أو وقتين مستقطعين وطلب واحد للتبديل لأي فريق وعلى التوالي دون الحاجة </a:t>
            </a:r>
            <a:r>
              <a:rPr lang="ar-IQ" dirty="0" err="1" smtClean="0">
                <a:solidFill>
                  <a:srgbClr val="FFFF00"/>
                </a:solidFill>
              </a:rPr>
              <a:t>لإستئناف</a:t>
            </a:r>
            <a:r>
              <a:rPr lang="ar-IQ" dirty="0" smtClean="0">
                <a:solidFill>
                  <a:srgbClr val="FFFF00"/>
                </a:solidFill>
              </a:rPr>
              <a:t> </a:t>
            </a:r>
            <a:r>
              <a:rPr lang="ar-IQ" dirty="0" err="1" smtClean="0">
                <a:solidFill>
                  <a:srgbClr val="FFFF00"/>
                </a:solidFill>
              </a:rPr>
              <a:t>اللعب .</a:t>
            </a:r>
            <a:endParaRPr lang="en-US" dirty="0" smtClean="0">
              <a:solidFill>
                <a:srgbClr val="FFFF00"/>
              </a:solidFill>
            </a:endParaRPr>
          </a:p>
          <a:p>
            <a:r>
              <a:rPr lang="ar-IQ" dirty="0" smtClean="0">
                <a:solidFill>
                  <a:srgbClr val="FFFF00"/>
                </a:solidFill>
              </a:rPr>
              <a:t>على كل </a:t>
            </a:r>
            <a:r>
              <a:rPr lang="ar-IQ" dirty="0" err="1" smtClean="0">
                <a:solidFill>
                  <a:srgbClr val="FFFF00"/>
                </a:solidFill>
              </a:rPr>
              <a:t>حال </a:t>
            </a:r>
            <a:r>
              <a:rPr lang="ar-IQ" dirty="0" smtClean="0">
                <a:solidFill>
                  <a:srgbClr val="FFFF00"/>
                </a:solidFill>
              </a:rPr>
              <a:t>، لا يسمح للفريق بإجراء طلبات متتالية لتبديل اللاعبين أثناء نفس التوقف للعب ويجوز تبديل لاعبين أو أكثر أثناء نفس التوقف </a:t>
            </a:r>
            <a:endParaRPr lang="en-US" dirty="0" smtClean="0">
              <a:solidFill>
                <a:srgbClr val="FFFF00"/>
              </a:solidFill>
            </a:endParaRPr>
          </a:p>
          <a:p>
            <a:r>
              <a:rPr lang="ar-IQ" dirty="0" smtClean="0">
                <a:solidFill>
                  <a:srgbClr val="FFFF00"/>
                </a:solidFill>
              </a:rPr>
              <a:t> </a:t>
            </a:r>
            <a:endParaRPr lang="en-US" dirty="0" smtClean="0">
              <a:solidFill>
                <a:srgbClr val="FFFF00"/>
              </a:solidFill>
            </a:endParaRPr>
          </a:p>
          <a:p>
            <a:r>
              <a:rPr lang="ar-IQ" b="1" dirty="0" smtClean="0">
                <a:solidFill>
                  <a:srgbClr val="FFFF00"/>
                </a:solidFill>
              </a:rPr>
              <a:t>الأوقات المستقطعة والأوقات المستقطعة الفنية </a:t>
            </a:r>
            <a:endParaRPr lang="en-US" dirty="0" smtClean="0">
              <a:solidFill>
                <a:srgbClr val="FFFF00"/>
              </a:solidFill>
            </a:endParaRPr>
          </a:p>
          <a:p>
            <a:r>
              <a:rPr lang="ar-IQ" dirty="0" smtClean="0">
                <a:solidFill>
                  <a:srgbClr val="FFFF00"/>
                </a:solidFill>
              </a:rPr>
              <a:t>يستغرق جميع الأوقات المستقطعة المطلوبة 30 </a:t>
            </a:r>
            <a:r>
              <a:rPr lang="ar-IQ" dirty="0" err="1" smtClean="0">
                <a:solidFill>
                  <a:srgbClr val="FFFF00"/>
                </a:solidFill>
              </a:rPr>
              <a:t>ثانية .</a:t>
            </a:r>
            <a:endParaRPr lang="en-US" dirty="0" smtClean="0">
              <a:solidFill>
                <a:srgbClr val="FFFF00"/>
              </a:solidFill>
            </a:endParaRPr>
          </a:p>
          <a:p>
            <a:r>
              <a:rPr lang="ar-SA" b="1" dirty="0" smtClean="0">
                <a:solidFill>
                  <a:srgbClr val="FFFF00"/>
                </a:solidFill>
              </a:rPr>
              <a:t>للمسابقات العالمية للإتحاد الدولي للكرة الطائرة </a:t>
            </a:r>
            <a:r>
              <a:rPr lang="ar-SA" b="1" dirty="0" err="1" smtClean="0">
                <a:solidFill>
                  <a:srgbClr val="FFFF00"/>
                </a:solidFill>
              </a:rPr>
              <a:t>والرسمية </a:t>
            </a:r>
            <a:r>
              <a:rPr lang="ar-SA" b="1" dirty="0" smtClean="0">
                <a:solidFill>
                  <a:srgbClr val="FFFF00"/>
                </a:solidFill>
              </a:rPr>
              <a:t>، في الأشواط 1-4 يطبق </a:t>
            </a:r>
            <a:r>
              <a:rPr lang="ar-SA" b="1" dirty="0" err="1" smtClean="0">
                <a:solidFill>
                  <a:srgbClr val="FFFF00"/>
                </a:solidFill>
              </a:rPr>
              <a:t>آليا </a:t>
            </a:r>
            <a:r>
              <a:rPr lang="ar-SA" b="1" dirty="0" smtClean="0">
                <a:solidFill>
                  <a:srgbClr val="FFFF00"/>
                </a:solidFill>
              </a:rPr>
              <a:t>"وقتان مستقطعان </a:t>
            </a:r>
            <a:r>
              <a:rPr lang="ar-SA" b="1" dirty="0" err="1" smtClean="0">
                <a:solidFill>
                  <a:srgbClr val="FFFF00"/>
                </a:solidFill>
              </a:rPr>
              <a:t>فنيان"</a:t>
            </a:r>
            <a:r>
              <a:rPr lang="ar-SA" b="1" dirty="0" smtClean="0">
                <a:solidFill>
                  <a:srgbClr val="FFFF00"/>
                </a:solidFill>
              </a:rPr>
              <a:t> </a:t>
            </a:r>
            <a:r>
              <a:rPr lang="en-US" b="1" dirty="0" smtClean="0">
                <a:solidFill>
                  <a:srgbClr val="FFFF00"/>
                </a:solidFill>
              </a:rPr>
              <a:t>60</a:t>
            </a:r>
            <a:r>
              <a:rPr lang="ar-SA" b="1" dirty="0" smtClean="0">
                <a:solidFill>
                  <a:srgbClr val="FFFF00"/>
                </a:solidFill>
              </a:rPr>
              <a:t> ثانية أضافياً عندما يصل الفريق المتقدم إلى النقاط </a:t>
            </a:r>
            <a:r>
              <a:rPr lang="en-US" b="1" dirty="0" smtClean="0">
                <a:solidFill>
                  <a:srgbClr val="FFFF00"/>
                </a:solidFill>
              </a:rPr>
              <a:t>8</a:t>
            </a:r>
            <a:r>
              <a:rPr lang="ar-SA" b="1" dirty="0" smtClean="0">
                <a:solidFill>
                  <a:srgbClr val="FFFF00"/>
                </a:solidFill>
              </a:rPr>
              <a:t> و </a:t>
            </a:r>
            <a:r>
              <a:rPr lang="en-US" b="1" dirty="0" smtClean="0">
                <a:solidFill>
                  <a:srgbClr val="FFFF00"/>
                </a:solidFill>
              </a:rPr>
              <a:t>16</a:t>
            </a:r>
            <a:r>
              <a:rPr lang="ar-SA" b="1" dirty="0" smtClean="0">
                <a:solidFill>
                  <a:srgbClr val="FFFF00"/>
                </a:solidFill>
              </a:rPr>
              <a:t> </a:t>
            </a:r>
            <a:r>
              <a:rPr lang="ar-SA" b="1" dirty="0" err="1" smtClean="0">
                <a:solidFill>
                  <a:srgbClr val="FFFF00"/>
                </a:solidFill>
              </a:rPr>
              <a:t>.</a:t>
            </a:r>
            <a:endParaRPr lang="en-US" dirty="0" smtClean="0">
              <a:solidFill>
                <a:srgbClr val="FFFF00"/>
              </a:solidFill>
            </a:endParaRPr>
          </a:p>
          <a:p>
            <a:r>
              <a:rPr lang="ar-IQ" b="1" dirty="0" smtClean="0">
                <a:solidFill>
                  <a:srgbClr val="FFFF00"/>
                </a:solidFill>
              </a:rPr>
              <a:t>في الشوط </a:t>
            </a:r>
            <a:r>
              <a:rPr lang="ar-IQ" b="1" dirty="0" err="1" smtClean="0">
                <a:solidFill>
                  <a:srgbClr val="FFFF00"/>
                </a:solidFill>
              </a:rPr>
              <a:t>الفاصل </a:t>
            </a:r>
            <a:r>
              <a:rPr lang="ar-IQ" b="1" dirty="0" smtClean="0">
                <a:solidFill>
                  <a:srgbClr val="FFFF00"/>
                </a:solidFill>
              </a:rPr>
              <a:t>(الخامس) لا </a:t>
            </a:r>
            <a:r>
              <a:rPr lang="ar-IQ" b="1" dirty="0" err="1" smtClean="0">
                <a:solidFill>
                  <a:srgbClr val="FFFF00"/>
                </a:solidFill>
              </a:rPr>
              <a:t>توجد </a:t>
            </a:r>
            <a:r>
              <a:rPr lang="ar-IQ" b="1" dirty="0" smtClean="0">
                <a:solidFill>
                  <a:srgbClr val="FFFF00"/>
                </a:solidFill>
              </a:rPr>
              <a:t>" أوقات مستقطعة </a:t>
            </a:r>
            <a:r>
              <a:rPr lang="ar-IQ" b="1" dirty="0" err="1" smtClean="0">
                <a:solidFill>
                  <a:srgbClr val="FFFF00"/>
                </a:solidFill>
              </a:rPr>
              <a:t>فنية" </a:t>
            </a:r>
            <a:r>
              <a:rPr lang="ar-IQ" b="1" dirty="0" smtClean="0">
                <a:solidFill>
                  <a:srgbClr val="FFFF00"/>
                </a:solidFill>
              </a:rPr>
              <a:t>، حيث يحق فقط طلب وقتين مستقطعين 30 ثانية بواسطة كل </a:t>
            </a:r>
            <a:r>
              <a:rPr lang="ar-IQ" b="1" dirty="0" err="1" smtClean="0">
                <a:solidFill>
                  <a:srgbClr val="FFFF00"/>
                </a:solidFill>
              </a:rPr>
              <a:t>فريق .</a:t>
            </a:r>
            <a:endParaRPr lang="en-US" dirty="0" smtClean="0">
              <a:solidFill>
                <a:srgbClr val="FFFF00"/>
              </a:solidFill>
            </a:endParaRPr>
          </a:p>
          <a:p>
            <a:endParaRPr lang="ar-IQ" dirty="0"/>
          </a:p>
        </p:txBody>
      </p:sp>
      <p:pic>
        <p:nvPicPr>
          <p:cNvPr id="5" name="الفصل الخامس257-0.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643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97210"/>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1052736"/>
            <a:ext cx="8229600" cy="5402072"/>
          </a:xfrm>
        </p:spPr>
        <p:txBody>
          <a:bodyPr>
            <a:normAutofit fontScale="77500" lnSpcReduction="20000"/>
          </a:bodyPr>
          <a:lstStyle/>
          <a:p>
            <a:r>
              <a:rPr lang="ar-IQ" dirty="0" smtClean="0">
                <a:solidFill>
                  <a:srgbClr val="FFFF00"/>
                </a:solidFill>
              </a:rPr>
              <a:t>يجب على اللاعبين في الملعب أن يذهبوا إلى المنطقة الحرة قرب مقاعدهم أثناء جميع الأوقات </a:t>
            </a:r>
            <a:r>
              <a:rPr lang="ar-IQ" dirty="0" err="1" smtClean="0">
                <a:solidFill>
                  <a:srgbClr val="FFFF00"/>
                </a:solidFill>
              </a:rPr>
              <a:t>المستقطعة .</a:t>
            </a:r>
            <a:endParaRPr lang="en-US" dirty="0" smtClean="0">
              <a:solidFill>
                <a:srgbClr val="FFFF00"/>
              </a:solidFill>
            </a:endParaRPr>
          </a:p>
          <a:p>
            <a:r>
              <a:rPr lang="ar-IQ" b="1" dirty="0" smtClean="0">
                <a:solidFill>
                  <a:srgbClr val="FFFF00"/>
                </a:solidFill>
              </a:rPr>
              <a:t>تبديل اللاعبين</a:t>
            </a:r>
            <a:endParaRPr lang="en-US" dirty="0" smtClean="0">
              <a:solidFill>
                <a:srgbClr val="FFFF00"/>
              </a:solidFill>
            </a:endParaRPr>
          </a:p>
          <a:p>
            <a:r>
              <a:rPr lang="ar-IQ" dirty="0" smtClean="0">
                <a:solidFill>
                  <a:srgbClr val="FFFF00"/>
                </a:solidFill>
              </a:rPr>
              <a:t>التبديل هو الإجراء بموجبه يدخل اللاعب غير اللاعب الحر أو اللاعب المتغير معه في اللعب بعد أن يكون المسجل قد قام بتسجيله، ليشغل مركز لاعب آخر الذي يجب عليه مغادرة الملعب عن تلك </a:t>
            </a:r>
            <a:r>
              <a:rPr lang="ar-IQ" dirty="0" err="1" smtClean="0">
                <a:solidFill>
                  <a:srgbClr val="FFFF00"/>
                </a:solidFill>
              </a:rPr>
              <a:t>اللحظة </a:t>
            </a:r>
            <a:r>
              <a:rPr lang="ar-IQ" dirty="0" smtClean="0">
                <a:solidFill>
                  <a:srgbClr val="FFFF00"/>
                </a:solidFill>
              </a:rPr>
              <a:t>، ويحتاج التبديل إلى تصريح </a:t>
            </a:r>
            <a:r>
              <a:rPr lang="ar-IQ" dirty="0" err="1" smtClean="0">
                <a:solidFill>
                  <a:srgbClr val="FFFF00"/>
                </a:solidFill>
              </a:rPr>
              <a:t>الحكم .</a:t>
            </a:r>
            <a:endParaRPr lang="en-US" dirty="0" smtClean="0">
              <a:solidFill>
                <a:srgbClr val="FFFF00"/>
              </a:solidFill>
            </a:endParaRPr>
          </a:p>
          <a:p>
            <a:r>
              <a:rPr lang="ar-IQ" b="1" dirty="0" smtClean="0">
                <a:solidFill>
                  <a:srgbClr val="FFFF00"/>
                </a:solidFill>
              </a:rPr>
              <a:t>حـدود التبديـلات</a:t>
            </a:r>
            <a:endParaRPr lang="en-US" dirty="0" smtClean="0">
              <a:solidFill>
                <a:srgbClr val="FFFF00"/>
              </a:solidFill>
            </a:endParaRPr>
          </a:p>
          <a:p>
            <a:r>
              <a:rPr lang="ar-IQ" dirty="0" smtClean="0">
                <a:solidFill>
                  <a:srgbClr val="FFFF00"/>
                </a:solidFill>
              </a:rPr>
              <a:t>يسمح بإجراء ستة تبديلات كحد أقصى لكل شوط، ويجوز </a:t>
            </a:r>
            <a:r>
              <a:rPr lang="ar-IQ" dirty="0" err="1" smtClean="0">
                <a:solidFill>
                  <a:srgbClr val="FFFF00"/>
                </a:solidFill>
              </a:rPr>
              <a:t>إستبدال</a:t>
            </a:r>
            <a:r>
              <a:rPr lang="ar-IQ" dirty="0" smtClean="0">
                <a:solidFill>
                  <a:srgbClr val="FFFF00"/>
                </a:solidFill>
              </a:rPr>
              <a:t> لاعب أو أكثر في نفس </a:t>
            </a:r>
            <a:r>
              <a:rPr lang="ar-IQ" dirty="0" err="1" smtClean="0">
                <a:solidFill>
                  <a:srgbClr val="FFFF00"/>
                </a:solidFill>
              </a:rPr>
              <a:t>الوقت .</a:t>
            </a:r>
            <a:endParaRPr lang="en-US" dirty="0" smtClean="0">
              <a:solidFill>
                <a:srgbClr val="FFFF00"/>
              </a:solidFill>
            </a:endParaRPr>
          </a:p>
          <a:p>
            <a:r>
              <a:rPr lang="ar-IQ" dirty="0" smtClean="0">
                <a:solidFill>
                  <a:srgbClr val="FFFF00"/>
                </a:solidFill>
              </a:rPr>
              <a:t>يحق للاعب الترتيب الاساسي للدوران مغادرة اللعب والعودة ولكن لمرة واحدة فقط في الشوط ولمركزه السابق فقط في ترتيب الدوران</a:t>
            </a:r>
            <a:endParaRPr lang="en-US" dirty="0" smtClean="0">
              <a:solidFill>
                <a:srgbClr val="FFFF00"/>
              </a:solidFill>
            </a:endParaRPr>
          </a:p>
          <a:p>
            <a:r>
              <a:rPr lang="ar-IQ" dirty="0" smtClean="0">
                <a:solidFill>
                  <a:srgbClr val="FFFF00"/>
                </a:solidFill>
              </a:rPr>
              <a:t>يحق للاعب البديل أن يدخل اللعب مكان لاعب الترتيب الأساسي للدوران لمرة واحدة في الشوط، ويمكن أن يستبدل فقط مع نفس اللاعب </a:t>
            </a:r>
            <a:endParaRPr lang="en-US" dirty="0" smtClean="0">
              <a:solidFill>
                <a:srgbClr val="FFFF00"/>
              </a:solidFill>
            </a:endParaRPr>
          </a:p>
          <a:p>
            <a:pPr>
              <a:buNone/>
            </a:pPr>
            <a:r>
              <a:rPr lang="en-US" dirty="0" smtClean="0">
                <a:solidFill>
                  <a:srgbClr val="FFFF00"/>
                </a:solidFill>
              </a:rPr>
              <a:t> </a:t>
            </a:r>
          </a:p>
          <a:p>
            <a:endParaRPr lang="ar-IQ" dirty="0"/>
          </a:p>
        </p:txBody>
      </p:sp>
      <p:pic>
        <p:nvPicPr>
          <p:cNvPr id="4" name="الفصل الخامس258.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603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569218"/>
          </a:xfrm>
        </p:spPr>
        <p:txBody>
          <a:bodyPr>
            <a:normAutofit/>
          </a:bodyPr>
          <a:lstStyle/>
          <a:p>
            <a:pPr algn="ctr"/>
            <a:r>
              <a:rPr lang="ar-IQ" sz="2400" dirty="0" smtClean="0"/>
              <a:t>الفصل الخامس</a:t>
            </a:r>
            <a:endParaRPr lang="ar-IQ" sz="2400" dirty="0"/>
          </a:p>
        </p:txBody>
      </p:sp>
      <p:sp>
        <p:nvSpPr>
          <p:cNvPr id="3" name="عنصر نائب للمحتوى 2"/>
          <p:cNvSpPr>
            <a:spLocks noGrp="1"/>
          </p:cNvSpPr>
          <p:nvPr>
            <p:ph idx="1"/>
          </p:nvPr>
        </p:nvSpPr>
        <p:spPr>
          <a:xfrm>
            <a:off x="457200" y="836712"/>
            <a:ext cx="8229600" cy="5544616"/>
          </a:xfrm>
        </p:spPr>
        <p:txBody>
          <a:bodyPr>
            <a:normAutofit/>
          </a:bodyPr>
          <a:lstStyle/>
          <a:p>
            <a:r>
              <a:rPr lang="ar-IQ" sz="2200" b="1" dirty="0" smtClean="0">
                <a:solidFill>
                  <a:srgbClr val="FFFF00"/>
                </a:solidFill>
              </a:rPr>
              <a:t>التبديـل </a:t>
            </a:r>
            <a:r>
              <a:rPr lang="ar-IQ" sz="2200" b="1" dirty="0" err="1" smtClean="0">
                <a:solidFill>
                  <a:srgbClr val="FFFF00"/>
                </a:solidFill>
              </a:rPr>
              <a:t>الأستثنـائي</a:t>
            </a:r>
            <a:endParaRPr lang="en-US" sz="2200" dirty="0" smtClean="0">
              <a:solidFill>
                <a:srgbClr val="FFFF00"/>
              </a:solidFill>
            </a:endParaRPr>
          </a:p>
          <a:p>
            <a:r>
              <a:rPr lang="ar-IQ" sz="2200" dirty="0" smtClean="0">
                <a:solidFill>
                  <a:srgbClr val="FFFF00"/>
                </a:solidFill>
              </a:rPr>
              <a:t>يجب تبديل </a:t>
            </a:r>
            <a:r>
              <a:rPr lang="ar-IQ" sz="2200" dirty="0" err="1" smtClean="0">
                <a:solidFill>
                  <a:srgbClr val="FFFF00"/>
                </a:solidFill>
              </a:rPr>
              <a:t>اللاعب </a:t>
            </a:r>
            <a:r>
              <a:rPr lang="ar-IQ" sz="2200" dirty="0" smtClean="0">
                <a:solidFill>
                  <a:srgbClr val="FFFF00"/>
                </a:solidFill>
              </a:rPr>
              <a:t>(ما عدا اللاعب الحر) الذي لا يستطيع مواصلة اللعب بسبب الإصابة أو المرض، تبديلاً قانونياً، وإذا لم يكن ذلك </a:t>
            </a:r>
            <a:r>
              <a:rPr lang="ar-IQ" sz="2200" dirty="0" err="1" smtClean="0">
                <a:solidFill>
                  <a:srgbClr val="FFFF00"/>
                </a:solidFill>
              </a:rPr>
              <a:t>ممكناً </a:t>
            </a:r>
            <a:r>
              <a:rPr lang="ar-IQ" sz="2200" dirty="0" smtClean="0">
                <a:solidFill>
                  <a:srgbClr val="FFFF00"/>
                </a:solidFill>
              </a:rPr>
              <a:t>، يحق للفريق إجراء تبديل استثنائي خارج حدود القاعدة </a:t>
            </a:r>
            <a:r>
              <a:rPr lang="en-US" sz="2200" dirty="0" smtClean="0">
                <a:solidFill>
                  <a:srgbClr val="FFFF00"/>
                </a:solidFill>
              </a:rPr>
              <a:t>15.6</a:t>
            </a:r>
          </a:p>
          <a:p>
            <a:r>
              <a:rPr lang="ar-IQ" sz="2200" b="1" dirty="0" smtClean="0">
                <a:solidFill>
                  <a:srgbClr val="FFFF00"/>
                </a:solidFill>
              </a:rPr>
              <a:t>التبديل </a:t>
            </a:r>
            <a:r>
              <a:rPr lang="ar-IQ" sz="2200" b="1" dirty="0" err="1" smtClean="0">
                <a:solidFill>
                  <a:srgbClr val="FFFF00"/>
                </a:solidFill>
              </a:rPr>
              <a:t>الإستثنائي</a:t>
            </a:r>
            <a:r>
              <a:rPr lang="ar-IQ" sz="2200" b="1" dirty="0" smtClean="0">
                <a:solidFill>
                  <a:srgbClr val="FFFF00"/>
                </a:solidFill>
              </a:rPr>
              <a:t> يعني أن أي لاعب غير متواجد في الملعب وقت الإصابة يمكن </a:t>
            </a:r>
            <a:r>
              <a:rPr lang="ar-IQ" sz="2200" b="1" dirty="0" err="1" smtClean="0">
                <a:solidFill>
                  <a:srgbClr val="FFFF00"/>
                </a:solidFill>
              </a:rPr>
              <a:t>إستبداله</a:t>
            </a:r>
            <a:r>
              <a:rPr lang="ar-IQ" sz="2200" b="1" dirty="0" smtClean="0">
                <a:solidFill>
                  <a:srgbClr val="FFFF00"/>
                </a:solidFill>
              </a:rPr>
              <a:t> بدلاً من اللاعب المصاب، ما عدا اللاعب الحر أو اللاعب المتغير معه، و لا يسمح للاعب المصاب المستبدل بالعودة ثانية إلى </a:t>
            </a:r>
            <a:r>
              <a:rPr lang="ar-IQ" sz="2200" b="1" dirty="0" err="1" smtClean="0">
                <a:solidFill>
                  <a:srgbClr val="FFFF00"/>
                </a:solidFill>
              </a:rPr>
              <a:t>المباراة .</a:t>
            </a:r>
            <a:endParaRPr lang="en-US" sz="2200" dirty="0" smtClean="0">
              <a:solidFill>
                <a:srgbClr val="FFFF00"/>
              </a:solidFill>
            </a:endParaRPr>
          </a:p>
          <a:p>
            <a:r>
              <a:rPr lang="ar-SA" sz="2600" dirty="0" smtClean="0">
                <a:solidFill>
                  <a:srgbClr val="FFFF00"/>
                </a:solidFill>
              </a:rPr>
              <a:t>لا يمكن أن يحتسب التبديل الاستثنائي بأي حال كتبديل </a:t>
            </a:r>
            <a:r>
              <a:rPr lang="ar-SA" sz="2600" dirty="0" err="1" smtClean="0">
                <a:solidFill>
                  <a:srgbClr val="FFFF00"/>
                </a:solidFill>
              </a:rPr>
              <a:t>عادي .</a:t>
            </a:r>
            <a:endParaRPr lang="en-US" sz="2600" dirty="0" smtClean="0">
              <a:solidFill>
                <a:srgbClr val="FFFF00"/>
              </a:solidFill>
            </a:endParaRPr>
          </a:p>
          <a:p>
            <a:r>
              <a:rPr lang="ar-IQ" sz="2600" b="1" dirty="0" smtClean="0">
                <a:solidFill>
                  <a:srgbClr val="FFFF00"/>
                </a:solidFill>
              </a:rPr>
              <a:t>التبديل بسبب الطرد أو الاستبعاد</a:t>
            </a:r>
            <a:endParaRPr lang="en-US" sz="2600" dirty="0" smtClean="0">
              <a:solidFill>
                <a:srgbClr val="FFFF00"/>
              </a:solidFill>
            </a:endParaRPr>
          </a:p>
          <a:p>
            <a:r>
              <a:rPr lang="ar-IQ" sz="2600" dirty="0" smtClean="0">
                <a:solidFill>
                  <a:srgbClr val="FFFF00"/>
                </a:solidFill>
              </a:rPr>
              <a:t>يجب أن يستبدل اللاعب المطرود أو المستبعد من خلال تبديل قانوني، وإذا لم يكن هذا </a:t>
            </a:r>
            <a:r>
              <a:rPr lang="ar-IQ" sz="2600" dirty="0" err="1" smtClean="0">
                <a:solidFill>
                  <a:srgbClr val="FFFF00"/>
                </a:solidFill>
              </a:rPr>
              <a:t>ممكناً </a:t>
            </a:r>
            <a:r>
              <a:rPr lang="ar-IQ" sz="2600" dirty="0" smtClean="0">
                <a:solidFill>
                  <a:srgbClr val="FFFF00"/>
                </a:solidFill>
              </a:rPr>
              <a:t>، يعلن الفريق غير </a:t>
            </a:r>
            <a:r>
              <a:rPr lang="ar-IQ" sz="2600" dirty="0" err="1" smtClean="0">
                <a:solidFill>
                  <a:srgbClr val="FFFF00"/>
                </a:solidFill>
              </a:rPr>
              <a:t>مكتمل .</a:t>
            </a:r>
            <a:endParaRPr lang="en-US" sz="2600" dirty="0" smtClean="0">
              <a:solidFill>
                <a:srgbClr val="FFFF00"/>
              </a:solidFill>
            </a:endParaRPr>
          </a:p>
          <a:p>
            <a:endParaRPr lang="ar-IQ" dirty="0"/>
          </a:p>
        </p:txBody>
      </p:sp>
      <p:pic>
        <p:nvPicPr>
          <p:cNvPr id="4" name="الفصل الخامس259.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70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25202"/>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980728"/>
            <a:ext cx="8229600" cy="5474080"/>
          </a:xfrm>
        </p:spPr>
        <p:txBody>
          <a:bodyPr>
            <a:normAutofit fontScale="70000" lnSpcReduction="20000"/>
          </a:bodyPr>
          <a:lstStyle/>
          <a:p>
            <a:r>
              <a:rPr lang="ar-IQ" b="1" dirty="0" smtClean="0">
                <a:solidFill>
                  <a:srgbClr val="FFFF00"/>
                </a:solidFill>
              </a:rPr>
              <a:t>التبديـل الغيـر قانونـي</a:t>
            </a:r>
            <a:endParaRPr lang="en-US" dirty="0" smtClean="0">
              <a:solidFill>
                <a:srgbClr val="FFFF00"/>
              </a:solidFill>
            </a:endParaRPr>
          </a:p>
          <a:p>
            <a:r>
              <a:rPr lang="ar-IQ" dirty="0" smtClean="0">
                <a:solidFill>
                  <a:srgbClr val="FFFF00"/>
                </a:solidFill>
              </a:rPr>
              <a:t>يكون التبديل غي قانوني عندما يتجاوز الحدود المشار إليها في القاعدة </a:t>
            </a:r>
            <a:r>
              <a:rPr lang="en-US" dirty="0" smtClean="0">
                <a:solidFill>
                  <a:srgbClr val="FFFF00"/>
                </a:solidFill>
              </a:rPr>
              <a:t>15 . 6 )</a:t>
            </a:r>
            <a:r>
              <a:rPr lang="ar-IQ" dirty="0" smtClean="0">
                <a:solidFill>
                  <a:srgbClr val="FFFF00"/>
                </a:solidFill>
              </a:rPr>
              <a:t> ) باستثناء الحالة في </a:t>
            </a:r>
            <a:r>
              <a:rPr lang="ar-IQ" dirty="0" err="1" smtClean="0">
                <a:solidFill>
                  <a:srgbClr val="FFFF00"/>
                </a:solidFill>
              </a:rPr>
              <a:t>القاعدة (</a:t>
            </a:r>
            <a:r>
              <a:rPr lang="ar-IQ" dirty="0" smtClean="0">
                <a:solidFill>
                  <a:srgbClr val="FFFF00"/>
                </a:solidFill>
              </a:rPr>
              <a:t> </a:t>
            </a:r>
            <a:r>
              <a:rPr lang="en-US" dirty="0" smtClean="0">
                <a:solidFill>
                  <a:srgbClr val="FFFF00"/>
                </a:solidFill>
              </a:rPr>
              <a:t>15 . 7</a:t>
            </a:r>
            <a:r>
              <a:rPr lang="ar-IQ" dirty="0" smtClean="0">
                <a:solidFill>
                  <a:srgbClr val="FFFF00"/>
                </a:solidFill>
              </a:rPr>
              <a:t> </a:t>
            </a:r>
            <a:r>
              <a:rPr lang="ar-IQ" dirty="0" err="1" smtClean="0">
                <a:solidFill>
                  <a:srgbClr val="FFFF00"/>
                </a:solidFill>
              </a:rPr>
              <a:t>).</a:t>
            </a:r>
            <a:endParaRPr lang="en-US" dirty="0" smtClean="0">
              <a:solidFill>
                <a:srgbClr val="FFFF00"/>
              </a:solidFill>
            </a:endParaRPr>
          </a:p>
          <a:p>
            <a:r>
              <a:rPr lang="ar-IQ" dirty="0" smtClean="0">
                <a:solidFill>
                  <a:srgbClr val="FFFF00"/>
                </a:solidFill>
              </a:rPr>
              <a:t>عندما يجري الفريق تبديلاً غير قانونياً </a:t>
            </a:r>
            <a:r>
              <a:rPr lang="ar-IQ" dirty="0" err="1" smtClean="0">
                <a:solidFill>
                  <a:srgbClr val="FFFF00"/>
                </a:solidFill>
              </a:rPr>
              <a:t>وإستؤنف</a:t>
            </a:r>
            <a:r>
              <a:rPr lang="ar-IQ" dirty="0" smtClean="0">
                <a:solidFill>
                  <a:srgbClr val="FFFF00"/>
                </a:solidFill>
              </a:rPr>
              <a:t> اللعب يجب تطبيق الإجراء </a:t>
            </a:r>
            <a:r>
              <a:rPr lang="ar-IQ" dirty="0" err="1" smtClean="0">
                <a:solidFill>
                  <a:srgbClr val="FFFF00"/>
                </a:solidFill>
              </a:rPr>
              <a:t>التالي :</a:t>
            </a:r>
            <a:endParaRPr lang="en-US" dirty="0" smtClean="0">
              <a:solidFill>
                <a:srgbClr val="FFFF00"/>
              </a:solidFill>
            </a:endParaRPr>
          </a:p>
          <a:p>
            <a:r>
              <a:rPr lang="ar-IQ" dirty="0" smtClean="0">
                <a:solidFill>
                  <a:srgbClr val="FFFF00"/>
                </a:solidFill>
              </a:rPr>
              <a:t>يجازى الفريق بنقطة والإرسال للمنافس </a:t>
            </a:r>
            <a:endParaRPr lang="en-US" dirty="0" smtClean="0">
              <a:solidFill>
                <a:srgbClr val="FFFF00"/>
              </a:solidFill>
            </a:endParaRPr>
          </a:p>
          <a:p>
            <a:r>
              <a:rPr lang="ar-IQ" dirty="0" smtClean="0">
                <a:solidFill>
                  <a:srgbClr val="FFFF00"/>
                </a:solidFill>
              </a:rPr>
              <a:t>يصحح التبديل</a:t>
            </a:r>
            <a:endParaRPr lang="en-US" dirty="0" smtClean="0">
              <a:solidFill>
                <a:srgbClr val="FFFF00"/>
              </a:solidFill>
            </a:endParaRPr>
          </a:p>
          <a:p>
            <a:r>
              <a:rPr lang="ar-IQ" dirty="0" smtClean="0">
                <a:solidFill>
                  <a:srgbClr val="FFFF00"/>
                </a:solidFill>
              </a:rPr>
              <a:t>تلغى النقاط التي سجلها الفريق </a:t>
            </a:r>
            <a:r>
              <a:rPr lang="ar-IQ" dirty="0" err="1" smtClean="0">
                <a:solidFill>
                  <a:srgbClr val="FFFF00"/>
                </a:solidFill>
              </a:rPr>
              <a:t>المخطيء</a:t>
            </a:r>
            <a:r>
              <a:rPr lang="ar-IQ" dirty="0" smtClean="0">
                <a:solidFill>
                  <a:srgbClr val="FFFF00"/>
                </a:solidFill>
              </a:rPr>
              <a:t> منذ </a:t>
            </a:r>
            <a:r>
              <a:rPr lang="ar-IQ" dirty="0" err="1" smtClean="0">
                <a:solidFill>
                  <a:srgbClr val="FFFF00"/>
                </a:solidFill>
              </a:rPr>
              <a:t>إرتكاب</a:t>
            </a:r>
            <a:r>
              <a:rPr lang="ar-IQ" dirty="0" smtClean="0">
                <a:solidFill>
                  <a:srgbClr val="FFFF00"/>
                </a:solidFill>
              </a:rPr>
              <a:t> الخطأ، وتظل نقاط المنافس </a:t>
            </a:r>
            <a:r>
              <a:rPr lang="ar-IQ" dirty="0" err="1" smtClean="0">
                <a:solidFill>
                  <a:srgbClr val="FFFF00"/>
                </a:solidFill>
              </a:rPr>
              <a:t>سارية .</a:t>
            </a:r>
            <a:endParaRPr lang="en-US" dirty="0" smtClean="0">
              <a:solidFill>
                <a:srgbClr val="FFFF00"/>
              </a:solidFill>
            </a:endParaRPr>
          </a:p>
          <a:p>
            <a:r>
              <a:rPr lang="ar-IQ" b="1" dirty="0" smtClean="0">
                <a:solidFill>
                  <a:srgbClr val="FFFF00"/>
                </a:solidFill>
              </a:rPr>
              <a:t>إجـراءات التبديــل</a:t>
            </a:r>
            <a:endParaRPr lang="en-US" dirty="0" smtClean="0">
              <a:solidFill>
                <a:srgbClr val="FFFF00"/>
              </a:solidFill>
            </a:endParaRPr>
          </a:p>
          <a:p>
            <a:r>
              <a:rPr lang="ar-IQ" dirty="0" smtClean="0">
                <a:solidFill>
                  <a:srgbClr val="FFFF00"/>
                </a:solidFill>
              </a:rPr>
              <a:t>يجب أن يجري التبديل من داخل منطقة التبديل</a:t>
            </a:r>
            <a:endParaRPr lang="en-US" dirty="0" smtClean="0">
              <a:solidFill>
                <a:srgbClr val="FFFF00"/>
              </a:solidFill>
            </a:endParaRPr>
          </a:p>
          <a:p>
            <a:r>
              <a:rPr lang="ar-IQ" dirty="0" smtClean="0">
                <a:solidFill>
                  <a:srgbClr val="FFFF00"/>
                </a:solidFill>
              </a:rPr>
              <a:t>يستغرق التبديل فقط الوقت اللازم لتسجيل التبديل في </a:t>
            </a:r>
            <a:r>
              <a:rPr lang="ar-IQ" dirty="0" err="1" smtClean="0">
                <a:solidFill>
                  <a:srgbClr val="FFFF00"/>
                </a:solidFill>
              </a:rPr>
              <a:t>أستمارة</a:t>
            </a:r>
            <a:r>
              <a:rPr lang="ar-IQ" dirty="0" smtClean="0">
                <a:solidFill>
                  <a:srgbClr val="FFFF00"/>
                </a:solidFill>
              </a:rPr>
              <a:t> </a:t>
            </a:r>
            <a:r>
              <a:rPr lang="ar-IQ" dirty="0" err="1" smtClean="0">
                <a:solidFill>
                  <a:srgbClr val="FFFF00"/>
                </a:solidFill>
              </a:rPr>
              <a:t>التسجيل </a:t>
            </a:r>
            <a:r>
              <a:rPr lang="ar-IQ" dirty="0" smtClean="0">
                <a:solidFill>
                  <a:srgbClr val="FFFF00"/>
                </a:solidFill>
              </a:rPr>
              <a:t>، والسماح بدخول وخروج اللاعبين</a:t>
            </a:r>
            <a:endParaRPr lang="en-US" dirty="0" smtClean="0">
              <a:solidFill>
                <a:srgbClr val="FFFF00"/>
              </a:solidFill>
            </a:endParaRPr>
          </a:p>
          <a:p>
            <a:r>
              <a:rPr lang="ar-IQ" dirty="0" smtClean="0">
                <a:solidFill>
                  <a:srgbClr val="FFFF00"/>
                </a:solidFill>
              </a:rPr>
              <a:t>يكون الطلب الفعلي للتبديل بدخول </a:t>
            </a:r>
            <a:r>
              <a:rPr lang="ar-IQ" dirty="0" err="1" smtClean="0">
                <a:solidFill>
                  <a:srgbClr val="FFFF00"/>
                </a:solidFill>
              </a:rPr>
              <a:t>اللاعب </a:t>
            </a:r>
            <a:r>
              <a:rPr lang="ar-IQ" dirty="0" smtClean="0">
                <a:solidFill>
                  <a:srgbClr val="FFFF00"/>
                </a:solidFill>
              </a:rPr>
              <a:t>(اللاعبين) البديل منطقة التبديل مستعداً للعب أثناء التوقف </a:t>
            </a:r>
            <a:r>
              <a:rPr lang="ar-IQ" dirty="0" err="1" smtClean="0">
                <a:solidFill>
                  <a:srgbClr val="FFFF00"/>
                </a:solidFill>
              </a:rPr>
              <a:t>العادي .</a:t>
            </a:r>
            <a:endParaRPr lang="en-US" dirty="0" smtClean="0">
              <a:solidFill>
                <a:srgbClr val="FFFF00"/>
              </a:solidFill>
            </a:endParaRPr>
          </a:p>
          <a:p>
            <a:r>
              <a:rPr lang="ar-IQ" dirty="0" smtClean="0">
                <a:solidFill>
                  <a:srgbClr val="FFFF00"/>
                </a:solidFill>
              </a:rPr>
              <a:t>إذا لم يكن </a:t>
            </a:r>
            <a:r>
              <a:rPr lang="ar-IQ" dirty="0" err="1" smtClean="0">
                <a:solidFill>
                  <a:srgbClr val="FFFF00"/>
                </a:solidFill>
              </a:rPr>
              <a:t>كذلك </a:t>
            </a:r>
            <a:r>
              <a:rPr lang="ar-IQ" dirty="0" smtClean="0">
                <a:solidFill>
                  <a:srgbClr val="FFFF00"/>
                </a:solidFill>
              </a:rPr>
              <a:t>، لا يمنح التبديل ويجازى الفريق </a:t>
            </a:r>
            <a:r>
              <a:rPr lang="ar-IQ" dirty="0" err="1" smtClean="0">
                <a:solidFill>
                  <a:srgbClr val="FFFF00"/>
                </a:solidFill>
              </a:rPr>
              <a:t>بالتأخير .</a:t>
            </a:r>
            <a:endParaRPr lang="en-US" dirty="0" smtClean="0">
              <a:solidFill>
                <a:srgbClr val="FFFF00"/>
              </a:solidFill>
            </a:endParaRPr>
          </a:p>
          <a:p>
            <a:r>
              <a:rPr lang="ar-IQ" dirty="0" smtClean="0">
                <a:solidFill>
                  <a:srgbClr val="FFFF00"/>
                </a:solidFill>
              </a:rPr>
              <a:t>يكون طلب التبديل مقبولاً ويعلن بواسطة المسجل أو الحكم الثاني باستخدام جهاز </a:t>
            </a:r>
            <a:r>
              <a:rPr lang="ar-IQ" dirty="0" err="1" smtClean="0">
                <a:solidFill>
                  <a:srgbClr val="FFFF00"/>
                </a:solidFill>
              </a:rPr>
              <a:t>البوق </a:t>
            </a:r>
            <a:r>
              <a:rPr lang="ar-IQ" dirty="0" smtClean="0">
                <a:solidFill>
                  <a:srgbClr val="FFFF00"/>
                </a:solidFill>
              </a:rPr>
              <a:t>/ </a:t>
            </a:r>
            <a:r>
              <a:rPr lang="ar-IQ" dirty="0" err="1" smtClean="0">
                <a:solidFill>
                  <a:srgbClr val="FFFF00"/>
                </a:solidFill>
              </a:rPr>
              <a:t>الصافرة</a:t>
            </a:r>
            <a:r>
              <a:rPr lang="ar-IQ" dirty="0" smtClean="0">
                <a:solidFill>
                  <a:srgbClr val="FFFF00"/>
                </a:solidFill>
              </a:rPr>
              <a:t> </a:t>
            </a:r>
            <a:r>
              <a:rPr lang="ar-IQ" dirty="0" err="1" smtClean="0">
                <a:solidFill>
                  <a:srgbClr val="FFFF00"/>
                </a:solidFill>
              </a:rPr>
              <a:t>بالتعاقب </a:t>
            </a:r>
            <a:r>
              <a:rPr lang="ar-IQ" dirty="0" err="1" smtClean="0"/>
              <a:t>.</a:t>
            </a:r>
            <a:endParaRPr lang="en-US" dirty="0"/>
          </a:p>
        </p:txBody>
      </p:sp>
      <p:pic>
        <p:nvPicPr>
          <p:cNvPr id="4" name="الفصل الخامس260.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65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785242"/>
          </a:xfrm>
        </p:spPr>
        <p:txBody>
          <a:bodyPr>
            <a:normAutofit/>
          </a:bodyPr>
          <a:lstStyle/>
          <a:p>
            <a:pPr algn="ctr"/>
            <a:r>
              <a:rPr lang="ar-IQ" sz="3200" dirty="0" smtClean="0"/>
              <a:t>الفصل الخامس </a:t>
            </a:r>
            <a:endParaRPr lang="ar-IQ" sz="3200" dirty="0"/>
          </a:p>
        </p:txBody>
      </p:sp>
      <p:sp>
        <p:nvSpPr>
          <p:cNvPr id="3" name="عنصر نائب للمحتوى 2"/>
          <p:cNvSpPr>
            <a:spLocks noGrp="1"/>
          </p:cNvSpPr>
          <p:nvPr>
            <p:ph idx="1"/>
          </p:nvPr>
        </p:nvSpPr>
        <p:spPr>
          <a:xfrm>
            <a:off x="457200" y="1340768"/>
            <a:ext cx="8229600" cy="5114040"/>
          </a:xfrm>
        </p:spPr>
        <p:txBody>
          <a:bodyPr>
            <a:normAutofit fontScale="77500" lnSpcReduction="20000"/>
          </a:bodyPr>
          <a:lstStyle/>
          <a:p>
            <a:r>
              <a:rPr lang="ar-IQ" dirty="0" smtClean="0">
                <a:solidFill>
                  <a:srgbClr val="FFFF00"/>
                </a:solidFill>
              </a:rPr>
              <a:t>إذا اراد الفريق التبديل لأكثر من واحد على التوالي، يجب على جميع اللاعبين المراد تبديلهم التوجه إلى منطقة التبديل في نفس الوقت ليؤخذ بعين الاعتبار في نفس الطلب، وفي هذه الحالة يجب إجراء التبديلات على التوالي، زوج من اللاعبين بعد </a:t>
            </a:r>
            <a:r>
              <a:rPr lang="ar-IQ" dirty="0" err="1" smtClean="0">
                <a:solidFill>
                  <a:srgbClr val="FFFF00"/>
                </a:solidFill>
              </a:rPr>
              <a:t>الآخر .</a:t>
            </a:r>
            <a:endParaRPr lang="en-US" dirty="0" smtClean="0">
              <a:solidFill>
                <a:srgbClr val="FFFF00"/>
              </a:solidFill>
            </a:endParaRPr>
          </a:p>
          <a:p>
            <a:r>
              <a:rPr lang="ar-IQ" b="1" dirty="0" smtClean="0">
                <a:solidFill>
                  <a:srgbClr val="FFFF00"/>
                </a:solidFill>
              </a:rPr>
              <a:t>الطلبـات الخاطئـة</a:t>
            </a:r>
            <a:endParaRPr lang="en-US" dirty="0" smtClean="0">
              <a:solidFill>
                <a:srgbClr val="FFFF00"/>
              </a:solidFill>
            </a:endParaRPr>
          </a:p>
          <a:p>
            <a:r>
              <a:rPr lang="ar-IQ" dirty="0" smtClean="0">
                <a:solidFill>
                  <a:srgbClr val="FFFF00"/>
                </a:solidFill>
              </a:rPr>
              <a:t>يكون من الخطأ طلب أي توقف </a:t>
            </a:r>
            <a:r>
              <a:rPr lang="ar-IQ" dirty="0" err="1" smtClean="0">
                <a:solidFill>
                  <a:srgbClr val="FFFF00"/>
                </a:solidFill>
              </a:rPr>
              <a:t>للعب :</a:t>
            </a:r>
            <a:endParaRPr lang="en-US" dirty="0" smtClean="0">
              <a:solidFill>
                <a:srgbClr val="FFFF00"/>
              </a:solidFill>
            </a:endParaRPr>
          </a:p>
          <a:p>
            <a:r>
              <a:rPr lang="ar-IQ" dirty="0" smtClean="0">
                <a:solidFill>
                  <a:srgbClr val="FFFF00"/>
                </a:solidFill>
              </a:rPr>
              <a:t>أثناء التداول أو عند لحظة </a:t>
            </a:r>
            <a:r>
              <a:rPr lang="ar-IQ" dirty="0" err="1" smtClean="0">
                <a:solidFill>
                  <a:srgbClr val="FFFF00"/>
                </a:solidFill>
              </a:rPr>
              <a:t>الصافرة</a:t>
            </a:r>
            <a:r>
              <a:rPr lang="ar-IQ" dirty="0" smtClean="0">
                <a:solidFill>
                  <a:srgbClr val="FFFF00"/>
                </a:solidFill>
              </a:rPr>
              <a:t> للإرسال أو بعدها</a:t>
            </a:r>
            <a:endParaRPr lang="en-US" dirty="0" smtClean="0">
              <a:solidFill>
                <a:srgbClr val="FFFF00"/>
              </a:solidFill>
            </a:endParaRPr>
          </a:p>
          <a:p>
            <a:r>
              <a:rPr lang="ar-IQ" dirty="0" smtClean="0">
                <a:solidFill>
                  <a:srgbClr val="FFFF00"/>
                </a:solidFill>
              </a:rPr>
              <a:t>بواسطة عضو في الفريق غير مصرح له </a:t>
            </a:r>
            <a:r>
              <a:rPr lang="ar-IQ" dirty="0" err="1" smtClean="0">
                <a:solidFill>
                  <a:srgbClr val="FFFF00"/>
                </a:solidFill>
              </a:rPr>
              <a:t>بذلك .</a:t>
            </a:r>
            <a:endParaRPr lang="en-US" dirty="0" smtClean="0">
              <a:solidFill>
                <a:srgbClr val="FFFF00"/>
              </a:solidFill>
            </a:endParaRPr>
          </a:p>
          <a:p>
            <a:r>
              <a:rPr lang="ar-IQ" dirty="0" smtClean="0">
                <a:solidFill>
                  <a:srgbClr val="FFFF00"/>
                </a:solidFill>
              </a:rPr>
              <a:t>لتبديل لاعب قبل </a:t>
            </a:r>
            <a:r>
              <a:rPr lang="ar-IQ" dirty="0" err="1" smtClean="0">
                <a:solidFill>
                  <a:srgbClr val="FFFF00"/>
                </a:solidFill>
              </a:rPr>
              <a:t>إستئناف</a:t>
            </a:r>
            <a:r>
              <a:rPr lang="ar-IQ" dirty="0" smtClean="0">
                <a:solidFill>
                  <a:srgbClr val="FFFF00"/>
                </a:solidFill>
              </a:rPr>
              <a:t> اللعب بعد تبديل سابق لنفس الفريق</a:t>
            </a:r>
            <a:endParaRPr lang="en-US" dirty="0" smtClean="0">
              <a:solidFill>
                <a:srgbClr val="FFFF00"/>
              </a:solidFill>
            </a:endParaRPr>
          </a:p>
          <a:p>
            <a:r>
              <a:rPr lang="ar-IQ" dirty="0" smtClean="0">
                <a:solidFill>
                  <a:srgbClr val="FFFF00"/>
                </a:solidFill>
              </a:rPr>
              <a:t>بعد </a:t>
            </a:r>
            <a:r>
              <a:rPr lang="ar-IQ" dirty="0" err="1" smtClean="0">
                <a:solidFill>
                  <a:srgbClr val="FFFF00"/>
                </a:solidFill>
              </a:rPr>
              <a:t>إستئناف</a:t>
            </a:r>
            <a:r>
              <a:rPr lang="ar-IQ" dirty="0" smtClean="0">
                <a:solidFill>
                  <a:srgbClr val="FFFF00"/>
                </a:solidFill>
              </a:rPr>
              <a:t> العدد المسموح </a:t>
            </a:r>
            <a:r>
              <a:rPr lang="ar-IQ" dirty="0" err="1" smtClean="0">
                <a:solidFill>
                  <a:srgbClr val="FFFF00"/>
                </a:solidFill>
              </a:rPr>
              <a:t>به</a:t>
            </a:r>
            <a:r>
              <a:rPr lang="ar-IQ" dirty="0" smtClean="0">
                <a:solidFill>
                  <a:srgbClr val="FFFF00"/>
                </a:solidFill>
              </a:rPr>
              <a:t> للأوقات المستقطعة وتبديلات اللاعبين </a:t>
            </a:r>
            <a:endParaRPr lang="en-US" dirty="0" smtClean="0">
              <a:solidFill>
                <a:srgbClr val="FFFF00"/>
              </a:solidFill>
            </a:endParaRPr>
          </a:p>
          <a:p>
            <a:r>
              <a:rPr lang="ar-IQ" dirty="0" smtClean="0">
                <a:solidFill>
                  <a:srgbClr val="FFFF00"/>
                </a:solidFill>
              </a:rPr>
              <a:t>يجب رفض الطلب </a:t>
            </a:r>
            <a:r>
              <a:rPr lang="ar-IQ" dirty="0" err="1" smtClean="0">
                <a:solidFill>
                  <a:srgbClr val="FFFF00"/>
                </a:solidFill>
              </a:rPr>
              <a:t>الخاطيء</a:t>
            </a:r>
            <a:r>
              <a:rPr lang="ar-IQ" dirty="0" smtClean="0">
                <a:solidFill>
                  <a:srgbClr val="FFFF00"/>
                </a:solidFill>
              </a:rPr>
              <a:t> الأول في المباراة والذي لا يؤثر أو يؤخر اللعب بدون أي </a:t>
            </a:r>
            <a:r>
              <a:rPr lang="ar-IQ" dirty="0" err="1" smtClean="0">
                <a:solidFill>
                  <a:srgbClr val="FFFF00"/>
                </a:solidFill>
              </a:rPr>
              <a:t>نتائج .</a:t>
            </a:r>
            <a:endParaRPr lang="en-US" dirty="0" smtClean="0">
              <a:solidFill>
                <a:srgbClr val="FFFF00"/>
              </a:solidFill>
            </a:endParaRPr>
          </a:p>
          <a:p>
            <a:r>
              <a:rPr lang="ar-IQ" dirty="0" smtClean="0">
                <a:solidFill>
                  <a:srgbClr val="FFFF00"/>
                </a:solidFill>
              </a:rPr>
              <a:t>أي طلب </a:t>
            </a:r>
            <a:r>
              <a:rPr lang="ar-IQ" dirty="0" err="1" smtClean="0">
                <a:solidFill>
                  <a:srgbClr val="FFFF00"/>
                </a:solidFill>
              </a:rPr>
              <a:t>خاطيء</a:t>
            </a:r>
            <a:r>
              <a:rPr lang="ar-IQ" dirty="0" smtClean="0">
                <a:solidFill>
                  <a:srgbClr val="FFFF00"/>
                </a:solidFill>
              </a:rPr>
              <a:t> في المباراة من نفس الفريق يشكل </a:t>
            </a:r>
            <a:r>
              <a:rPr lang="ar-IQ" dirty="0" err="1" smtClean="0">
                <a:solidFill>
                  <a:srgbClr val="FFFF00"/>
                </a:solidFill>
              </a:rPr>
              <a:t>تأخيراً .</a:t>
            </a:r>
            <a:endParaRPr lang="en-US" dirty="0" smtClean="0">
              <a:solidFill>
                <a:srgbClr val="FFFF00"/>
              </a:solidFill>
            </a:endParaRPr>
          </a:p>
          <a:p>
            <a:endParaRPr lang="ar-IQ" dirty="0">
              <a:solidFill>
                <a:srgbClr val="FFFF00"/>
              </a:solidFill>
            </a:endParaRPr>
          </a:p>
        </p:txBody>
      </p:sp>
      <p:pic>
        <p:nvPicPr>
          <p:cNvPr id="4" name="الفصل الخامس261.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833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97210"/>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908720"/>
            <a:ext cx="8229600" cy="5328592"/>
          </a:xfrm>
        </p:spPr>
        <p:txBody>
          <a:bodyPr>
            <a:noAutofit/>
          </a:bodyPr>
          <a:lstStyle/>
          <a:p>
            <a:r>
              <a:rPr lang="ar-IQ" sz="2000" b="1" dirty="0" smtClean="0">
                <a:solidFill>
                  <a:srgbClr val="FFFF00"/>
                </a:solidFill>
              </a:rPr>
              <a:t>أنواع التأخيرات</a:t>
            </a:r>
            <a:endParaRPr lang="en-US" sz="2000" dirty="0" smtClean="0">
              <a:solidFill>
                <a:srgbClr val="FFFF00"/>
              </a:solidFill>
            </a:endParaRPr>
          </a:p>
          <a:p>
            <a:r>
              <a:rPr lang="ar-IQ" sz="1800" dirty="0" smtClean="0">
                <a:solidFill>
                  <a:srgbClr val="FFFF00"/>
                </a:solidFill>
              </a:rPr>
              <a:t>يعتبر </a:t>
            </a:r>
            <a:r>
              <a:rPr lang="ar-IQ" sz="1800" dirty="0" err="1" smtClean="0">
                <a:solidFill>
                  <a:srgbClr val="FFFF00"/>
                </a:solidFill>
              </a:rPr>
              <a:t>الآداء</a:t>
            </a:r>
            <a:r>
              <a:rPr lang="ar-IQ" sz="1800" dirty="0" smtClean="0">
                <a:solidFill>
                  <a:srgbClr val="FFFF00"/>
                </a:solidFill>
              </a:rPr>
              <a:t> </a:t>
            </a:r>
            <a:r>
              <a:rPr lang="ar-IQ" sz="1800" dirty="0" err="1" smtClean="0">
                <a:solidFill>
                  <a:srgbClr val="FFFF00"/>
                </a:solidFill>
              </a:rPr>
              <a:t>الخاطيء</a:t>
            </a:r>
            <a:r>
              <a:rPr lang="ar-IQ" sz="1800" dirty="0" smtClean="0">
                <a:solidFill>
                  <a:srgbClr val="FFFF00"/>
                </a:solidFill>
              </a:rPr>
              <a:t> للفريق الذي يؤجل </a:t>
            </a:r>
            <a:r>
              <a:rPr lang="ar-IQ" sz="1800" dirty="0" err="1" smtClean="0">
                <a:solidFill>
                  <a:srgbClr val="FFFF00"/>
                </a:solidFill>
              </a:rPr>
              <a:t>إستئناف</a:t>
            </a:r>
            <a:r>
              <a:rPr lang="ar-IQ" sz="1800" dirty="0" smtClean="0">
                <a:solidFill>
                  <a:srgbClr val="FFFF00"/>
                </a:solidFill>
              </a:rPr>
              <a:t> اللعب تأخيراً ويتضمن من خلال </a:t>
            </a:r>
            <a:r>
              <a:rPr lang="ar-IQ" sz="1800" dirty="0" err="1" smtClean="0">
                <a:solidFill>
                  <a:srgbClr val="FFFF00"/>
                </a:solidFill>
              </a:rPr>
              <a:t>التالي :</a:t>
            </a:r>
            <a:endParaRPr lang="en-US" sz="1800" dirty="0" smtClean="0">
              <a:solidFill>
                <a:srgbClr val="FFFF00"/>
              </a:solidFill>
            </a:endParaRPr>
          </a:p>
          <a:p>
            <a:r>
              <a:rPr lang="ar-IQ" sz="1800" dirty="0" smtClean="0">
                <a:solidFill>
                  <a:srgbClr val="FFFF00"/>
                </a:solidFill>
              </a:rPr>
              <a:t>تأخير </a:t>
            </a:r>
            <a:r>
              <a:rPr lang="ar-IQ" sz="1800" dirty="0" err="1" smtClean="0">
                <a:solidFill>
                  <a:srgbClr val="FFFF00"/>
                </a:solidFill>
              </a:rPr>
              <a:t>التبديل .</a:t>
            </a:r>
            <a:endParaRPr lang="en-US" sz="1800" dirty="0" smtClean="0">
              <a:solidFill>
                <a:srgbClr val="FFFF00"/>
              </a:solidFill>
            </a:endParaRPr>
          </a:p>
          <a:p>
            <a:r>
              <a:rPr lang="ar-IQ" sz="1800" dirty="0" smtClean="0">
                <a:solidFill>
                  <a:srgbClr val="FFFF00"/>
                </a:solidFill>
              </a:rPr>
              <a:t>إطالة توقفات اللعب الآخرى بعد أن يكون قد طلب منه </a:t>
            </a:r>
            <a:r>
              <a:rPr lang="ar-IQ" sz="1800" dirty="0" err="1" smtClean="0">
                <a:solidFill>
                  <a:srgbClr val="FFFF00"/>
                </a:solidFill>
              </a:rPr>
              <a:t>إستئناف</a:t>
            </a:r>
            <a:r>
              <a:rPr lang="ar-IQ" sz="1800" dirty="0" smtClean="0">
                <a:solidFill>
                  <a:srgbClr val="FFFF00"/>
                </a:solidFill>
              </a:rPr>
              <a:t> اللعب.</a:t>
            </a:r>
            <a:endParaRPr lang="en-US" sz="1800" dirty="0" smtClean="0">
              <a:solidFill>
                <a:srgbClr val="FFFF00"/>
              </a:solidFill>
            </a:endParaRPr>
          </a:p>
          <a:p>
            <a:r>
              <a:rPr lang="ar-IQ" sz="1800" dirty="0" smtClean="0">
                <a:solidFill>
                  <a:srgbClr val="FFFF00"/>
                </a:solidFill>
              </a:rPr>
              <a:t>طلب تبديل غير قانوني</a:t>
            </a:r>
            <a:endParaRPr lang="en-US" sz="1800" dirty="0" smtClean="0">
              <a:solidFill>
                <a:srgbClr val="FFFF00"/>
              </a:solidFill>
            </a:endParaRPr>
          </a:p>
          <a:p>
            <a:r>
              <a:rPr lang="ar-IQ" sz="1800" dirty="0" smtClean="0">
                <a:solidFill>
                  <a:srgbClr val="FFFF00"/>
                </a:solidFill>
              </a:rPr>
              <a:t>تكرار الطلب </a:t>
            </a:r>
            <a:r>
              <a:rPr lang="ar-IQ" sz="1800" dirty="0" err="1" smtClean="0">
                <a:solidFill>
                  <a:srgbClr val="FFFF00"/>
                </a:solidFill>
              </a:rPr>
              <a:t>الخاطيء.</a:t>
            </a:r>
            <a:endParaRPr lang="en-US" sz="1800" dirty="0" smtClean="0">
              <a:solidFill>
                <a:srgbClr val="FFFF00"/>
              </a:solidFill>
            </a:endParaRPr>
          </a:p>
          <a:p>
            <a:r>
              <a:rPr lang="ar-IQ" sz="1800" dirty="0" smtClean="0">
                <a:solidFill>
                  <a:srgbClr val="FFFF00"/>
                </a:solidFill>
              </a:rPr>
              <a:t>تأخير اللعب بواسطة عضو الفريق.</a:t>
            </a:r>
            <a:endParaRPr lang="en-US" sz="1800" dirty="0" smtClean="0">
              <a:solidFill>
                <a:srgbClr val="FFFF00"/>
              </a:solidFill>
            </a:endParaRPr>
          </a:p>
          <a:p>
            <a:r>
              <a:rPr lang="ar-IQ" sz="1800" b="1" dirty="0" smtClean="0">
                <a:solidFill>
                  <a:srgbClr val="FFFF00"/>
                </a:solidFill>
              </a:rPr>
              <a:t>جزاءات التأخيـر</a:t>
            </a:r>
            <a:endParaRPr lang="en-US" sz="1800" dirty="0" smtClean="0">
              <a:solidFill>
                <a:srgbClr val="FFFF00"/>
              </a:solidFill>
            </a:endParaRPr>
          </a:p>
          <a:p>
            <a:r>
              <a:rPr lang="ar-IQ" sz="1800" dirty="0" smtClean="0">
                <a:solidFill>
                  <a:srgbClr val="FFFF00"/>
                </a:solidFill>
              </a:rPr>
              <a:t>يكون لفت نظر </a:t>
            </a:r>
            <a:r>
              <a:rPr lang="ar-IQ" sz="1800" dirty="0" err="1" smtClean="0">
                <a:solidFill>
                  <a:srgbClr val="FFFF00"/>
                </a:solidFill>
              </a:rPr>
              <a:t>للتاخير</a:t>
            </a:r>
            <a:r>
              <a:rPr lang="ar-IQ" sz="1800" dirty="0" smtClean="0">
                <a:solidFill>
                  <a:srgbClr val="FFFF00"/>
                </a:solidFill>
              </a:rPr>
              <a:t> </a:t>
            </a:r>
            <a:r>
              <a:rPr lang="ar-IQ" sz="1800" dirty="0" err="1" smtClean="0">
                <a:solidFill>
                  <a:srgbClr val="FFFF00"/>
                </a:solidFill>
              </a:rPr>
              <a:t>و </a:t>
            </a:r>
            <a:r>
              <a:rPr lang="ar-IQ" sz="1800" dirty="0" smtClean="0">
                <a:solidFill>
                  <a:srgbClr val="FFFF00"/>
                </a:solidFill>
              </a:rPr>
              <a:t>" إنذار </a:t>
            </a:r>
            <a:r>
              <a:rPr lang="ar-IQ" sz="1800" dirty="0" err="1" smtClean="0">
                <a:solidFill>
                  <a:srgbClr val="FFFF00"/>
                </a:solidFill>
              </a:rPr>
              <a:t>للتأخير </a:t>
            </a:r>
            <a:r>
              <a:rPr lang="ar-IQ" sz="1800" dirty="0" smtClean="0">
                <a:solidFill>
                  <a:srgbClr val="FFFF00"/>
                </a:solidFill>
              </a:rPr>
              <a:t>" جزاءات للفريق</a:t>
            </a:r>
            <a:endParaRPr lang="en-US" sz="1800" dirty="0" smtClean="0">
              <a:solidFill>
                <a:srgbClr val="FFFF00"/>
              </a:solidFill>
            </a:endParaRPr>
          </a:p>
          <a:p>
            <a:r>
              <a:rPr lang="ar-IQ" sz="1800" dirty="0" smtClean="0">
                <a:solidFill>
                  <a:srgbClr val="FFFF00"/>
                </a:solidFill>
              </a:rPr>
              <a:t>تظل جزاءات التأخير سارية المفعول طوال المباراة</a:t>
            </a:r>
            <a:endParaRPr lang="en-US" sz="1800" dirty="0" smtClean="0">
              <a:solidFill>
                <a:srgbClr val="FFFF00"/>
              </a:solidFill>
            </a:endParaRPr>
          </a:p>
          <a:p>
            <a:r>
              <a:rPr lang="ar-IQ" sz="1800" dirty="0" smtClean="0">
                <a:solidFill>
                  <a:srgbClr val="FFFF00"/>
                </a:solidFill>
              </a:rPr>
              <a:t>يسجل جميع جزاءات </a:t>
            </a:r>
            <a:r>
              <a:rPr lang="ar-IQ" sz="1800" dirty="0" err="1" smtClean="0">
                <a:solidFill>
                  <a:srgbClr val="FFFF00"/>
                </a:solidFill>
              </a:rPr>
              <a:t>التاخير</a:t>
            </a:r>
            <a:r>
              <a:rPr lang="ar-IQ" sz="1800" dirty="0" smtClean="0">
                <a:solidFill>
                  <a:srgbClr val="FFFF00"/>
                </a:solidFill>
              </a:rPr>
              <a:t> بما فيها لفت النظر على استمارة التسجيل </a:t>
            </a:r>
            <a:endParaRPr lang="en-US" sz="1800" dirty="0" smtClean="0">
              <a:solidFill>
                <a:srgbClr val="FFFF00"/>
              </a:solidFill>
            </a:endParaRPr>
          </a:p>
          <a:p>
            <a:r>
              <a:rPr lang="ar-IQ" sz="1800" dirty="0" smtClean="0">
                <a:solidFill>
                  <a:srgbClr val="FFFF00"/>
                </a:solidFill>
              </a:rPr>
              <a:t>يجازى التأخير الأول في المباراة بواسطة عضو </a:t>
            </a:r>
            <a:r>
              <a:rPr lang="ar-IQ" sz="1800" dirty="0" err="1" smtClean="0">
                <a:solidFill>
                  <a:srgbClr val="FFFF00"/>
                </a:solidFill>
              </a:rPr>
              <a:t>الفريق </a:t>
            </a:r>
            <a:r>
              <a:rPr lang="ar-IQ" sz="1800" dirty="0" smtClean="0">
                <a:solidFill>
                  <a:srgbClr val="FFFF00"/>
                </a:solidFill>
              </a:rPr>
              <a:t>"لفت نظر </a:t>
            </a:r>
            <a:r>
              <a:rPr lang="ar-IQ" sz="1800" dirty="0" err="1" smtClean="0">
                <a:solidFill>
                  <a:srgbClr val="FFFF00"/>
                </a:solidFill>
              </a:rPr>
              <a:t>تأخير" .</a:t>
            </a:r>
            <a:endParaRPr lang="en-US" sz="1800" dirty="0" smtClean="0">
              <a:solidFill>
                <a:srgbClr val="FFFF00"/>
              </a:solidFill>
            </a:endParaRPr>
          </a:p>
          <a:p>
            <a:r>
              <a:rPr lang="ar-IQ" sz="1800" dirty="0" smtClean="0">
                <a:solidFill>
                  <a:srgbClr val="FFFF00"/>
                </a:solidFill>
              </a:rPr>
              <a:t>يشكل التأخير الثاني والتأخيرات التالية له من أي نوع بواسطة أي عضو لنفس الفريق وفي نفس المباراة </a:t>
            </a:r>
            <a:r>
              <a:rPr lang="ar-IQ" sz="1800" dirty="0" err="1" smtClean="0">
                <a:solidFill>
                  <a:srgbClr val="FFFF00"/>
                </a:solidFill>
              </a:rPr>
              <a:t>ويجازى </a:t>
            </a:r>
            <a:r>
              <a:rPr lang="ar-IQ" sz="1800" dirty="0" smtClean="0">
                <a:solidFill>
                  <a:srgbClr val="FFFF00"/>
                </a:solidFill>
              </a:rPr>
              <a:t>"إنذار </a:t>
            </a:r>
            <a:r>
              <a:rPr lang="ar-IQ" sz="1800" dirty="0" err="1" smtClean="0">
                <a:solidFill>
                  <a:srgbClr val="FFFF00"/>
                </a:solidFill>
              </a:rPr>
              <a:t>تأخير" </a:t>
            </a:r>
            <a:r>
              <a:rPr lang="ar-IQ" sz="1800" dirty="0" smtClean="0">
                <a:solidFill>
                  <a:srgbClr val="FFFF00"/>
                </a:solidFill>
              </a:rPr>
              <a:t>: نقطة والإرسال للمنافس</a:t>
            </a:r>
            <a:endParaRPr lang="en-US" sz="1800" dirty="0" smtClean="0">
              <a:solidFill>
                <a:srgbClr val="FFFF00"/>
              </a:solidFill>
            </a:endParaRPr>
          </a:p>
          <a:p>
            <a:r>
              <a:rPr lang="ar-IQ" sz="1800" dirty="0" smtClean="0">
                <a:solidFill>
                  <a:srgbClr val="FFFF00"/>
                </a:solidFill>
              </a:rPr>
              <a:t>تطبق جزاءات التأخير الموقعة قبل أو بين الأشواط في الشوط التالي:</a:t>
            </a:r>
            <a:endParaRPr lang="en-US" sz="1800" dirty="0" smtClean="0">
              <a:solidFill>
                <a:srgbClr val="FFFF00"/>
              </a:solidFill>
            </a:endParaRPr>
          </a:p>
          <a:p>
            <a:r>
              <a:rPr lang="ar-IQ" sz="1800" dirty="0" smtClean="0">
                <a:solidFill>
                  <a:srgbClr val="FFFF00"/>
                </a:solidFill>
              </a:rPr>
              <a:t> </a:t>
            </a:r>
            <a:endParaRPr lang="en-US" sz="1800" dirty="0" smtClean="0">
              <a:solidFill>
                <a:srgbClr val="FFFF00"/>
              </a:solidFill>
            </a:endParaRPr>
          </a:p>
          <a:p>
            <a:r>
              <a:rPr lang="ar-IQ" sz="1800" dirty="0" smtClean="0"/>
              <a:t> </a:t>
            </a:r>
            <a:endParaRPr lang="en-US" sz="1800" dirty="0" smtClean="0"/>
          </a:p>
          <a:p>
            <a:endParaRPr lang="ar-IQ" sz="1800" dirty="0" smtClean="0"/>
          </a:p>
        </p:txBody>
      </p:sp>
      <p:pic>
        <p:nvPicPr>
          <p:cNvPr id="4" name="الفصل الخامس262.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468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641226"/>
          </a:xfrm>
        </p:spPr>
        <p:txBody>
          <a:bodyPr>
            <a:normAutofit fontScale="90000"/>
          </a:bodyPr>
          <a:lstStyle/>
          <a:p>
            <a:pPr algn="ctr"/>
            <a:r>
              <a:rPr lang="ar-IQ" dirty="0" smtClean="0"/>
              <a:t>الفصل الخامس</a:t>
            </a:r>
            <a:endParaRPr lang="ar-IQ" dirty="0"/>
          </a:p>
        </p:txBody>
      </p:sp>
      <p:sp>
        <p:nvSpPr>
          <p:cNvPr id="3" name="عنصر نائب للمحتوى 2"/>
          <p:cNvSpPr>
            <a:spLocks noGrp="1"/>
          </p:cNvSpPr>
          <p:nvPr>
            <p:ph idx="1"/>
          </p:nvPr>
        </p:nvSpPr>
        <p:spPr>
          <a:xfrm>
            <a:off x="539552" y="1124744"/>
            <a:ext cx="8229600" cy="5580112"/>
          </a:xfrm>
        </p:spPr>
        <p:txBody>
          <a:bodyPr>
            <a:normAutofit fontScale="77500" lnSpcReduction="20000"/>
          </a:bodyPr>
          <a:lstStyle/>
          <a:p>
            <a:r>
              <a:rPr lang="ar-IQ" sz="2300" b="1" dirty="0" smtClean="0">
                <a:solidFill>
                  <a:srgbClr val="FFFF00"/>
                </a:solidFill>
              </a:rPr>
              <a:t>الإصابـة</a:t>
            </a:r>
            <a:endParaRPr lang="en-US" sz="2300" dirty="0" smtClean="0">
              <a:solidFill>
                <a:srgbClr val="FFFF00"/>
              </a:solidFill>
            </a:endParaRPr>
          </a:p>
          <a:p>
            <a:r>
              <a:rPr lang="ar-IQ" sz="2300" dirty="0" smtClean="0">
                <a:solidFill>
                  <a:srgbClr val="FFFF00"/>
                </a:solidFill>
              </a:rPr>
              <a:t>إذا وقع حادث خطير بينما الكرة في </a:t>
            </a:r>
            <a:r>
              <a:rPr lang="ar-IQ" sz="2300" dirty="0" err="1" smtClean="0">
                <a:solidFill>
                  <a:srgbClr val="FFFF00"/>
                </a:solidFill>
              </a:rPr>
              <a:t>اللعب </a:t>
            </a:r>
            <a:r>
              <a:rPr lang="ar-IQ" sz="2300" dirty="0" smtClean="0">
                <a:solidFill>
                  <a:srgbClr val="FFFF00"/>
                </a:solidFill>
              </a:rPr>
              <a:t>، يجب على الحكم إيقاف اللعب فوراً ويسمح للمساعدة الطبية بدخول </a:t>
            </a:r>
            <a:r>
              <a:rPr lang="ar-IQ" sz="2300" dirty="0" err="1" smtClean="0">
                <a:solidFill>
                  <a:srgbClr val="FFFF00"/>
                </a:solidFill>
              </a:rPr>
              <a:t>الملعب .</a:t>
            </a:r>
            <a:endParaRPr lang="en-US" sz="2300" dirty="0" smtClean="0">
              <a:solidFill>
                <a:srgbClr val="FFFF00"/>
              </a:solidFill>
            </a:endParaRPr>
          </a:p>
          <a:p>
            <a:r>
              <a:rPr lang="ar-IQ" sz="2300" dirty="0" smtClean="0">
                <a:solidFill>
                  <a:srgbClr val="FFFF00"/>
                </a:solidFill>
              </a:rPr>
              <a:t>يعاد بعدئذ التداول</a:t>
            </a:r>
            <a:endParaRPr lang="en-US" sz="2300" dirty="0" smtClean="0">
              <a:solidFill>
                <a:srgbClr val="FFFF00"/>
              </a:solidFill>
            </a:endParaRPr>
          </a:p>
          <a:p>
            <a:r>
              <a:rPr lang="ar-IQ" sz="2300" dirty="0" smtClean="0">
                <a:solidFill>
                  <a:srgbClr val="FFFF00"/>
                </a:solidFill>
              </a:rPr>
              <a:t>إذا تعذر تبديل اللاعب المصاب قانونياً أو </a:t>
            </a:r>
            <a:r>
              <a:rPr lang="ar-IQ" sz="2300" dirty="0" err="1" smtClean="0">
                <a:solidFill>
                  <a:srgbClr val="FFFF00"/>
                </a:solidFill>
              </a:rPr>
              <a:t>إستثنائياً</a:t>
            </a:r>
            <a:r>
              <a:rPr lang="ar-IQ" sz="2300" dirty="0" smtClean="0">
                <a:solidFill>
                  <a:srgbClr val="FFFF00"/>
                </a:solidFill>
              </a:rPr>
              <a:t>، يعطى اللاعب </a:t>
            </a:r>
            <a:br>
              <a:rPr lang="ar-IQ" sz="2300" dirty="0" smtClean="0">
                <a:solidFill>
                  <a:srgbClr val="FFFF00"/>
                </a:solidFill>
              </a:rPr>
            </a:br>
            <a:r>
              <a:rPr lang="en-US" sz="2300" dirty="0" smtClean="0">
                <a:solidFill>
                  <a:srgbClr val="FFFF00"/>
                </a:solidFill>
              </a:rPr>
              <a:t>3</a:t>
            </a:r>
            <a:r>
              <a:rPr lang="ar-IQ" sz="2300" dirty="0" smtClean="0">
                <a:solidFill>
                  <a:srgbClr val="FFFF00"/>
                </a:solidFill>
              </a:rPr>
              <a:t> دقائق وقت للعلاج ولكن ليس لأكثر من مرة واحدة لنفس اللاعب في المباراة</a:t>
            </a:r>
            <a:endParaRPr lang="en-US" sz="2300" dirty="0" smtClean="0">
              <a:solidFill>
                <a:srgbClr val="FFFF00"/>
              </a:solidFill>
            </a:endParaRPr>
          </a:p>
          <a:p>
            <a:r>
              <a:rPr lang="ar-IQ" sz="2300" dirty="0" smtClean="0">
                <a:solidFill>
                  <a:srgbClr val="FFFF00"/>
                </a:solidFill>
              </a:rPr>
              <a:t>إذا لم يشف اللاعب، يعلن عدم </a:t>
            </a:r>
            <a:r>
              <a:rPr lang="ar-IQ" sz="2300" dirty="0" err="1" smtClean="0">
                <a:solidFill>
                  <a:srgbClr val="FFFF00"/>
                </a:solidFill>
              </a:rPr>
              <a:t>إكتمال</a:t>
            </a:r>
            <a:r>
              <a:rPr lang="ar-IQ" sz="2300" dirty="0" smtClean="0">
                <a:solidFill>
                  <a:srgbClr val="FFFF00"/>
                </a:solidFill>
              </a:rPr>
              <a:t> </a:t>
            </a:r>
            <a:r>
              <a:rPr lang="ar-IQ" dirty="0" smtClean="0">
                <a:solidFill>
                  <a:srgbClr val="FFFF00"/>
                </a:solidFill>
              </a:rPr>
              <a:t>فريقه</a:t>
            </a:r>
            <a:endParaRPr lang="en-US" dirty="0" smtClean="0">
              <a:solidFill>
                <a:srgbClr val="FFFF00"/>
              </a:solidFill>
            </a:endParaRPr>
          </a:p>
          <a:p>
            <a:r>
              <a:rPr lang="ar-IQ" b="1" dirty="0" smtClean="0">
                <a:solidFill>
                  <a:srgbClr val="FFFF00"/>
                </a:solidFill>
              </a:rPr>
              <a:t>التدخـل الخارجـي</a:t>
            </a:r>
            <a:endParaRPr lang="en-US" dirty="0" smtClean="0">
              <a:solidFill>
                <a:srgbClr val="FFFF00"/>
              </a:solidFill>
            </a:endParaRPr>
          </a:p>
          <a:p>
            <a:r>
              <a:rPr lang="ar-IQ" dirty="0" smtClean="0">
                <a:solidFill>
                  <a:srgbClr val="FFFF00"/>
                </a:solidFill>
              </a:rPr>
              <a:t>إذا حدث أي تدخل خارجي أثناء اللعب، يوقف اللعب ويعاد التداول</a:t>
            </a:r>
            <a:endParaRPr lang="en-US" dirty="0" smtClean="0">
              <a:solidFill>
                <a:srgbClr val="FFFF00"/>
              </a:solidFill>
            </a:endParaRPr>
          </a:p>
          <a:p>
            <a:r>
              <a:rPr lang="ar-IQ" b="1" dirty="0" smtClean="0">
                <a:solidFill>
                  <a:srgbClr val="FFFF00"/>
                </a:solidFill>
              </a:rPr>
              <a:t>التوقفات المطولـة</a:t>
            </a:r>
            <a:endParaRPr lang="en-US" dirty="0" smtClean="0">
              <a:solidFill>
                <a:srgbClr val="FFFF00"/>
              </a:solidFill>
            </a:endParaRPr>
          </a:p>
          <a:p>
            <a:r>
              <a:rPr lang="ar-IQ" dirty="0" smtClean="0">
                <a:solidFill>
                  <a:srgbClr val="FFFF00"/>
                </a:solidFill>
              </a:rPr>
              <a:t>إذا أدت ظروف طارئة إلى إيقاف المباراة، فسوف يقرر الحكم الأول، المنظم، لجنة المراقبة، إذا تواجد أحدهم، الإجراءات تتخذ الإجراءات التي تتخذ </a:t>
            </a:r>
            <a:r>
              <a:rPr lang="ar-IQ" dirty="0" err="1" smtClean="0">
                <a:solidFill>
                  <a:srgbClr val="FFFF00"/>
                </a:solidFill>
              </a:rPr>
              <a:t>لإستعادة</a:t>
            </a:r>
            <a:r>
              <a:rPr lang="ar-IQ" dirty="0" smtClean="0">
                <a:solidFill>
                  <a:srgbClr val="FFFF00"/>
                </a:solidFill>
              </a:rPr>
              <a:t> الظروف </a:t>
            </a:r>
            <a:r>
              <a:rPr lang="ar-IQ" dirty="0" err="1" smtClean="0">
                <a:solidFill>
                  <a:srgbClr val="FFFF00"/>
                </a:solidFill>
              </a:rPr>
              <a:t>الطبيعية .</a:t>
            </a:r>
            <a:endParaRPr lang="en-US" dirty="0" smtClean="0">
              <a:solidFill>
                <a:srgbClr val="FFFF00"/>
              </a:solidFill>
            </a:endParaRPr>
          </a:p>
          <a:p>
            <a:r>
              <a:rPr lang="ar-IQ" dirty="0" smtClean="0">
                <a:solidFill>
                  <a:srgbClr val="FFFF00"/>
                </a:solidFill>
              </a:rPr>
              <a:t>في حالة حدوث توقف واحد أو عدة توقفات لمدة لا تزيد في مجموعها عن </a:t>
            </a:r>
            <a:r>
              <a:rPr lang="en-US" dirty="0" smtClean="0">
                <a:solidFill>
                  <a:srgbClr val="FFFF00"/>
                </a:solidFill>
              </a:rPr>
              <a:t>4</a:t>
            </a:r>
            <a:r>
              <a:rPr lang="ar-IQ" dirty="0" smtClean="0">
                <a:solidFill>
                  <a:srgbClr val="FFFF00"/>
                </a:solidFill>
              </a:rPr>
              <a:t> </a:t>
            </a:r>
            <a:r>
              <a:rPr lang="ar-IQ" dirty="0" err="1" smtClean="0">
                <a:solidFill>
                  <a:srgbClr val="FFFF00"/>
                </a:solidFill>
              </a:rPr>
              <a:t>ساعات :</a:t>
            </a:r>
            <a:endParaRPr lang="en-US" dirty="0" smtClean="0">
              <a:solidFill>
                <a:srgbClr val="FFFF00"/>
              </a:solidFill>
            </a:endParaRPr>
          </a:p>
          <a:p>
            <a:r>
              <a:rPr lang="ar-IQ" dirty="0" smtClean="0">
                <a:solidFill>
                  <a:srgbClr val="FFFF00"/>
                </a:solidFill>
              </a:rPr>
              <a:t>إذا </a:t>
            </a:r>
            <a:r>
              <a:rPr lang="ar-IQ" dirty="0" err="1" smtClean="0">
                <a:solidFill>
                  <a:srgbClr val="FFFF00"/>
                </a:solidFill>
              </a:rPr>
              <a:t>إستؤنفت</a:t>
            </a:r>
            <a:r>
              <a:rPr lang="ar-IQ" dirty="0" smtClean="0">
                <a:solidFill>
                  <a:srgbClr val="FFFF00"/>
                </a:solidFill>
              </a:rPr>
              <a:t> المباراة على نفس الملعب، يستمر الشوط المتوقف طبيعياً بنفس النتيجة واللاعبين والمراكز، وتحتفظ الأشواط التي لعبت من قبل </a:t>
            </a:r>
            <a:r>
              <a:rPr lang="ar-IQ" dirty="0" err="1" smtClean="0">
                <a:solidFill>
                  <a:srgbClr val="FFFF00"/>
                </a:solidFill>
              </a:rPr>
              <a:t>بنتائجها .</a:t>
            </a:r>
            <a:endParaRPr lang="en-US" dirty="0" smtClean="0">
              <a:solidFill>
                <a:srgbClr val="FFFF00"/>
              </a:solidFill>
            </a:endParaRPr>
          </a:p>
          <a:p>
            <a:endParaRPr lang="ar-IQ" dirty="0">
              <a:solidFill>
                <a:srgbClr val="FFFF00"/>
              </a:solidFill>
            </a:endParaRPr>
          </a:p>
        </p:txBody>
      </p:sp>
      <p:pic>
        <p:nvPicPr>
          <p:cNvPr id="4" name="الفصل الخامس263.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749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تصميم مخص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تصميم مخص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63</TotalTime>
  <Words>946</Words>
  <Application>Microsoft Office PowerPoint</Application>
  <PresentationFormat>عرض على الشاشة (3:4)‏</PresentationFormat>
  <Paragraphs>104</Paragraphs>
  <Slides>10</Slides>
  <Notes>0</Notes>
  <HiddenSlides>0</HiddenSlides>
  <MMClips>10</MMClips>
  <ScaleCrop>false</ScaleCrop>
  <HeadingPairs>
    <vt:vector size="4" baseType="variant">
      <vt:variant>
        <vt:lpstr>سمة</vt:lpstr>
      </vt:variant>
      <vt:variant>
        <vt:i4>3</vt:i4>
      </vt:variant>
      <vt:variant>
        <vt:lpstr>عناوين الشرائح</vt:lpstr>
      </vt:variant>
      <vt:variant>
        <vt:i4>10</vt:i4>
      </vt:variant>
    </vt:vector>
  </HeadingPairs>
  <TitlesOfParts>
    <vt:vector size="13" baseType="lpstr">
      <vt:lpstr>حيوية</vt:lpstr>
      <vt:lpstr>تصميم مخصص</vt:lpstr>
      <vt:lpstr>1_تصميم مخصص</vt:lpstr>
      <vt:lpstr>قانون الكرة الطائرة </vt:lpstr>
      <vt:lpstr>الفصل الخامس التوقفات ، فترات الراحة والتأخيرات </vt:lpstr>
      <vt:lpstr>الفصل الخامس</vt:lpstr>
      <vt:lpstr>الفصل الخامس </vt:lpstr>
      <vt:lpstr>الفصل الخامس</vt:lpstr>
      <vt:lpstr>الفصل الخامس </vt:lpstr>
      <vt:lpstr>الفصل الخامس </vt:lpstr>
      <vt:lpstr>الفصل الخامس </vt:lpstr>
      <vt:lpstr>الفصل الخامس</vt:lpstr>
      <vt:lpstr>الفصل الخامس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Lenovo</cp:lastModifiedBy>
  <cp:revision>9</cp:revision>
  <dcterms:created xsi:type="dcterms:W3CDTF">2020-03-28T20:11:29Z</dcterms:created>
  <dcterms:modified xsi:type="dcterms:W3CDTF">2020-04-07T18:25:45Z</dcterms:modified>
</cp:coreProperties>
</file>