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59" r:id="rId10"/>
    <p:sldId id="260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ثلث متساوي الساقين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ثلث قائم الزاوية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مثلث متساوي الساقين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رابط مستقيم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/>
              <a:t>انقر فوق الرمز لإضافة صورة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ثلث قائم الزاوية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رابط مستقيم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ar-SA"/>
              <a:t>انقر لتحرير أنماط النص الرئيسي</a:t>
            </a:r>
          </a:p>
          <a:p>
            <a:pPr lvl="1" eaLnBrk="1" latinLnBrk="0" hangingPunct="1"/>
            <a:r>
              <a:rPr kumimoji="0" lang="ar-SA"/>
              <a:t>المستوى الثاني</a:t>
            </a:r>
          </a:p>
          <a:p>
            <a:pPr lvl="2" eaLnBrk="1" latinLnBrk="0" hangingPunct="1"/>
            <a:r>
              <a:rPr kumimoji="0" lang="ar-SA"/>
              <a:t>المستوى الثالث</a:t>
            </a:r>
          </a:p>
          <a:p>
            <a:pPr lvl="3" eaLnBrk="1" latinLnBrk="0" hangingPunct="1"/>
            <a:r>
              <a:rPr kumimoji="0" lang="ar-SA"/>
              <a:t>المستوى الرابع</a:t>
            </a:r>
          </a:p>
          <a:p>
            <a:pPr lvl="4" eaLnBrk="1" latinLnBrk="0" hangingPunct="1"/>
            <a:r>
              <a:rPr kumimoji="0" lang="ar-SA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25BF90F-D97B-4A2D-9E82-0177C37AE6EC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CE02372-00CF-4B22-9C87-D479BB3B05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IQ" dirty="0"/>
              <a:t>محاضرة بعنوان 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04800" y="2286000"/>
            <a:ext cx="7848600" cy="3657600"/>
          </a:xfrm>
        </p:spPr>
        <p:txBody>
          <a:bodyPr/>
          <a:lstStyle/>
          <a:p>
            <a:r>
              <a:rPr lang="ar-IQ" dirty="0"/>
              <a:t>كيفية صياغة الأهداف والفرضيات ومجالات البحث </a:t>
            </a:r>
          </a:p>
          <a:p>
            <a:r>
              <a:rPr lang="ar-IQ" sz="2400" dirty="0"/>
              <a:t>                 ضمن مادة / كتابة البحث العلمي</a:t>
            </a:r>
          </a:p>
          <a:p>
            <a:r>
              <a:rPr lang="ar-IQ" sz="2400" dirty="0"/>
              <a:t>                                  الماجستير</a:t>
            </a:r>
          </a:p>
          <a:p>
            <a:endParaRPr lang="ar-IQ" sz="3200" dirty="0"/>
          </a:p>
          <a:p>
            <a:pPr algn="ctr"/>
            <a:r>
              <a:rPr lang="ar-IQ" dirty="0">
                <a:solidFill>
                  <a:schemeClr val="accent1">
                    <a:lumMod val="75000"/>
                  </a:schemeClr>
                </a:solidFill>
              </a:rPr>
              <a:t>إعداد </a:t>
            </a:r>
          </a:p>
          <a:p>
            <a:pPr algn="ctr"/>
            <a:r>
              <a:rPr lang="ar-IQ" dirty="0">
                <a:solidFill>
                  <a:schemeClr val="accent1">
                    <a:lumMod val="75000"/>
                  </a:schemeClr>
                </a:solidFill>
              </a:rPr>
              <a:t>أ.د نهاد محمد علوان </a:t>
            </a:r>
          </a:p>
          <a:p>
            <a:pPr algn="ctr"/>
            <a:r>
              <a:rPr lang="ar-IQ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 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66330097-C333-4595-AE3C-959FAD75E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23"/>
    </mc:Choice>
    <mc:Fallback>
      <p:transition spd="slow" advTm="4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/>
              <a:t>1-5 مجالات البحث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ar-IQ" sz="2200" dirty="0"/>
              <a:t>من الممكن  أن نسمي حدود البحث بمجالات البحث والتي تنحصر في ثلاث هي :</a:t>
            </a:r>
          </a:p>
          <a:p>
            <a:pPr lvl="2" algn="r" rtl="1">
              <a:buNone/>
            </a:pPr>
            <a:endParaRPr lang="ar-IQ" sz="2200" i="1" dirty="0"/>
          </a:p>
          <a:p>
            <a:pPr lvl="2" algn="r" rtl="1">
              <a:buNone/>
            </a:pPr>
            <a:r>
              <a:rPr lang="ar-IQ" sz="2200" dirty="0"/>
              <a:t>1-5-1 المجال البشري</a:t>
            </a:r>
            <a:r>
              <a:rPr lang="en-US" sz="2200" dirty="0"/>
              <a:t> :- </a:t>
            </a:r>
            <a:r>
              <a:rPr lang="ar-IQ" sz="2200" dirty="0"/>
              <a:t>ويعني تحديد مجتمع وعينة البحث</a:t>
            </a:r>
            <a:r>
              <a:rPr lang="en-US" sz="2200" dirty="0"/>
              <a:t> </a:t>
            </a:r>
            <a:r>
              <a:rPr lang="ar-IQ" sz="2200" dirty="0"/>
              <a:t>والتي سيتناولها الباحث بالدراسة والتطبيق</a:t>
            </a:r>
            <a:r>
              <a:rPr lang="en-US" sz="2200" dirty="0"/>
              <a:t> .</a:t>
            </a:r>
            <a:endParaRPr lang="en-US" sz="2200" i="1" dirty="0"/>
          </a:p>
          <a:p>
            <a:pPr lvl="2" algn="r" rtl="1">
              <a:buNone/>
            </a:pPr>
            <a:r>
              <a:rPr lang="ar-IQ" sz="2200" dirty="0"/>
              <a:t>1-5-2المجال الزماني</a:t>
            </a:r>
            <a:r>
              <a:rPr lang="en-US" sz="2200" dirty="0"/>
              <a:t> :- </a:t>
            </a:r>
            <a:r>
              <a:rPr lang="ar-IQ" sz="2200" dirty="0"/>
              <a:t>ويقصد به المدة الزمنية التي استغرقتها إجراءات البحث .</a:t>
            </a:r>
            <a:endParaRPr lang="en-US" sz="2200" i="1" dirty="0"/>
          </a:p>
          <a:p>
            <a:pPr lvl="2" algn="r" rtl="1">
              <a:buNone/>
            </a:pPr>
            <a:r>
              <a:rPr lang="ar-IQ" sz="2200" dirty="0"/>
              <a:t>1-5-3المجال المكاني</a:t>
            </a:r>
            <a:r>
              <a:rPr lang="en-US" sz="2200" dirty="0"/>
              <a:t> :- </a:t>
            </a:r>
            <a:r>
              <a:rPr lang="ar-IQ" sz="2200" dirty="0"/>
              <a:t>ويقصد به تحديد مكان العمل أي </a:t>
            </a:r>
            <a:r>
              <a:rPr lang="en-US" sz="2200" dirty="0"/>
              <a:t> </a:t>
            </a:r>
            <a:r>
              <a:rPr lang="ar-IQ" sz="2200" dirty="0"/>
              <a:t>مكان أجراء البحث .</a:t>
            </a:r>
            <a:endParaRPr lang="en-US" sz="1400" i="1" dirty="0"/>
          </a:p>
          <a:p>
            <a:pPr algn="r">
              <a:buNone/>
            </a:pPr>
            <a:endParaRPr lang="en-US" sz="20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C306ECEA-477F-4EAA-B2C2-3472A0A2F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84"/>
    </mc:Choice>
    <mc:Fallback>
      <p:transition spd="slow" advTm="17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/>
              <a:t>1-6 تحديد المصطلحات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ar-IQ" sz="2800" dirty="0"/>
              <a:t>من الضروري وضع بعض التعريفات العلمية في البحث وفي الباب الأول بالتحديد لكي يتجنب الباحث الالتباس في قراءة وفهم المصطلحات العلمية المشتركة لفظا“ والمتباينة في المعنى .</a:t>
            </a:r>
          </a:p>
          <a:p>
            <a:pPr algn="r">
              <a:buNone/>
            </a:pPr>
            <a:r>
              <a:rPr lang="ar-IQ" sz="2800" dirty="0"/>
              <a:t>فهي عملية تعريف للكلمات والمفاهيم الرئيسية التي لم ترد سابقا“في البحوث والدراسات السابقة بصورة مستمرة ، أو الكلمات المترجمة حديثا“</a:t>
            </a:r>
            <a:endParaRPr lang="en-US" sz="28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F0667F83-26C8-45AD-BAB3-432E60D0B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72"/>
    </mc:Choice>
    <mc:Fallback>
      <p:transition spd="slow" advTm="14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/>
              <a:t>أخطاء في تحديد المصطلحات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IQ" sz="2000" dirty="0"/>
              <a:t>الأخطاء الشائعة التي يقع فيها بعض الباحثين ما يلي</a:t>
            </a:r>
            <a:r>
              <a:rPr lang="en-US" sz="2000" dirty="0"/>
              <a:t> :-</a:t>
            </a:r>
            <a:endParaRPr lang="en-US" sz="2000" i="1" dirty="0"/>
          </a:p>
          <a:p>
            <a:pPr lvl="0" algn="r" rtl="1"/>
            <a:r>
              <a:rPr lang="ar-IQ" sz="2000" dirty="0"/>
              <a:t>أن يسرد مجموعة تعريفات مختلفة ولا يستقر على المعنى الذي يتبناه في بحثه</a:t>
            </a:r>
            <a:r>
              <a:rPr lang="en-US" sz="2000" dirty="0"/>
              <a:t> .</a:t>
            </a:r>
            <a:endParaRPr lang="en-US" sz="2000" i="1" dirty="0"/>
          </a:p>
          <a:p>
            <a:pPr lvl="0" algn="r" rtl="1"/>
            <a:r>
              <a:rPr lang="ar-IQ" sz="2000" dirty="0"/>
              <a:t>أن يتبنى تعريفات من مصادر غير معروفة وغير مشهود لها بالدقة العلمية</a:t>
            </a:r>
            <a:r>
              <a:rPr lang="en-US" sz="2000" dirty="0"/>
              <a:t> .</a:t>
            </a:r>
            <a:endParaRPr lang="en-US" sz="2000" i="1" dirty="0"/>
          </a:p>
          <a:p>
            <a:pPr lvl="0" algn="r" rtl="1"/>
            <a:r>
              <a:rPr lang="ar-IQ" sz="2000" dirty="0"/>
              <a:t>أن يكثر من المصطلحات بدون داع حيث إن كثيراً من المصطلحات أصبح بديهيا</a:t>
            </a:r>
            <a:r>
              <a:rPr lang="en-US" sz="2000" dirty="0"/>
              <a:t>  </a:t>
            </a:r>
            <a:r>
              <a:rPr lang="ar-IQ" sz="2000" dirty="0"/>
              <a:t>لا خلاف عليها</a:t>
            </a:r>
            <a:r>
              <a:rPr lang="en-US" sz="2000" dirty="0"/>
              <a:t> .</a:t>
            </a:r>
            <a:endParaRPr lang="en-US" sz="2000" i="1" dirty="0"/>
          </a:p>
          <a:p>
            <a:pPr lvl="0" algn="r" rtl="1"/>
            <a:r>
              <a:rPr lang="ar-IQ" sz="2000" dirty="0"/>
              <a:t>إلا يحدد التعريف الإجرائي للبحث وذلك لان التعريف الإجرائي يحدد وبدقة ماذا يقصد الباحث بالمصطلح في سياق رسالته ، والتعريف الإجرائي للباحث لا يجب أن يقتبسه باحث آخر ذلك لاختلاف الدراستين في الأهداف أو المتغيرات أو منهج الدراسة</a:t>
            </a:r>
            <a:r>
              <a:rPr lang="en-US" sz="2000" dirty="0"/>
              <a:t> .</a:t>
            </a:r>
            <a:endParaRPr lang="en-US" sz="2000" i="1" dirty="0"/>
          </a:p>
          <a:p>
            <a:pPr algn="r">
              <a:buNone/>
            </a:pPr>
            <a:endParaRPr lang="en-US" sz="2000" dirty="0"/>
          </a:p>
        </p:txBody>
      </p:sp>
      <p:pic>
        <p:nvPicPr>
          <p:cNvPr id="6" name="ملف صوتي 5">
            <a:hlinkClick r:id="" action="ppaction://media"/>
            <a:extLst>
              <a:ext uri="{FF2B5EF4-FFF2-40B4-BE49-F238E27FC236}">
                <a16:creationId xmlns:a16="http://schemas.microsoft.com/office/drawing/2014/main" id="{8F49916E-C097-4DC9-AE75-76042C21B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278"/>
    </mc:Choice>
    <mc:Fallback>
      <p:transition spd="slow" advTm="218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/>
              <a:t>  1-3 أهداف البحث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ar-IQ" sz="2000" dirty="0"/>
              <a:t>أهداف البحث هي عملية إجرائية وتتبعيه لمعالجة المشكلة والتي تصاغ من العنوان وهناك أهداف رئيسية لمعالجة المشكلة </a:t>
            </a:r>
            <a:r>
              <a:rPr lang="ar-IQ" sz="2000" dirty="0" err="1"/>
              <a:t>لايمكن</a:t>
            </a:r>
            <a:r>
              <a:rPr lang="ar-IQ" sz="2000" dirty="0"/>
              <a:t> الاستغناء عنها ، وهناك أهداف ثانوية قد يجدها الباحث مهمة لإكمال متطلبات معالجة المشكلة ويمكن الاستغناء عنها . وعليه لابد أن تكون الأهداف :</a:t>
            </a:r>
            <a:endParaRPr lang="en-US" sz="2000" i="1" dirty="0"/>
          </a:p>
          <a:p>
            <a:pPr algn="r">
              <a:buNone/>
            </a:pPr>
            <a:r>
              <a:rPr lang="ar-IQ" sz="2000" dirty="0"/>
              <a:t>وتصاغ الأهداف من عنوان البحث بعبارات واضحة ومختصرة ومحددة تحديدا"دقيقا" وتأخذ أشكالا" عدة وكما يلي </a:t>
            </a:r>
            <a:endParaRPr lang="en-US" sz="2000" i="1" dirty="0"/>
          </a:p>
          <a:p>
            <a:pPr algn="r">
              <a:buNone/>
            </a:pPr>
            <a:r>
              <a:rPr lang="ar-IQ" sz="2000" dirty="0"/>
              <a:t>1- طرح سؤال أو عدة أسئلة ويتطلب من الباحث الإجابة عنها .</a:t>
            </a:r>
            <a:endParaRPr lang="en-US" sz="2000" i="1" dirty="0"/>
          </a:p>
          <a:p>
            <a:pPr algn="r">
              <a:buNone/>
            </a:pPr>
            <a:r>
              <a:rPr lang="ar-IQ" sz="2000" dirty="0"/>
              <a:t>2-طرح هدف أو عدة أهداف للوصول إلى تحقيقها .</a:t>
            </a:r>
            <a:endParaRPr lang="en-US" sz="2000" i="1" dirty="0"/>
          </a:p>
          <a:p>
            <a:pPr algn="r"/>
            <a:r>
              <a:rPr lang="ar-IQ" sz="2000" dirty="0"/>
              <a:t>3-طرح فرضية بشكل هدف ويعمل الباحث على تحقيقها .</a:t>
            </a:r>
            <a:endParaRPr lang="en-US" sz="2000" b="1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8ADBEDEB-B41E-408E-875B-89ABF116E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54"/>
    </mc:Choice>
    <mc:Fallback>
      <p:transition spd="slow" advTm="9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/>
              <a:t>1-4 فرضيات البحث :</a:t>
            </a:r>
            <a:br>
              <a:rPr lang="ar-IQ" dirty="0"/>
            </a:br>
            <a:r>
              <a:rPr lang="ar-IQ" dirty="0" err="1"/>
              <a:t>اولا</a:t>
            </a:r>
            <a:r>
              <a:rPr lang="ar-IQ" dirty="0"/>
              <a:t>“.. مفهوم الفرضيات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4800" y="1828800"/>
            <a:ext cx="8382000" cy="4626008"/>
          </a:xfrm>
        </p:spPr>
        <p:txBody>
          <a:bodyPr>
            <a:normAutofit/>
          </a:bodyPr>
          <a:lstStyle/>
          <a:p>
            <a:pPr lvl="0" rtl="1"/>
            <a:r>
              <a:rPr lang="ar-IQ" sz="2000" dirty="0"/>
              <a:t>تخمين أو استنتاج يتوصل إليه الباحث ويأخذ به بشكل مؤقت               </a:t>
            </a:r>
            <a:r>
              <a:rPr lang="en-US" sz="2000" dirty="0"/>
              <a:t> </a:t>
            </a:r>
            <a:r>
              <a:rPr lang="ar-IQ" sz="2000" dirty="0"/>
              <a:t>                    </a:t>
            </a:r>
            <a:endParaRPr lang="en-US" sz="2000" i="1" dirty="0"/>
          </a:p>
          <a:p>
            <a:pPr lvl="0" algn="r" rtl="1"/>
            <a:r>
              <a:rPr lang="ar-IQ" sz="2000" dirty="0"/>
              <a:t>رأي مبدأي للباحث في حل مشكلة البحث</a:t>
            </a:r>
            <a:endParaRPr lang="en-US" sz="2000" i="1" dirty="0"/>
          </a:p>
          <a:p>
            <a:pPr lvl="0" algn="r" rtl="1"/>
            <a:r>
              <a:rPr lang="ar-IQ" sz="2000" dirty="0"/>
              <a:t>تخمين أو استنتاج ذكي يصوغه الباحث ويتبناه مؤقتاً لشرح ظاهرة                                                                           حقيقة من الحقائق تسمى مشكلة</a:t>
            </a:r>
            <a:endParaRPr lang="en-US" sz="2000" i="1" dirty="0"/>
          </a:p>
          <a:p>
            <a:pPr lvl="0" algn="r" rtl="1"/>
            <a:r>
              <a:rPr lang="ar-IQ" sz="2000" dirty="0"/>
              <a:t>تخمين معقول مبني على الدليل الذي يمكن الحصول عليه لفهم مشكلة البحث .</a:t>
            </a:r>
            <a:endParaRPr lang="en-US" sz="2000" i="1" dirty="0"/>
          </a:p>
          <a:p>
            <a:pPr lvl="0" algn="r" rtl="1"/>
            <a:r>
              <a:rPr lang="ar-IQ" sz="2000" dirty="0"/>
              <a:t>صياغة حدسية تخمينية للعلاقة بين متحولين أو أكثر</a:t>
            </a:r>
            <a:r>
              <a:rPr lang="en-US" sz="2000" dirty="0"/>
              <a:t> .</a:t>
            </a:r>
            <a:endParaRPr lang="en-US" sz="2000" i="1" dirty="0"/>
          </a:p>
          <a:p>
            <a:pPr lvl="0" algn="r" rtl="1"/>
            <a:r>
              <a:rPr lang="ar-IQ" sz="2000" dirty="0"/>
              <a:t>تفسير محتمل أو مقترح للعلاقة بين عاملين احدهما يسمى العامل المستقل وهو السبب</a:t>
            </a:r>
            <a:r>
              <a:rPr lang="en-US" sz="2000" dirty="0"/>
              <a:t> , </a:t>
            </a:r>
            <a:r>
              <a:rPr lang="ar-IQ" sz="2000" dirty="0"/>
              <a:t>والأخر التابع</a:t>
            </a:r>
            <a:r>
              <a:rPr lang="en-US" sz="2000" dirty="0"/>
              <a:t>  </a:t>
            </a:r>
            <a:r>
              <a:rPr lang="ar-IQ" sz="2000" dirty="0"/>
              <a:t>وهو النتيجة التي يمكن أن تحدث نتيجة كافة العوامل المستقلة أو المسببة</a:t>
            </a:r>
            <a:r>
              <a:rPr lang="en-US" sz="2000" dirty="0"/>
              <a:t> .</a:t>
            </a:r>
            <a:endParaRPr lang="en-US" sz="2000" i="1" dirty="0"/>
          </a:p>
          <a:p>
            <a:pPr algn="r"/>
            <a:endParaRPr lang="en-US" sz="20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FB3031B8-6170-47B9-A844-7353721E7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65"/>
    </mc:Choice>
    <mc:Fallback>
      <p:transition spd="slow" advTm="9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/>
              <a:t>ثانيا“.... أهمية الفرضيات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None/>
            </a:pPr>
            <a:endParaRPr lang="ar-IQ" i="1" dirty="0"/>
          </a:p>
          <a:p>
            <a:pPr algn="r" rtl="1">
              <a:buNone/>
            </a:pPr>
            <a:r>
              <a:rPr lang="en-US" i="1" dirty="0"/>
              <a:t> </a:t>
            </a:r>
            <a:r>
              <a:rPr lang="ar-IQ" sz="2400" dirty="0"/>
              <a:t>1- تساعد الفرضية الباحث بالابتعاد عن إضاعة الوقت من خلال تحليل مشكلة بحثه بدقة .</a:t>
            </a:r>
            <a:endParaRPr lang="en-US" sz="2400" i="1" dirty="0"/>
          </a:p>
          <a:p>
            <a:pPr algn="r">
              <a:buNone/>
            </a:pPr>
            <a:r>
              <a:rPr lang="ar-IQ" sz="2400" dirty="0"/>
              <a:t>2- تساعد الباحث في جمع المعلومات وفق الأهداف الموضوعة  </a:t>
            </a:r>
            <a:r>
              <a:rPr lang="en-US" sz="2400" dirty="0"/>
              <a:t>.</a:t>
            </a:r>
            <a:endParaRPr lang="en-US" sz="2400" i="1" dirty="0"/>
          </a:p>
          <a:p>
            <a:pPr algn="r">
              <a:buNone/>
            </a:pPr>
            <a:r>
              <a:rPr lang="en-US" sz="2400" dirty="0"/>
              <a:t>-</a:t>
            </a:r>
            <a:r>
              <a:rPr lang="ar-IQ" sz="2400" dirty="0"/>
              <a:t>3- تساعد الفرضية على أعطاء الأسئلة والافتراضات المطلوبة </a:t>
            </a:r>
            <a:r>
              <a:rPr lang="en-US" sz="2400" dirty="0"/>
              <a:t>.</a:t>
            </a:r>
            <a:endParaRPr lang="en-US" sz="2400" i="1" dirty="0"/>
          </a:p>
          <a:p>
            <a:pPr algn="r">
              <a:buNone/>
            </a:pPr>
            <a:r>
              <a:rPr lang="ar-IQ" sz="2400" dirty="0"/>
              <a:t>يمكن من خلال الفروض استثمار بحوث جديدة .</a:t>
            </a:r>
            <a:r>
              <a:rPr lang="en-US" sz="2400" dirty="0"/>
              <a:t>.</a:t>
            </a:r>
            <a:r>
              <a:rPr lang="ar-IQ" sz="2400" dirty="0"/>
              <a:t> 4-</a:t>
            </a:r>
            <a:endParaRPr lang="en-US" sz="2400" i="1" dirty="0"/>
          </a:p>
          <a:p>
            <a:pPr algn="r">
              <a:buNone/>
            </a:pPr>
            <a:r>
              <a:rPr lang="ar-IQ" sz="2400" dirty="0"/>
              <a:t>5- يساعد الباحث في أيجاد نتائج البحث النهائية بصورة متسلسلة .</a:t>
            </a:r>
            <a:endParaRPr lang="en-US" sz="24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EEB7B2A6-7855-46E6-88C9-1E3A6C02E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49"/>
    </mc:Choice>
    <mc:Fallback>
      <p:transition spd="slow" advTm="43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/>
              <a:t>ثالثا“....بناء الفرضيات وصياغتها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/>
            <a:r>
              <a:rPr lang="en-US" dirty="0"/>
              <a:t> </a:t>
            </a:r>
            <a:r>
              <a:rPr lang="ar-IQ" dirty="0"/>
              <a:t>وبذلك</a:t>
            </a:r>
            <a:r>
              <a:rPr lang="en-US" dirty="0"/>
              <a:t>  </a:t>
            </a:r>
            <a:r>
              <a:rPr lang="ar-IQ" dirty="0"/>
              <a:t>فمتطلبات تحديد الفرضية هي</a:t>
            </a:r>
            <a:r>
              <a:rPr lang="en-US" dirty="0"/>
              <a:t>:</a:t>
            </a:r>
            <a:r>
              <a:rPr lang="en-US" i="1" dirty="0"/>
              <a:t>-</a:t>
            </a:r>
          </a:p>
          <a:p>
            <a:pPr lvl="0" algn="r" rtl="1"/>
            <a:r>
              <a:rPr lang="ar-SA" dirty="0"/>
              <a:t>التميز بين الفرضية والنتيجة </a:t>
            </a:r>
            <a:r>
              <a:rPr lang="en-US" dirty="0"/>
              <a:t>.</a:t>
            </a:r>
            <a:endParaRPr lang="en-US" i="1" dirty="0"/>
          </a:p>
          <a:p>
            <a:pPr lvl="0" algn="r" rtl="1"/>
            <a:r>
              <a:rPr lang="ar-SA" dirty="0"/>
              <a:t>التميز بين الفرضية والافتراض </a:t>
            </a:r>
            <a:r>
              <a:rPr lang="en-US" dirty="0"/>
              <a:t>.</a:t>
            </a:r>
            <a:endParaRPr lang="en-US" i="1" dirty="0"/>
          </a:p>
          <a:p>
            <a:pPr lvl="0" algn="r" rtl="1"/>
            <a:r>
              <a:rPr lang="ar-SA" dirty="0"/>
              <a:t>التميز بين الفرضية والحقيقة </a:t>
            </a:r>
            <a:r>
              <a:rPr lang="en-US" dirty="0"/>
              <a:t>.</a:t>
            </a:r>
            <a:endParaRPr lang="en-US" i="1" dirty="0"/>
          </a:p>
          <a:p>
            <a:pPr lvl="0" algn="r" rtl="1"/>
            <a:r>
              <a:rPr lang="ar-IQ" dirty="0"/>
              <a:t>التميز بين العامل المستقل وهو السبب</a:t>
            </a:r>
            <a:r>
              <a:rPr lang="en-US" dirty="0"/>
              <a:t> , </a:t>
            </a:r>
            <a:r>
              <a:rPr lang="ar-IQ" dirty="0"/>
              <a:t>وبين العامل التابع وهو النتيجة</a:t>
            </a:r>
            <a:r>
              <a:rPr lang="en-US" dirty="0"/>
              <a:t> .</a:t>
            </a:r>
            <a:endParaRPr lang="en-US" i="1" dirty="0"/>
          </a:p>
          <a:p>
            <a:pPr lvl="0" algn="r" rtl="1"/>
            <a:r>
              <a:rPr lang="ar-IQ" dirty="0"/>
              <a:t>تقدير قيمة الفرضية بالنسبة لأساسيات المشكلة</a:t>
            </a:r>
            <a:r>
              <a:rPr lang="en-US" dirty="0"/>
              <a:t> .</a:t>
            </a:r>
            <a:endParaRPr lang="en-US" i="1" dirty="0"/>
          </a:p>
          <a:p>
            <a:pPr lvl="0" algn="r" rtl="1"/>
            <a:r>
              <a:rPr lang="ar-IQ" dirty="0"/>
              <a:t>صياغة الفرضية بشكل يسهل امتحانه واختباره</a:t>
            </a:r>
            <a:r>
              <a:rPr lang="en-US" dirty="0"/>
              <a:t> .</a:t>
            </a:r>
            <a:endParaRPr lang="en-US" i="1" dirty="0"/>
          </a:p>
          <a:p>
            <a:pPr lvl="0" algn="r" rtl="1"/>
            <a:r>
              <a:rPr lang="ar-SA" dirty="0"/>
              <a:t>التفريق بين الفرضية والنظرية </a:t>
            </a:r>
            <a:r>
              <a:rPr lang="en-US" dirty="0"/>
              <a:t>.</a:t>
            </a:r>
            <a:endParaRPr lang="en-US" i="1" dirty="0"/>
          </a:p>
          <a:p>
            <a:pPr lvl="0" algn="r" rtl="1"/>
            <a:r>
              <a:rPr lang="ar-SA" dirty="0"/>
              <a:t>التفريق بين الفرضية والقانون </a:t>
            </a:r>
            <a:r>
              <a:rPr lang="en-US" dirty="0"/>
              <a:t>.</a:t>
            </a:r>
            <a:endParaRPr lang="en-US" i="1" dirty="0"/>
          </a:p>
          <a:p>
            <a:pPr algn="r"/>
            <a:endParaRPr lang="en-US" dirty="0"/>
          </a:p>
        </p:txBody>
      </p:sp>
      <p:pic>
        <p:nvPicPr>
          <p:cNvPr id="6" name="ملف صوتي 5">
            <a:hlinkClick r:id="" action="ppaction://media"/>
            <a:extLst>
              <a:ext uri="{FF2B5EF4-FFF2-40B4-BE49-F238E27FC236}">
                <a16:creationId xmlns:a16="http://schemas.microsoft.com/office/drawing/2014/main" id="{7A5595D5-F54A-4C42-BA4D-75C2CAC3E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"/>
    </mc:Choice>
    <mc:Fallback>
      <p:transition spd="slow" advTm="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6" algn="r"/>
            <a:r>
              <a:rPr lang="ar-IQ" dirty="0"/>
              <a:t> </a:t>
            </a:r>
          </a:p>
          <a:p>
            <a:pPr lvl="6" algn="r"/>
            <a:r>
              <a:rPr lang="ar-IQ" sz="2800" dirty="0"/>
              <a:t>يتفق أساتذة البحث العلمي على صورتين للصياغة وهما</a:t>
            </a:r>
            <a:endParaRPr lang="en-US" sz="2800" i="1" dirty="0"/>
          </a:p>
          <a:p>
            <a:pPr lvl="0" algn="r" rtl="1"/>
            <a:r>
              <a:rPr lang="ar-IQ" sz="2800" dirty="0"/>
              <a:t>صيغة الإثبات</a:t>
            </a:r>
            <a:r>
              <a:rPr lang="en-US" sz="2800" dirty="0"/>
              <a:t> :- </a:t>
            </a:r>
            <a:r>
              <a:rPr lang="ar-IQ" sz="2800" dirty="0"/>
              <a:t>حيث يتم صياغة الفرضية بشكل يثبت علاقة بين عاملين أما بشكل ايجابي أو سلبي وتسمى فرضية مباشرة أو تقريرية</a:t>
            </a:r>
            <a:r>
              <a:rPr lang="en-US" sz="2800" dirty="0"/>
              <a:t> .</a:t>
            </a:r>
            <a:endParaRPr lang="en-US" sz="2800" i="1" dirty="0"/>
          </a:p>
          <a:p>
            <a:pPr lvl="0" algn="r" rtl="1"/>
            <a:r>
              <a:rPr lang="ar-IQ" sz="2800" dirty="0"/>
              <a:t>صيغة النفي</a:t>
            </a:r>
            <a:r>
              <a:rPr lang="en-US" sz="2800" dirty="0"/>
              <a:t> :-  </a:t>
            </a:r>
            <a:r>
              <a:rPr lang="ar-IQ" sz="2800" dirty="0"/>
              <a:t>حيث يتم صياغة الفرضية بشكل ينفي وجود أية علاقة بين العاملين ويسمى هذا النوع الفرضية الصفرية</a:t>
            </a:r>
            <a:r>
              <a:rPr lang="en-US" sz="2800" dirty="0"/>
              <a:t> .</a:t>
            </a:r>
            <a:endParaRPr lang="en-US" sz="2800" i="1" dirty="0"/>
          </a:p>
          <a:p>
            <a:pPr algn="r"/>
            <a:endParaRPr lang="en-US" dirty="0"/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id="{34562F1B-B66E-4D47-8D54-16ADCF759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18"/>
    </mc:Choice>
    <mc:Fallback>
      <p:transition spd="slow" advTm="114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305800" cy="1180306"/>
          </a:xfrm>
        </p:spPr>
        <p:txBody>
          <a:bodyPr/>
          <a:lstStyle/>
          <a:p>
            <a:pPr algn="r"/>
            <a:r>
              <a:rPr lang="ar-IQ" dirty="0"/>
              <a:t>رابعا“... شروط الفرضيات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5083208"/>
          </a:xfrm>
        </p:spPr>
        <p:txBody>
          <a:bodyPr>
            <a:normAutofit/>
          </a:bodyPr>
          <a:lstStyle/>
          <a:p>
            <a:pPr lvl="0" algn="r" rtl="1"/>
            <a:r>
              <a:rPr lang="ar-IQ" sz="1800" dirty="0"/>
              <a:t>أن تكون الفرضية جمله خبرية قائمة بذاتها</a:t>
            </a:r>
            <a:r>
              <a:rPr lang="en-US" sz="1800" dirty="0"/>
              <a:t> .</a:t>
            </a:r>
            <a:endParaRPr lang="en-US" sz="1800" i="1" dirty="0"/>
          </a:p>
          <a:p>
            <a:pPr lvl="0" algn="r" rtl="1"/>
            <a:r>
              <a:rPr lang="ar-IQ" sz="1800" dirty="0"/>
              <a:t>أن تحدد الفرضية أما وجود شيء أو عدمه</a:t>
            </a:r>
            <a:r>
              <a:rPr lang="en-US" sz="1800" dirty="0"/>
              <a:t> , </a:t>
            </a:r>
            <a:r>
              <a:rPr lang="ar-IQ" sz="1800" dirty="0"/>
              <a:t>أو وجود علاقة بين عاملين أو عدمه </a:t>
            </a:r>
            <a:r>
              <a:rPr lang="en-US" sz="1800" dirty="0"/>
              <a:t> , </a:t>
            </a:r>
            <a:endParaRPr lang="en-US" sz="1800" i="1" dirty="0"/>
          </a:p>
          <a:p>
            <a:pPr lvl="0" algn="r" rtl="1"/>
            <a:r>
              <a:rPr lang="ar-IQ" sz="1800" dirty="0"/>
              <a:t>أن تكون الفرضية معقولة وليست خيالية ومنسجمة مع الحقائق العلمية المعروفة </a:t>
            </a:r>
            <a:r>
              <a:rPr lang="en-US" sz="1800" dirty="0"/>
              <a:t> .</a:t>
            </a:r>
            <a:endParaRPr lang="en-US" sz="1800" i="1" dirty="0"/>
          </a:p>
          <a:p>
            <a:pPr lvl="0" algn="r" rtl="1"/>
            <a:r>
              <a:rPr lang="ar-IQ" sz="1800" dirty="0"/>
              <a:t>أن تكون الفرضية بسيطة تصاغ بجملة خبرية سهله </a:t>
            </a:r>
            <a:r>
              <a:rPr lang="ar-IQ" sz="1800" dirty="0" err="1"/>
              <a:t>و</a:t>
            </a:r>
            <a:r>
              <a:rPr lang="ar-IQ" sz="1800" dirty="0"/>
              <a:t> واضحة بعيداً عن كل غموض </a:t>
            </a:r>
            <a:r>
              <a:rPr lang="en-US" sz="1800" dirty="0"/>
              <a:t> .</a:t>
            </a:r>
            <a:endParaRPr lang="en-US" sz="1800" i="1" dirty="0"/>
          </a:p>
          <a:p>
            <a:pPr lvl="0" algn="r" rtl="1"/>
            <a:r>
              <a:rPr lang="ar-IQ" sz="1800" dirty="0"/>
              <a:t>أن تكون الفرضية قابلة للتجربة والاختبار</a:t>
            </a:r>
            <a:r>
              <a:rPr lang="en-US" sz="1800" dirty="0"/>
              <a:t> , </a:t>
            </a:r>
            <a:endParaRPr lang="en-US" sz="1800" i="1" dirty="0"/>
          </a:p>
          <a:p>
            <a:pPr lvl="0" algn="r" rtl="1"/>
            <a:r>
              <a:rPr lang="ar-IQ" sz="1800" dirty="0"/>
              <a:t>أن تكون الفرضية قادرة على حل المشكلة المدروسة والإجابة عن أسئلتها</a:t>
            </a:r>
            <a:r>
              <a:rPr lang="en-US" sz="1800" dirty="0"/>
              <a:t> .</a:t>
            </a:r>
            <a:endParaRPr lang="en-US" sz="1800" i="1" dirty="0"/>
          </a:p>
          <a:p>
            <a:pPr lvl="0" algn="r" rtl="1"/>
            <a:r>
              <a:rPr lang="ar-IQ" sz="1800" dirty="0"/>
              <a:t>أن تكون الفرضية قابلة للتطبيق على حالات أخرى مشابهة</a:t>
            </a:r>
            <a:r>
              <a:rPr lang="en-US" sz="1800" dirty="0"/>
              <a:t> , </a:t>
            </a:r>
            <a:r>
              <a:rPr lang="ar-IQ" sz="1800" dirty="0"/>
              <a:t> </a:t>
            </a:r>
            <a:r>
              <a:rPr lang="en-US" sz="1800" dirty="0"/>
              <a:t>.</a:t>
            </a:r>
            <a:endParaRPr lang="en-US" sz="1800" i="1" dirty="0"/>
          </a:p>
          <a:p>
            <a:pPr lvl="0" algn="r" rtl="1"/>
            <a:r>
              <a:rPr lang="ar-IQ" sz="1800" dirty="0"/>
              <a:t>أن تكون الفرضية خالية من التناقض أي أجزاؤها غير متناقضة كأن تكون ايجابية وسلبية في آن واحد</a:t>
            </a:r>
            <a:r>
              <a:rPr lang="en-US" sz="1800" dirty="0"/>
              <a:t> .</a:t>
            </a:r>
            <a:endParaRPr lang="en-US" sz="1800" i="1" dirty="0"/>
          </a:p>
          <a:p>
            <a:pPr lvl="0" algn="r" rtl="1"/>
            <a:r>
              <a:rPr lang="ar-SA" sz="1800" dirty="0"/>
              <a:t>أن تكون الفرضية متعددة </a:t>
            </a:r>
            <a:r>
              <a:rPr lang="en-US" sz="1800" dirty="0"/>
              <a:t>.</a:t>
            </a:r>
            <a:endParaRPr lang="en-US" sz="1800" i="1" dirty="0"/>
          </a:p>
          <a:p>
            <a:pPr algn="r" rtl="1"/>
            <a:r>
              <a:rPr lang="ar-IQ" sz="1800" dirty="0"/>
              <a:t>10-أن تكون الفرضية موضوعية وبعيده عن القيم الشخصية والمؤثرات والميول .</a:t>
            </a:r>
            <a:endParaRPr lang="en-US" sz="1800" i="1" dirty="0"/>
          </a:p>
          <a:p>
            <a:pPr algn="r" rtl="1"/>
            <a:r>
              <a:rPr lang="ar-IQ" sz="1800" dirty="0"/>
              <a:t>11- الاعتماد على الفرضيات المتعددة المحتملة لمعالجة مشكلة البحث</a:t>
            </a:r>
            <a:r>
              <a:rPr lang="en-US" sz="1800" dirty="0"/>
              <a:t>.</a:t>
            </a:r>
            <a:endParaRPr lang="en-US" sz="1800" i="1" dirty="0"/>
          </a:p>
          <a:p>
            <a:pPr algn="r" rtl="1"/>
            <a:r>
              <a:rPr lang="ar-SA" sz="1800" dirty="0"/>
              <a:t> 12-أن تكون شاملة ومترابطة</a:t>
            </a:r>
            <a:r>
              <a:rPr lang="en-US" sz="1800" dirty="0"/>
              <a:t> .</a:t>
            </a:r>
            <a:endParaRPr lang="en-US" sz="1800" i="1" dirty="0"/>
          </a:p>
          <a:p>
            <a:pPr algn="r" rtl="1"/>
            <a:r>
              <a:rPr lang="ar-IQ" sz="1800" dirty="0"/>
              <a:t> 13-تصاغ وتكتب بصورة موجزة وواضحة </a:t>
            </a:r>
            <a:r>
              <a:rPr lang="en-US" sz="1800" dirty="0"/>
              <a:t>.</a:t>
            </a:r>
            <a:endParaRPr lang="en-US" sz="1800" i="1" dirty="0"/>
          </a:p>
          <a:p>
            <a:pPr algn="r" rtl="1"/>
            <a:r>
              <a:rPr lang="ar-IQ" sz="1800" dirty="0"/>
              <a:t> 14-أن تكون قابلة للاختبار، وخالية من التناقض</a:t>
            </a:r>
            <a:r>
              <a:rPr lang="en-US" sz="1800" i="1" dirty="0"/>
              <a:t> . </a:t>
            </a:r>
          </a:p>
          <a:p>
            <a:pPr algn="r"/>
            <a:endParaRPr lang="en-US" sz="1800" dirty="0"/>
          </a:p>
        </p:txBody>
      </p:sp>
      <p:pic>
        <p:nvPicPr>
          <p:cNvPr id="5" name="ملف صوتي 4">
            <a:hlinkClick r:id="" action="ppaction://media"/>
            <a:extLst>
              <a:ext uri="{FF2B5EF4-FFF2-40B4-BE49-F238E27FC236}">
                <a16:creationId xmlns:a16="http://schemas.microsoft.com/office/drawing/2014/main" id="{B924A85A-148C-4146-8D1A-D595C25F1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42"/>
    </mc:Choice>
    <mc:Fallback>
      <p:transition spd="slow" advTm="108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/>
              <a:t>سادسا“... إثبات الفرضيات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r>
              <a:rPr lang="ar-IQ" sz="2000" dirty="0"/>
              <a:t>لكي يتم إثبات الفرضية بشكل صحيح يجب على الباحث توفير المتطلبات الآتية  </a:t>
            </a:r>
            <a:endParaRPr lang="en-US" sz="2000" dirty="0"/>
          </a:p>
          <a:p>
            <a:pPr algn="r">
              <a:buNone/>
            </a:pPr>
            <a:r>
              <a:rPr lang="ar-IQ" sz="2000" dirty="0"/>
              <a:t>1- إجراء التجارب الاستطلاعية . </a:t>
            </a:r>
            <a:endParaRPr lang="en-US" sz="2000" dirty="0"/>
          </a:p>
          <a:p>
            <a:pPr algn="r">
              <a:buNone/>
            </a:pPr>
            <a:r>
              <a:rPr lang="ar-IQ" sz="2000" dirty="0"/>
              <a:t>2- أن تتوفر في الفرضية شروط بناءها وخاصة قابلية التخمين .</a:t>
            </a:r>
            <a:endParaRPr lang="en-US" sz="2000" dirty="0"/>
          </a:p>
          <a:p>
            <a:pPr algn="r">
              <a:buNone/>
            </a:pPr>
            <a:r>
              <a:rPr lang="ar-IQ" sz="2000" dirty="0"/>
              <a:t>3- استخدام الاختبارات الصحيحة والدقيقة لكي يتم الحصول على النتائج بدقة عالية .</a:t>
            </a:r>
            <a:endParaRPr lang="en-US" sz="2000" dirty="0"/>
          </a:p>
          <a:p>
            <a:pPr algn="r">
              <a:buNone/>
            </a:pPr>
            <a:r>
              <a:rPr lang="ar-IQ" sz="2000" dirty="0"/>
              <a:t>4- استخدام الوسائل الإحصائية المناسبة . </a:t>
            </a:r>
            <a:endParaRPr lang="en-US" sz="2000" dirty="0"/>
          </a:p>
          <a:p>
            <a:pPr algn="r">
              <a:buNone/>
            </a:pPr>
            <a:r>
              <a:rPr lang="ar-IQ" sz="2000" dirty="0"/>
              <a:t>5- لابد إن يكون للفرضية  معنى واحد .</a:t>
            </a:r>
            <a:endParaRPr lang="en-US" sz="2000" dirty="0"/>
          </a:p>
          <a:p>
            <a:pPr algn="r">
              <a:buNone/>
            </a:pPr>
            <a:r>
              <a:rPr lang="ar-IQ" sz="2000" dirty="0"/>
              <a:t>6- يكون التحليل والإجابة للنتائج ملائمة لمشكلة البحث</a:t>
            </a:r>
            <a:endParaRPr lang="en-US" sz="20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D121DB57-739A-4B18-87A4-DFF850146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01"/>
    </mc:Choice>
    <mc:Fallback>
      <p:transition spd="slow" advTm="7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b="1" dirty="0"/>
              <a:t> </a:t>
            </a:r>
            <a:r>
              <a:rPr lang="ar-SA" b="1" dirty="0"/>
              <a:t> 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أخطاء تتعلق بفر</a:t>
            </a:r>
            <a:r>
              <a:rPr lang="ar-IQ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ضيات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IQ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البحث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72000"/>
          </a:xfrm>
        </p:spPr>
        <p:txBody>
          <a:bodyPr/>
          <a:lstStyle/>
          <a:p>
            <a:pPr algn="r">
              <a:buNone/>
            </a:pPr>
            <a:r>
              <a:rPr lang="ar-SA" sz="2400" dirty="0"/>
              <a:t>يقع بعض الباحثين في أخطاء تتعلق بفروض الدراسة منها مثلاً :-</a:t>
            </a:r>
            <a:endParaRPr lang="ar-IQ" sz="2400" dirty="0"/>
          </a:p>
          <a:p>
            <a:pPr algn="r">
              <a:buNone/>
            </a:pPr>
            <a:r>
              <a:rPr lang="ar-IQ" sz="2400" dirty="0"/>
              <a:t>1- </a:t>
            </a:r>
            <a:r>
              <a:rPr lang="ar-SA" sz="2400" dirty="0"/>
              <a:t>تجاهل فرضيات البحث بالكامل , </a:t>
            </a:r>
            <a:r>
              <a:rPr lang="ar-SA" sz="2400" dirty="0" err="1"/>
              <a:t>او</a:t>
            </a:r>
            <a:r>
              <a:rPr lang="ar-SA" sz="2400" dirty="0"/>
              <a:t> اقتراح فروض غير واضحة</a:t>
            </a:r>
            <a:endParaRPr lang="ar-IQ" sz="2400" dirty="0"/>
          </a:p>
          <a:p>
            <a:pPr algn="r">
              <a:buNone/>
            </a:pPr>
            <a:r>
              <a:rPr lang="ar-IQ" sz="2400" dirty="0"/>
              <a:t>2- صياغة </a:t>
            </a:r>
            <a:r>
              <a:rPr lang="ar-SA" sz="2400" dirty="0"/>
              <a:t>الفرضيات في صورة موجهة بطريقة تشير </a:t>
            </a:r>
            <a:r>
              <a:rPr lang="ar-SA" sz="2400" dirty="0" err="1"/>
              <a:t>الى</a:t>
            </a:r>
            <a:r>
              <a:rPr lang="ar-SA" sz="2400" dirty="0"/>
              <a:t> </a:t>
            </a:r>
            <a:r>
              <a:rPr lang="ar-SA" sz="2400" dirty="0" err="1"/>
              <a:t>ان</a:t>
            </a:r>
            <a:r>
              <a:rPr lang="ar-SA" sz="2400" dirty="0"/>
              <a:t> الباحث متأكد من وجود فروق ذات دالة إحصائيا </a:t>
            </a:r>
            <a:r>
              <a:rPr lang="ar-IQ" sz="2400" dirty="0"/>
              <a:t>.</a:t>
            </a:r>
          </a:p>
          <a:p>
            <a:pPr algn="r">
              <a:buNone/>
            </a:pPr>
            <a:r>
              <a:rPr lang="ar-IQ" sz="2400" dirty="0"/>
              <a:t>3- </a:t>
            </a:r>
            <a:r>
              <a:rPr lang="ar-SA" sz="2400" dirty="0"/>
              <a:t>الخلط بين الفرضيات البحثية والفرضيات الإحصائية</a:t>
            </a:r>
            <a:endParaRPr lang="ar-IQ" sz="2400" dirty="0"/>
          </a:p>
          <a:p>
            <a:pPr algn="r">
              <a:buNone/>
            </a:pPr>
            <a:r>
              <a:rPr lang="ar-IQ" sz="2400" dirty="0"/>
              <a:t>4- </a:t>
            </a:r>
            <a:r>
              <a:rPr lang="ar-SA" sz="2400" dirty="0" err="1"/>
              <a:t>ان</a:t>
            </a:r>
            <a:r>
              <a:rPr lang="ar-SA" sz="2400" dirty="0"/>
              <a:t> تكون الفرضيات البحثية غير مؤيدة بأسس علمية</a:t>
            </a:r>
            <a:endParaRPr lang="ar-IQ" sz="2400" dirty="0"/>
          </a:p>
          <a:p>
            <a:pPr lvl="0" algn="r">
              <a:buNone/>
            </a:pPr>
            <a:r>
              <a:rPr lang="ar-IQ" sz="2400" dirty="0"/>
              <a:t>5- </a:t>
            </a:r>
            <a:r>
              <a:rPr lang="ar-SA" sz="2400" dirty="0"/>
              <a:t>تصاغ بلغة غير واضحة ومحددة , بل تحتمل</a:t>
            </a:r>
            <a:r>
              <a:rPr lang="ar-IQ" sz="2400" dirty="0"/>
              <a:t> </a:t>
            </a:r>
            <a:r>
              <a:rPr lang="ar-SA" sz="2400" dirty="0"/>
              <a:t>معاني متعددة </a:t>
            </a:r>
            <a:r>
              <a:rPr lang="ar-SA" sz="2400" dirty="0" err="1"/>
              <a:t>او</a:t>
            </a:r>
            <a:r>
              <a:rPr lang="ar-SA" sz="2400" dirty="0"/>
              <a:t> تأويلات مختلفة.</a:t>
            </a:r>
            <a:endParaRPr lang="en-US" sz="2400" dirty="0"/>
          </a:p>
          <a:p>
            <a:pPr algn="r">
              <a:buNone/>
            </a:pPr>
            <a:r>
              <a:rPr lang="ar-SA" sz="2400" dirty="0"/>
              <a:t> </a:t>
            </a:r>
            <a:endParaRPr lang="en-US" sz="2400" dirty="0"/>
          </a:p>
        </p:txBody>
      </p:sp>
      <p:pic>
        <p:nvPicPr>
          <p:cNvPr id="4" name="ملف صوتي 3">
            <a:hlinkClick r:id="" action="ppaction://media"/>
            <a:extLst>
              <a:ext uri="{FF2B5EF4-FFF2-40B4-BE49-F238E27FC236}">
                <a16:creationId xmlns:a16="http://schemas.microsoft.com/office/drawing/2014/main" id="{D280AD59-0D59-4519-865B-4FB059E6F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21"/>
    </mc:Choice>
    <mc:Fallback>
      <p:transition spd="slow" advTm="183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حيوية">
  <a:themeElements>
    <a:clrScheme name="حيوية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حيوية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حيوية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206</TotalTime>
  <Words>905</Words>
  <Application>Microsoft Office PowerPoint</Application>
  <PresentationFormat>عرض على الشاشة (4:3)</PresentationFormat>
  <Paragraphs>88</Paragraphs>
  <Slides>12</Slides>
  <Notes>0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6" baseType="lpstr">
      <vt:lpstr>Century Gothic</vt:lpstr>
      <vt:lpstr>Verdana</vt:lpstr>
      <vt:lpstr>Wingdings 2</vt:lpstr>
      <vt:lpstr>حيوية</vt:lpstr>
      <vt:lpstr>محاضرة بعنوان </vt:lpstr>
      <vt:lpstr>  1-3 أهداف البحث :</vt:lpstr>
      <vt:lpstr>1-4 فرضيات البحث : اولا“.. مفهوم الفرضيات :</vt:lpstr>
      <vt:lpstr>ثانيا“.... أهمية الفرضيات :</vt:lpstr>
      <vt:lpstr>ثالثا“....بناء الفرضيات وصياغتها :</vt:lpstr>
      <vt:lpstr>عرض تقديمي في PowerPoint</vt:lpstr>
      <vt:lpstr>رابعا“... شروط الفرضيات :</vt:lpstr>
      <vt:lpstr>سادسا“... إثبات الفرضيات :</vt:lpstr>
      <vt:lpstr>  أخطاء تتعلق بفرضيات البحث </vt:lpstr>
      <vt:lpstr>1-5 مجالات البحث :</vt:lpstr>
      <vt:lpstr>1-6 تحديد المصطلحات :</vt:lpstr>
      <vt:lpstr>أخطاء في تحديد المصطلحات :</vt:lpstr>
    </vt:vector>
  </TitlesOfParts>
  <Company>Microsoft (C)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DR.Ahmed Saker 2O14</dc:creator>
  <cp:lastModifiedBy>venous</cp:lastModifiedBy>
  <cp:revision>15</cp:revision>
  <dcterms:created xsi:type="dcterms:W3CDTF">2020-03-26T04:32:58Z</dcterms:created>
  <dcterms:modified xsi:type="dcterms:W3CDTF">2020-03-29T03:49:26Z</dcterms:modified>
</cp:coreProperties>
</file>