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57" r:id="rId3"/>
    <p:sldId id="259" r:id="rId4"/>
    <p:sldId id="260" r:id="rId5"/>
    <p:sldId id="261" r:id="rId6"/>
    <p:sldId id="262" r:id="rId7"/>
    <p:sldId id="264" r:id="rId8"/>
    <p:sldId id="266" r:id="rId9"/>
    <p:sldId id="263" r:id="rId10"/>
    <p:sldId id="267" r:id="rId11"/>
    <p:sldId id="265" r:id="rId12"/>
    <p:sldId id="258"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نمط ذو نسُق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0" d="100"/>
          <a:sy n="90" d="100"/>
        </p:scale>
        <p:origin x="9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116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963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6459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2778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9338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ar-SA"/>
              <a:t>انقر لتحرير نمط عنوان الشكل الرئيسي</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6112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33788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6876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35557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870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43904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4282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843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509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2A54C80-263E-416B-A8E0-580EDEADCBDC}" type="datetimeFigureOut">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13462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pPr/>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0364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3/31/2020</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34628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6FC882-2F07-4A3B-8B1F-0B438DA05BCD}"/>
              </a:ext>
            </a:extLst>
          </p:cNvPr>
          <p:cNvSpPr>
            <a:spLocks noGrp="1"/>
          </p:cNvSpPr>
          <p:nvPr>
            <p:ph type="ctrTitle"/>
          </p:nvPr>
        </p:nvSpPr>
        <p:spPr>
          <a:xfrm>
            <a:off x="776178" y="457200"/>
            <a:ext cx="6358270" cy="6060558"/>
          </a:xfrm>
          <a:noFill/>
        </p:spPr>
        <p:txBody>
          <a:bodyPr/>
          <a:lstStyle/>
          <a:p>
            <a:br>
              <a:rPr lang="ar-IQ" sz="3600" dirty="0"/>
            </a:br>
            <a:br>
              <a:rPr lang="ar-IQ" sz="3600" dirty="0"/>
            </a:br>
            <a:br>
              <a:rPr lang="ar-IQ" sz="3600" dirty="0"/>
            </a:br>
            <a:br>
              <a:rPr lang="ar-IQ" sz="3600" dirty="0"/>
            </a:br>
            <a:br>
              <a:rPr lang="ar-IQ" sz="3600" dirty="0"/>
            </a:br>
            <a:br>
              <a:rPr lang="ar-IQ" sz="3600" dirty="0"/>
            </a:br>
            <a:br>
              <a:rPr lang="ar-IQ" sz="3600" dirty="0"/>
            </a:br>
            <a:br>
              <a:rPr lang="ar-IQ" sz="3600" dirty="0"/>
            </a:br>
            <a:r>
              <a:rPr lang="ar-IQ" sz="3600" dirty="0"/>
              <a:t>محاضرة بعنوان :</a:t>
            </a:r>
            <a:br>
              <a:rPr lang="ar-IQ" sz="3600" dirty="0"/>
            </a:br>
            <a:r>
              <a:rPr lang="ar-IQ" sz="3600" dirty="0"/>
              <a:t>التدريس بالوحدات التعليمية والخطة المنوعة والفرق بينهما     </a:t>
            </a:r>
            <a:br>
              <a:rPr lang="ar-IQ" sz="3600" dirty="0"/>
            </a:br>
            <a:r>
              <a:rPr lang="ar-IQ" sz="3600" dirty="0"/>
              <a:t>                 اعداد</a:t>
            </a:r>
            <a:br>
              <a:rPr lang="ar-IQ" sz="3600" dirty="0"/>
            </a:br>
            <a:r>
              <a:rPr lang="ar-IQ" sz="3600" dirty="0"/>
              <a:t> </a:t>
            </a:r>
            <a:r>
              <a:rPr lang="ar-IQ" sz="2400" b="1" i="1" dirty="0"/>
              <a:t> </a:t>
            </a:r>
            <a:r>
              <a:rPr lang="ar-IQ" sz="2400" b="1" i="1" dirty="0">
                <a:solidFill>
                  <a:schemeClr val="accent2">
                    <a:lumMod val="75000"/>
                  </a:schemeClr>
                </a:solidFill>
              </a:rPr>
              <a:t>أ </a:t>
            </a:r>
            <a:r>
              <a:rPr lang="ar-IQ" sz="2000" b="1" i="1" dirty="0">
                <a:solidFill>
                  <a:schemeClr val="accent2">
                    <a:lumMod val="75000"/>
                  </a:schemeClr>
                </a:solidFill>
              </a:rPr>
              <a:t>. د  نهاد محمد علوان      أ.د اقبال عبد الحسين</a:t>
            </a:r>
            <a:br>
              <a:rPr lang="ar-IQ" sz="2000" b="1" i="1" dirty="0">
                <a:solidFill>
                  <a:schemeClr val="accent2">
                    <a:lumMod val="75000"/>
                  </a:schemeClr>
                </a:solidFill>
              </a:rPr>
            </a:br>
            <a:r>
              <a:rPr lang="ar-IQ" sz="2000" b="1" i="1" dirty="0">
                <a:solidFill>
                  <a:schemeClr val="accent2">
                    <a:lumMod val="75000"/>
                  </a:schemeClr>
                </a:solidFill>
              </a:rPr>
              <a:t>                   أ.د هدى عبد السميع </a:t>
            </a:r>
            <a:br>
              <a:rPr lang="ar-IQ" sz="2000" dirty="0"/>
            </a:br>
            <a:r>
              <a:rPr lang="ar-IQ" sz="3600" dirty="0">
                <a:solidFill>
                  <a:schemeClr val="accent1">
                    <a:lumMod val="60000"/>
                    <a:lumOff val="40000"/>
                  </a:schemeClr>
                </a:solidFill>
              </a:rPr>
              <a:t>         </a:t>
            </a:r>
            <a:br>
              <a:rPr lang="ar-IQ" sz="3600" dirty="0">
                <a:solidFill>
                  <a:schemeClr val="accent1">
                    <a:lumMod val="60000"/>
                    <a:lumOff val="40000"/>
                  </a:schemeClr>
                </a:solidFill>
              </a:rPr>
            </a:br>
            <a:r>
              <a:rPr lang="ar-IQ" sz="3600" dirty="0">
                <a:solidFill>
                  <a:schemeClr val="accent1">
                    <a:lumMod val="60000"/>
                    <a:lumOff val="40000"/>
                  </a:schemeClr>
                </a:solidFill>
              </a:rPr>
              <a:t>           </a:t>
            </a:r>
            <a:r>
              <a:rPr lang="ar-IQ" sz="3600" dirty="0">
                <a:solidFill>
                  <a:schemeClr val="accent1">
                    <a:lumMod val="75000"/>
                  </a:schemeClr>
                </a:solidFill>
              </a:rPr>
              <a:t>المرحلة الثالثة</a:t>
            </a:r>
            <a:br>
              <a:rPr lang="ar-IQ" sz="3600" dirty="0"/>
            </a:br>
            <a:r>
              <a:rPr lang="ar-IQ" sz="3600" dirty="0"/>
              <a:t> </a:t>
            </a:r>
            <a:r>
              <a:rPr lang="ar-IQ" sz="3600" dirty="0">
                <a:solidFill>
                  <a:schemeClr val="accent1">
                    <a:lumMod val="75000"/>
                  </a:schemeClr>
                </a:solidFill>
              </a:rPr>
              <a:t>            2020       </a:t>
            </a:r>
            <a:r>
              <a:rPr lang="ar-IQ" sz="3600" dirty="0"/>
              <a:t>      </a:t>
            </a:r>
            <a:br>
              <a:rPr lang="ar-IQ" sz="3600" dirty="0"/>
            </a:br>
            <a:endParaRPr lang="ar-IQ" sz="3600" dirty="0"/>
          </a:p>
        </p:txBody>
      </p:sp>
      <p:pic>
        <p:nvPicPr>
          <p:cNvPr id="4" name="ملف صوتي 3">
            <a:hlinkClick r:id="" action="ppaction://media"/>
            <a:extLst>
              <a:ext uri="{FF2B5EF4-FFF2-40B4-BE49-F238E27FC236}">
                <a16:creationId xmlns:a16="http://schemas.microsoft.com/office/drawing/2014/main" id="{B5B2AB9D-13BB-483C-BCE4-C7E18F9C80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1198521"/>
      </p:ext>
    </p:extLst>
  </p:cSld>
  <p:clrMapOvr>
    <a:masterClrMapping/>
  </p:clrMapOvr>
  <mc:AlternateContent xmlns:mc="http://schemas.openxmlformats.org/markup-compatibility/2006" xmlns:p14="http://schemas.microsoft.com/office/powerpoint/2010/main">
    <mc:Choice Requires="p14">
      <p:transition spd="slow" p14:dur="2000" advTm="38045"/>
    </mc:Choice>
    <mc:Fallback xmlns="">
      <p:transition spd="slow" advTm="3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AE2C1C29-A81A-44F4-9C3C-1AC2F84F0AF9}"/>
              </a:ext>
            </a:extLst>
          </p:cNvPr>
          <p:cNvSpPr txBox="1"/>
          <p:nvPr/>
        </p:nvSpPr>
        <p:spPr>
          <a:xfrm>
            <a:off x="382773" y="701749"/>
            <a:ext cx="6783571" cy="4247317"/>
          </a:xfrm>
          <a:prstGeom prst="rect">
            <a:avLst/>
          </a:prstGeom>
          <a:noFill/>
        </p:spPr>
        <p:txBody>
          <a:bodyPr wrap="square" rtlCol="1">
            <a:spAutoFit/>
          </a:bodyPr>
          <a:lstStyle/>
          <a:p>
            <a:pPr algn="r"/>
            <a:r>
              <a:rPr lang="ar-IQ" b="1" dirty="0"/>
              <a:t>مزايا التدريس بالوحدات </a:t>
            </a:r>
            <a:r>
              <a:rPr lang="ar-IQ" dirty="0"/>
              <a:t>:</a:t>
            </a:r>
          </a:p>
          <a:p>
            <a:pPr algn="r"/>
            <a:r>
              <a:rPr lang="ar-IQ" dirty="0"/>
              <a:t>1- تدريس مهارات متعددة لفعالية واحدة تكون مترابطة ويكون لها معنى واحد واضح .</a:t>
            </a:r>
          </a:p>
          <a:p>
            <a:pPr algn="r"/>
            <a:r>
              <a:rPr lang="ar-IQ" dirty="0"/>
              <a:t>2- أن المعلومات والأنشطة الخاصة بالفعالية تتكامل فيما بينها وتترابط بالوحدة .</a:t>
            </a:r>
          </a:p>
          <a:p>
            <a:pPr algn="r"/>
            <a:r>
              <a:rPr lang="ar-IQ" dirty="0"/>
              <a:t>3- تتناسب الدراسة بالوحدات التعليمية مع ميول الطلبة وقدراتهم الحركية .</a:t>
            </a:r>
          </a:p>
          <a:p>
            <a:pPr algn="r"/>
            <a:endParaRPr lang="ar-IQ" dirty="0"/>
          </a:p>
          <a:p>
            <a:pPr algn="r"/>
            <a:endParaRPr lang="ar-IQ" dirty="0"/>
          </a:p>
          <a:p>
            <a:pPr algn="r"/>
            <a:r>
              <a:rPr lang="ar-IQ" b="1" dirty="0"/>
              <a:t>عيوب التدريس بالوحدات </a:t>
            </a:r>
            <a:r>
              <a:rPr lang="ar-IQ" dirty="0"/>
              <a:t>:</a:t>
            </a:r>
          </a:p>
          <a:p>
            <a:pPr algn="r"/>
            <a:r>
              <a:rPr lang="ar-IQ" dirty="0"/>
              <a:t>1- ان التدريس يستغرق وقت طويل يؤثر على مواعيد تدريس بقية الفعاليات في المنهج .</a:t>
            </a:r>
          </a:p>
          <a:p>
            <a:pPr algn="r"/>
            <a:r>
              <a:rPr lang="ar-IQ" dirty="0"/>
              <a:t>2- ان إمكانية الأجهزة والأدوات لممارسة الأنشطة تكون غير متوفرة .</a:t>
            </a:r>
          </a:p>
          <a:p>
            <a:pPr algn="r"/>
            <a:r>
              <a:rPr lang="ar-IQ" dirty="0"/>
              <a:t>3- يتطلب التدريس بالوحدات جهد إضافي من قبل المدرس والطالب .</a:t>
            </a:r>
          </a:p>
          <a:p>
            <a:pPr algn="r"/>
            <a:r>
              <a:rPr lang="ar-IQ" dirty="0"/>
              <a:t> </a:t>
            </a:r>
          </a:p>
        </p:txBody>
      </p:sp>
      <p:pic>
        <p:nvPicPr>
          <p:cNvPr id="2" name="ملف صوتي 1">
            <a:hlinkClick r:id="" action="ppaction://media"/>
            <a:extLst>
              <a:ext uri="{FF2B5EF4-FFF2-40B4-BE49-F238E27FC236}">
                <a16:creationId xmlns:a16="http://schemas.microsoft.com/office/drawing/2014/main" id="{8EEF2E99-EF25-408A-8B0A-47D3AE6949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9088693"/>
      </p:ext>
    </p:extLst>
  </p:cSld>
  <p:clrMapOvr>
    <a:masterClrMapping/>
  </p:clrMapOvr>
  <mc:AlternateContent xmlns:mc="http://schemas.openxmlformats.org/markup-compatibility/2006" xmlns:p14="http://schemas.microsoft.com/office/powerpoint/2010/main">
    <mc:Choice Requires="p14">
      <p:transition spd="slow" p14:dur="2000" advTm="49640"/>
    </mc:Choice>
    <mc:Fallback xmlns="">
      <p:transition spd="slow" advTm="49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DCDEB134-126B-4A33-9144-2BFFA15BB0B2}"/>
              </a:ext>
            </a:extLst>
          </p:cNvPr>
          <p:cNvSpPr txBox="1"/>
          <p:nvPr/>
        </p:nvSpPr>
        <p:spPr>
          <a:xfrm>
            <a:off x="542261" y="308344"/>
            <a:ext cx="5979476" cy="646331"/>
          </a:xfrm>
          <a:prstGeom prst="rect">
            <a:avLst/>
          </a:prstGeom>
          <a:noFill/>
        </p:spPr>
        <p:txBody>
          <a:bodyPr wrap="square" rtlCol="1">
            <a:spAutoFit/>
          </a:bodyPr>
          <a:lstStyle/>
          <a:p>
            <a:pPr algn="r"/>
            <a:r>
              <a:rPr lang="ar-SA" dirty="0"/>
              <a:t>الفرق بين الخطة المنوعة والوحدات التعليمية :</a:t>
            </a:r>
          </a:p>
          <a:p>
            <a:pPr algn="r"/>
            <a:endParaRPr lang="ar-IQ" dirty="0"/>
          </a:p>
        </p:txBody>
      </p:sp>
      <p:graphicFrame>
        <p:nvGraphicFramePr>
          <p:cNvPr id="4" name="جدول 3">
            <a:extLst>
              <a:ext uri="{FF2B5EF4-FFF2-40B4-BE49-F238E27FC236}">
                <a16:creationId xmlns:a16="http://schemas.microsoft.com/office/drawing/2014/main" id="{1404822A-3DB5-4E70-8836-FB30CF5A9774}"/>
              </a:ext>
            </a:extLst>
          </p:cNvPr>
          <p:cNvGraphicFramePr>
            <a:graphicFrameLocks noGrp="1"/>
          </p:cNvGraphicFramePr>
          <p:nvPr>
            <p:extLst>
              <p:ext uri="{D42A27DB-BD31-4B8C-83A1-F6EECF244321}">
                <p14:modId xmlns:p14="http://schemas.microsoft.com/office/powerpoint/2010/main" val="183672749"/>
              </p:ext>
            </p:extLst>
          </p:nvPr>
        </p:nvGraphicFramePr>
        <p:xfrm>
          <a:off x="3289832" y="988828"/>
          <a:ext cx="208280" cy="5730949"/>
        </p:xfrm>
        <a:graphic>
          <a:graphicData uri="http://schemas.openxmlformats.org/drawingml/2006/table">
            <a:tbl>
              <a:tblPr rtl="1"/>
              <a:tblGrid>
                <a:gridCol w="208280">
                  <a:extLst>
                    <a:ext uri="{9D8B030D-6E8A-4147-A177-3AD203B41FA5}">
                      <a16:colId xmlns:a16="http://schemas.microsoft.com/office/drawing/2014/main" val="2953579699"/>
                    </a:ext>
                  </a:extLst>
                </a:gridCol>
              </a:tblGrid>
              <a:tr h="5730949">
                <a:tc>
                  <a:txBody>
                    <a:bodyPr/>
                    <a:lstStyle/>
                    <a:p>
                      <a:pPr rtl="1"/>
                      <a:endParaRPr lang="ar-IQ"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910912698"/>
                  </a:ext>
                </a:extLst>
              </a:tr>
            </a:tbl>
          </a:graphicData>
        </a:graphic>
      </p:graphicFrame>
      <p:graphicFrame>
        <p:nvGraphicFramePr>
          <p:cNvPr id="9" name="جدول 9">
            <a:extLst>
              <a:ext uri="{FF2B5EF4-FFF2-40B4-BE49-F238E27FC236}">
                <a16:creationId xmlns:a16="http://schemas.microsoft.com/office/drawing/2014/main" id="{8562DEA4-C3B6-40D6-A05B-788AD4FDA6B2}"/>
              </a:ext>
            </a:extLst>
          </p:cNvPr>
          <p:cNvGraphicFramePr>
            <a:graphicFrameLocks noGrp="1"/>
          </p:cNvGraphicFramePr>
          <p:nvPr>
            <p:extLst>
              <p:ext uri="{D42A27DB-BD31-4B8C-83A1-F6EECF244321}">
                <p14:modId xmlns:p14="http://schemas.microsoft.com/office/powerpoint/2010/main" val="903781514"/>
              </p:ext>
            </p:extLst>
          </p:nvPr>
        </p:nvGraphicFramePr>
        <p:xfrm>
          <a:off x="549254" y="988828"/>
          <a:ext cx="6532030" cy="5082363"/>
        </p:xfrm>
        <a:graphic>
          <a:graphicData uri="http://schemas.openxmlformats.org/drawingml/2006/table">
            <a:tbl>
              <a:tblPr rtl="1" firstRow="1" bandRow="1">
                <a:tableStyleId>{5C22544A-7EE6-4342-B048-85BDC9FD1C3A}</a:tableStyleId>
              </a:tblPr>
              <a:tblGrid>
                <a:gridCol w="3266015">
                  <a:extLst>
                    <a:ext uri="{9D8B030D-6E8A-4147-A177-3AD203B41FA5}">
                      <a16:colId xmlns:a16="http://schemas.microsoft.com/office/drawing/2014/main" val="879066524"/>
                    </a:ext>
                  </a:extLst>
                </a:gridCol>
                <a:gridCol w="3266015">
                  <a:extLst>
                    <a:ext uri="{9D8B030D-6E8A-4147-A177-3AD203B41FA5}">
                      <a16:colId xmlns:a16="http://schemas.microsoft.com/office/drawing/2014/main" val="1052518164"/>
                    </a:ext>
                  </a:extLst>
                </a:gridCol>
              </a:tblGrid>
              <a:tr h="5082363">
                <a:tc>
                  <a:txBody>
                    <a:bodyPr/>
                    <a:lstStyle/>
                    <a:p>
                      <a:pPr rtl="1"/>
                      <a:endParaRPr lang="ar-IQ" dirty="0"/>
                    </a:p>
                  </a:txBody>
                  <a:tcPr/>
                </a:tc>
                <a:tc>
                  <a:txBody>
                    <a:bodyPr/>
                    <a:lstStyle/>
                    <a:p>
                      <a:pPr rtl="1"/>
                      <a:endParaRPr lang="ar-IQ" dirty="0"/>
                    </a:p>
                  </a:txBody>
                  <a:tcPr/>
                </a:tc>
                <a:extLst>
                  <a:ext uri="{0D108BD9-81ED-4DB2-BD59-A6C34878D82A}">
                    <a16:rowId xmlns:a16="http://schemas.microsoft.com/office/drawing/2014/main" val="3484970465"/>
                  </a:ext>
                </a:extLst>
              </a:tr>
            </a:tbl>
          </a:graphicData>
        </a:graphic>
      </p:graphicFrame>
      <p:graphicFrame>
        <p:nvGraphicFramePr>
          <p:cNvPr id="11" name="جدول 10">
            <a:extLst>
              <a:ext uri="{FF2B5EF4-FFF2-40B4-BE49-F238E27FC236}">
                <a16:creationId xmlns:a16="http://schemas.microsoft.com/office/drawing/2014/main" id="{2FE972FB-9B55-4971-B03B-C768FECC4015}"/>
              </a:ext>
            </a:extLst>
          </p:cNvPr>
          <p:cNvGraphicFramePr>
            <a:graphicFrameLocks noGrp="1"/>
          </p:cNvGraphicFramePr>
          <p:nvPr>
            <p:extLst>
              <p:ext uri="{D42A27DB-BD31-4B8C-83A1-F6EECF244321}">
                <p14:modId xmlns:p14="http://schemas.microsoft.com/office/powerpoint/2010/main" val="446259089"/>
              </p:ext>
            </p:extLst>
          </p:nvPr>
        </p:nvGraphicFramePr>
        <p:xfrm>
          <a:off x="563526" y="1031358"/>
          <a:ext cx="6517758" cy="640080"/>
        </p:xfrm>
        <a:graphic>
          <a:graphicData uri="http://schemas.openxmlformats.org/drawingml/2006/table">
            <a:tbl>
              <a:tblPr rtl="1"/>
              <a:tblGrid>
                <a:gridCol w="6517758">
                  <a:extLst>
                    <a:ext uri="{9D8B030D-6E8A-4147-A177-3AD203B41FA5}">
                      <a16:colId xmlns:a16="http://schemas.microsoft.com/office/drawing/2014/main" val="2834037625"/>
                    </a:ext>
                  </a:extLst>
                </a:gridCol>
              </a:tblGrid>
              <a:tr h="542261">
                <a:tc>
                  <a:txBody>
                    <a:bodyPr/>
                    <a:lstStyle/>
                    <a:p>
                      <a:pPr rtl="1"/>
                      <a:r>
                        <a:rPr lang="ar-SA" dirty="0"/>
                        <a:t>الخطة المنوعة                                 الوحدات التعليمية </a:t>
                      </a:r>
                    </a:p>
                    <a:p>
                      <a:pPr rtl="1"/>
                      <a:endParaRPr lang="ar-IQ"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831968571"/>
                  </a:ext>
                </a:extLst>
              </a:tr>
            </a:tbl>
          </a:graphicData>
        </a:graphic>
      </p:graphicFrame>
      <p:sp>
        <p:nvSpPr>
          <p:cNvPr id="12" name="مربع نص 11">
            <a:extLst>
              <a:ext uri="{FF2B5EF4-FFF2-40B4-BE49-F238E27FC236}">
                <a16:creationId xmlns:a16="http://schemas.microsoft.com/office/drawing/2014/main" id="{A22C106F-E0E2-4086-A9DD-6D3674018EF6}"/>
              </a:ext>
            </a:extLst>
          </p:cNvPr>
          <p:cNvSpPr txBox="1"/>
          <p:nvPr/>
        </p:nvSpPr>
        <p:spPr>
          <a:xfrm>
            <a:off x="563526" y="1593287"/>
            <a:ext cx="6517757" cy="4462760"/>
          </a:xfrm>
          <a:prstGeom prst="rect">
            <a:avLst/>
          </a:prstGeom>
          <a:noFill/>
        </p:spPr>
        <p:txBody>
          <a:bodyPr wrap="square" rtlCol="1">
            <a:spAutoFit/>
          </a:bodyPr>
          <a:lstStyle/>
          <a:p>
            <a:pPr algn="r"/>
            <a:r>
              <a:rPr lang="ar-SA" dirty="0"/>
              <a:t> 1- </a:t>
            </a:r>
            <a:r>
              <a:rPr lang="ar-SA" sz="1400" dirty="0"/>
              <a:t>هي عدة محاور تعليمية منوعة غير        1- هي عدة محاور تعليمية مترابطة تكون </a:t>
            </a:r>
            <a:r>
              <a:rPr lang="en-US" sz="1400" dirty="0"/>
              <a:t>   </a:t>
            </a:r>
            <a:endParaRPr lang="ar-SA" sz="1400" dirty="0"/>
          </a:p>
          <a:p>
            <a:pPr algn="r"/>
            <a:r>
              <a:rPr lang="ar-SA" sz="1400" dirty="0"/>
              <a:t>مترابطة كل محور له اغراضه الخاصة في         مجموعة واحدة مترابطة ومتكاملة لها </a:t>
            </a:r>
          </a:p>
          <a:p>
            <a:pPr algn="r"/>
            <a:r>
              <a:rPr lang="ar-SA" sz="1400" dirty="0"/>
              <a:t>تنفيذ هذه المحاور .                                    غرض يمكن الوصول اليه عن طريقها .</a:t>
            </a:r>
            <a:endParaRPr lang="en-US" sz="1400" dirty="0"/>
          </a:p>
          <a:p>
            <a:pPr algn="r"/>
            <a:r>
              <a:rPr lang="ar-IQ" sz="1400" dirty="0"/>
              <a:t>2- إعطاء التمارين بدنية منوعة وشاملة          2- إعطاء التمارين البدنية تخدم المهارة </a:t>
            </a:r>
          </a:p>
          <a:p>
            <a:pPr algn="r"/>
            <a:r>
              <a:rPr lang="ar-IQ" sz="1400" dirty="0"/>
              <a:t>لكافة أعضاء الجسم تتناسب مع المهارات        التعليمية في الوحدة .</a:t>
            </a:r>
            <a:r>
              <a:rPr lang="en-US" sz="1400" dirty="0"/>
              <a:t>   </a:t>
            </a:r>
            <a:endParaRPr lang="ar-IQ" sz="1400" dirty="0"/>
          </a:p>
          <a:p>
            <a:pPr algn="r"/>
            <a:r>
              <a:rPr lang="ar-IQ" sz="1400" dirty="0"/>
              <a:t>التعليمية المختلفة .</a:t>
            </a:r>
          </a:p>
          <a:p>
            <a:pPr algn="r"/>
            <a:r>
              <a:rPr lang="ar-IQ" sz="1400" dirty="0"/>
              <a:t>3- الغرض من الدرس غير واضح لتنوع            3- وضوح الغرض العام من الوحدة </a:t>
            </a:r>
            <a:r>
              <a:rPr lang="ar-IQ" sz="1400" dirty="0" err="1"/>
              <a:t>لانها</a:t>
            </a:r>
            <a:r>
              <a:rPr lang="ar-IQ" sz="1400" dirty="0"/>
              <a:t> </a:t>
            </a:r>
          </a:p>
          <a:p>
            <a:pPr algn="r"/>
            <a:r>
              <a:rPr lang="ar-IQ" sz="1400" dirty="0"/>
              <a:t>المهارات التطبيقية والفرقية .                      تكون وحدة قائمة بذاتها متكاملة الجوانب </a:t>
            </a:r>
          </a:p>
          <a:p>
            <a:pPr algn="r"/>
            <a:endParaRPr lang="ar-IQ" sz="1400" dirty="0"/>
          </a:p>
          <a:p>
            <a:pPr algn="r"/>
            <a:r>
              <a:rPr lang="ar-IQ" sz="1400" dirty="0"/>
              <a:t>مثال :                                                    مثال :</a:t>
            </a:r>
          </a:p>
          <a:p>
            <a:pPr algn="r"/>
            <a:endParaRPr lang="ar-IQ" sz="1400" dirty="0"/>
          </a:p>
          <a:p>
            <a:pPr algn="r"/>
            <a:r>
              <a:rPr lang="ar-IQ" sz="1400" dirty="0"/>
              <a:t>.                    مهارات كرة اليد</a:t>
            </a:r>
            <a:r>
              <a:rPr lang="en-US" sz="1400" dirty="0"/>
              <a:t>   </a:t>
            </a:r>
            <a:r>
              <a:rPr lang="ar-IQ" sz="1400" dirty="0"/>
              <a:t>  مناولة كرة يد                 دحرجة امامية </a:t>
            </a:r>
          </a:p>
          <a:p>
            <a:pPr algn="r"/>
            <a:r>
              <a:rPr lang="en-US" sz="1400" dirty="0"/>
              <a:t>             </a:t>
            </a:r>
            <a:r>
              <a:rPr lang="ar-IQ" sz="1400" dirty="0"/>
              <a:t>                                                                               ( خلال شهر )</a:t>
            </a:r>
          </a:p>
          <a:p>
            <a:pPr algn="r"/>
            <a:r>
              <a:rPr lang="ar-IQ" sz="1400" dirty="0"/>
              <a:t>                                                                                  </a:t>
            </a:r>
          </a:p>
          <a:p>
            <a:pPr algn="r"/>
            <a:endParaRPr lang="ar-IQ" sz="1400" dirty="0"/>
          </a:p>
          <a:p>
            <a:pPr algn="r"/>
            <a:r>
              <a:rPr lang="ar-IQ" sz="1400" dirty="0"/>
              <a:t>                                                                              </a:t>
            </a:r>
          </a:p>
          <a:p>
            <a:pPr algn="r"/>
            <a:r>
              <a:rPr lang="ar-IQ" sz="1400" dirty="0"/>
              <a:t>بداية اركاض من الجلوس       مناولة للأعلى</a:t>
            </a:r>
            <a:r>
              <a:rPr lang="ar-SA" sz="1400" dirty="0"/>
              <a:t>             1          2        3         4</a:t>
            </a:r>
            <a:r>
              <a:rPr lang="en-US" sz="1400" dirty="0"/>
              <a:t>    </a:t>
            </a:r>
          </a:p>
          <a:p>
            <a:pPr algn="r"/>
            <a:r>
              <a:rPr lang="en-US" sz="1400" dirty="0"/>
              <a:t> </a:t>
            </a:r>
            <a:r>
              <a:rPr lang="ar-IQ" sz="1400" dirty="0"/>
              <a:t>تصويب    قانون</a:t>
            </a:r>
            <a:r>
              <a:rPr lang="en-US" sz="1400" dirty="0"/>
              <a:t> </a:t>
            </a:r>
            <a:r>
              <a:rPr lang="ar-IQ" sz="1400" dirty="0"/>
              <a:t>                                               طائرة </a:t>
            </a:r>
            <a:r>
              <a:rPr lang="ar-SA" sz="1400" dirty="0"/>
              <a:t>       مسك الكرة    مناولة  </a:t>
            </a:r>
            <a:endParaRPr lang="ar-IQ" sz="1400" dirty="0"/>
          </a:p>
          <a:p>
            <a:pPr algn="r"/>
            <a:r>
              <a:rPr lang="en-US" sz="1400" dirty="0"/>
              <a:t> </a:t>
            </a:r>
            <a:r>
              <a:rPr lang="ar-IQ" sz="1400" dirty="0"/>
              <a:t>                                                             ومناولة          وطبطبة  وتصويب     لعب</a:t>
            </a:r>
            <a:r>
              <a:rPr lang="en-US" sz="1400" dirty="0"/>
              <a:t>      </a:t>
            </a:r>
          </a:p>
          <a:p>
            <a:pPr algn="r"/>
            <a:r>
              <a:rPr lang="en-US" sz="1400" dirty="0"/>
              <a:t>              </a:t>
            </a:r>
            <a:endParaRPr lang="ar-IQ" dirty="0"/>
          </a:p>
        </p:txBody>
      </p:sp>
      <p:sp>
        <p:nvSpPr>
          <p:cNvPr id="13" name="مثلث متساوي الساقين 12">
            <a:extLst>
              <a:ext uri="{FF2B5EF4-FFF2-40B4-BE49-F238E27FC236}">
                <a16:creationId xmlns:a16="http://schemas.microsoft.com/office/drawing/2014/main" id="{1AD80ECD-883F-4D4D-AB53-964C2CA19FEA}"/>
              </a:ext>
            </a:extLst>
          </p:cNvPr>
          <p:cNvSpPr/>
          <p:nvPr/>
        </p:nvSpPr>
        <p:spPr>
          <a:xfrm>
            <a:off x="6521737" y="4292098"/>
            <a:ext cx="393067" cy="4712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4" name="مثلث متساوي الساقين 13">
            <a:extLst>
              <a:ext uri="{FF2B5EF4-FFF2-40B4-BE49-F238E27FC236}">
                <a16:creationId xmlns:a16="http://schemas.microsoft.com/office/drawing/2014/main" id="{1F791B17-4A93-4BE5-9504-A0F0D5544941}"/>
              </a:ext>
            </a:extLst>
          </p:cNvPr>
          <p:cNvSpPr/>
          <p:nvPr/>
        </p:nvSpPr>
        <p:spPr>
          <a:xfrm>
            <a:off x="4447080" y="4292098"/>
            <a:ext cx="393067" cy="4712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5" name="مثلث متساوي الساقين 14">
            <a:extLst>
              <a:ext uri="{FF2B5EF4-FFF2-40B4-BE49-F238E27FC236}">
                <a16:creationId xmlns:a16="http://schemas.microsoft.com/office/drawing/2014/main" id="{555AB0E9-51CF-412A-BB4D-CCBB794D0724}"/>
              </a:ext>
            </a:extLst>
          </p:cNvPr>
          <p:cNvSpPr/>
          <p:nvPr/>
        </p:nvSpPr>
        <p:spPr>
          <a:xfrm>
            <a:off x="6337342" y="5325315"/>
            <a:ext cx="393067" cy="430354"/>
          </a:xfrm>
          <a:prstGeom prst="triangle">
            <a:avLst>
              <a:gd name="adj" fmla="val 4302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مثلث متساوي الساقين 15">
            <a:extLst>
              <a:ext uri="{FF2B5EF4-FFF2-40B4-BE49-F238E27FC236}">
                <a16:creationId xmlns:a16="http://schemas.microsoft.com/office/drawing/2014/main" id="{7187785B-8997-4205-AAEE-4D20B0DCF5C0}"/>
              </a:ext>
            </a:extLst>
          </p:cNvPr>
          <p:cNvSpPr/>
          <p:nvPr/>
        </p:nvSpPr>
        <p:spPr>
          <a:xfrm>
            <a:off x="4447080" y="5394693"/>
            <a:ext cx="581466" cy="471288"/>
          </a:xfrm>
          <a:prstGeom prst="triangle">
            <a:avLst>
              <a:gd name="adj" fmla="val 5300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cxnSp>
        <p:nvCxnSpPr>
          <p:cNvPr id="18" name="رابط كسهم مستقيم 17">
            <a:extLst>
              <a:ext uri="{FF2B5EF4-FFF2-40B4-BE49-F238E27FC236}">
                <a16:creationId xmlns:a16="http://schemas.microsoft.com/office/drawing/2014/main" id="{C642C863-1FA2-4696-8E90-1C8F0813D63B}"/>
              </a:ext>
            </a:extLst>
          </p:cNvPr>
          <p:cNvCxnSpPr>
            <a:cxnSpLocks/>
          </p:cNvCxnSpPr>
          <p:nvPr/>
        </p:nvCxnSpPr>
        <p:spPr>
          <a:xfrm>
            <a:off x="2721473" y="4572000"/>
            <a:ext cx="331625" cy="3827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رابط كسهم مستقيم 22">
            <a:extLst>
              <a:ext uri="{FF2B5EF4-FFF2-40B4-BE49-F238E27FC236}">
                <a16:creationId xmlns:a16="http://schemas.microsoft.com/office/drawing/2014/main" id="{2F4045B1-CABD-411E-88EB-997EC832F2BA}"/>
              </a:ext>
            </a:extLst>
          </p:cNvPr>
          <p:cNvCxnSpPr>
            <a:cxnSpLocks/>
          </p:cNvCxnSpPr>
          <p:nvPr/>
        </p:nvCxnSpPr>
        <p:spPr>
          <a:xfrm>
            <a:off x="2434857" y="4603897"/>
            <a:ext cx="0" cy="414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رابط كسهم مستقيم 27">
            <a:extLst>
              <a:ext uri="{FF2B5EF4-FFF2-40B4-BE49-F238E27FC236}">
                <a16:creationId xmlns:a16="http://schemas.microsoft.com/office/drawing/2014/main" id="{495CF940-662A-490B-B387-F78FF93EB179}"/>
              </a:ext>
            </a:extLst>
          </p:cNvPr>
          <p:cNvCxnSpPr/>
          <p:nvPr/>
        </p:nvCxnSpPr>
        <p:spPr>
          <a:xfrm>
            <a:off x="1913860" y="4880344"/>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رابط كسهم مستقيم 29">
            <a:extLst>
              <a:ext uri="{FF2B5EF4-FFF2-40B4-BE49-F238E27FC236}">
                <a16:creationId xmlns:a16="http://schemas.microsoft.com/office/drawing/2014/main" id="{F115F15D-6DDC-4C16-BF2E-AD621E21F7CC}"/>
              </a:ext>
            </a:extLst>
          </p:cNvPr>
          <p:cNvCxnSpPr>
            <a:cxnSpLocks/>
          </p:cNvCxnSpPr>
          <p:nvPr/>
        </p:nvCxnSpPr>
        <p:spPr>
          <a:xfrm flipH="1">
            <a:off x="1917007" y="4603897"/>
            <a:ext cx="40829" cy="413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رابط كسهم مستقيم 35">
            <a:extLst>
              <a:ext uri="{FF2B5EF4-FFF2-40B4-BE49-F238E27FC236}">
                <a16:creationId xmlns:a16="http://schemas.microsoft.com/office/drawing/2014/main" id="{41EB418E-4744-49F5-8D15-116E900B0846}"/>
              </a:ext>
            </a:extLst>
          </p:cNvPr>
          <p:cNvCxnSpPr>
            <a:cxnSpLocks/>
          </p:cNvCxnSpPr>
          <p:nvPr/>
        </p:nvCxnSpPr>
        <p:spPr>
          <a:xfrm flipH="1">
            <a:off x="1336719" y="4638452"/>
            <a:ext cx="162599" cy="414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ملف صوتي 2">
            <a:hlinkClick r:id="" action="ppaction://media"/>
            <a:extLst>
              <a:ext uri="{FF2B5EF4-FFF2-40B4-BE49-F238E27FC236}">
                <a16:creationId xmlns:a16="http://schemas.microsoft.com/office/drawing/2014/main" id="{FBCF33FE-9A06-4D3F-914D-228888542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3473956"/>
      </p:ext>
    </p:extLst>
  </p:cSld>
  <p:clrMapOvr>
    <a:masterClrMapping/>
  </p:clrMapOvr>
  <mc:AlternateContent xmlns:mc="http://schemas.openxmlformats.org/markup-compatibility/2006" xmlns:p14="http://schemas.microsoft.com/office/powerpoint/2010/main">
    <mc:Choice Requires="p14">
      <p:transition spd="slow" p14:dur="2000" advTm="165832"/>
    </mc:Choice>
    <mc:Fallback xmlns="">
      <p:transition spd="slow" advTm="16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629F0AC2-8717-4519-823D-69601257ABA2}"/>
              </a:ext>
            </a:extLst>
          </p:cNvPr>
          <p:cNvSpPr txBox="1"/>
          <p:nvPr/>
        </p:nvSpPr>
        <p:spPr>
          <a:xfrm>
            <a:off x="361507" y="1073888"/>
            <a:ext cx="6655981" cy="646331"/>
          </a:xfrm>
          <a:prstGeom prst="rect">
            <a:avLst/>
          </a:prstGeom>
          <a:noFill/>
        </p:spPr>
        <p:txBody>
          <a:bodyPr wrap="square" rtlCol="1">
            <a:spAutoFit/>
          </a:bodyPr>
          <a:lstStyle/>
          <a:p>
            <a:pPr algn="r"/>
            <a:endParaRPr lang="ar-SA" dirty="0"/>
          </a:p>
          <a:p>
            <a:pPr algn="r"/>
            <a:endParaRPr lang="ar-SA" dirty="0"/>
          </a:p>
        </p:txBody>
      </p:sp>
      <p:sp>
        <p:nvSpPr>
          <p:cNvPr id="5" name="شكل بيضاوي 4">
            <a:extLst>
              <a:ext uri="{FF2B5EF4-FFF2-40B4-BE49-F238E27FC236}">
                <a16:creationId xmlns:a16="http://schemas.microsoft.com/office/drawing/2014/main" id="{09505868-6512-46E9-8DA4-E41AEAD360ED}"/>
              </a:ext>
            </a:extLst>
          </p:cNvPr>
          <p:cNvSpPr/>
          <p:nvPr/>
        </p:nvSpPr>
        <p:spPr>
          <a:xfrm>
            <a:off x="3221667" y="285218"/>
            <a:ext cx="3827721" cy="2105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dirty="0"/>
              <a:t>سؤال : ماذا نعني بالتدريس بالوحدات ؟</a:t>
            </a:r>
          </a:p>
        </p:txBody>
      </p:sp>
      <p:sp>
        <p:nvSpPr>
          <p:cNvPr id="6" name="شكل بيضاوي 5">
            <a:extLst>
              <a:ext uri="{FF2B5EF4-FFF2-40B4-BE49-F238E27FC236}">
                <a16:creationId xmlns:a16="http://schemas.microsoft.com/office/drawing/2014/main" id="{98E63CA8-0E34-429F-810E-DA45AE35CFFD}"/>
              </a:ext>
            </a:extLst>
          </p:cNvPr>
          <p:cNvSpPr/>
          <p:nvPr/>
        </p:nvSpPr>
        <p:spPr>
          <a:xfrm>
            <a:off x="350874" y="2490149"/>
            <a:ext cx="3646967" cy="1711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7" name="مربع نص 6">
            <a:extLst>
              <a:ext uri="{FF2B5EF4-FFF2-40B4-BE49-F238E27FC236}">
                <a16:creationId xmlns:a16="http://schemas.microsoft.com/office/drawing/2014/main" id="{1A2A5A28-0F81-49B4-9033-7EC350D06BF9}"/>
              </a:ext>
            </a:extLst>
          </p:cNvPr>
          <p:cNvSpPr txBox="1"/>
          <p:nvPr/>
        </p:nvSpPr>
        <p:spPr>
          <a:xfrm>
            <a:off x="648586" y="2902688"/>
            <a:ext cx="2945219" cy="646331"/>
          </a:xfrm>
          <a:prstGeom prst="rect">
            <a:avLst/>
          </a:prstGeom>
          <a:noFill/>
        </p:spPr>
        <p:txBody>
          <a:bodyPr wrap="square" rtlCol="1">
            <a:spAutoFit/>
          </a:bodyPr>
          <a:lstStyle/>
          <a:p>
            <a:pPr algn="r"/>
            <a:r>
              <a:rPr lang="ar-IQ" dirty="0"/>
              <a:t>سؤال : ماهي مميزات وعيوب التدريس بالخطة المنوعة ؟</a:t>
            </a:r>
          </a:p>
        </p:txBody>
      </p:sp>
      <p:sp>
        <p:nvSpPr>
          <p:cNvPr id="8" name="شكل بيضاوي 7">
            <a:extLst>
              <a:ext uri="{FF2B5EF4-FFF2-40B4-BE49-F238E27FC236}">
                <a16:creationId xmlns:a16="http://schemas.microsoft.com/office/drawing/2014/main" id="{B452A8B6-91E8-4EBE-9797-6BD76A85B82B}"/>
              </a:ext>
            </a:extLst>
          </p:cNvPr>
          <p:cNvSpPr/>
          <p:nvPr/>
        </p:nvSpPr>
        <p:spPr>
          <a:xfrm flipH="1">
            <a:off x="3700129" y="3749570"/>
            <a:ext cx="3955312" cy="2105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IQ" dirty="0"/>
              <a:t>سؤال :ما الفرق بين التدريس بالوحدات والتدريس بالخطة المنوعة</a:t>
            </a:r>
            <a:r>
              <a:rPr lang="ar-SA" dirty="0"/>
              <a:t> ؟</a:t>
            </a:r>
            <a:r>
              <a:rPr lang="en-US" dirty="0"/>
              <a:t>   </a:t>
            </a:r>
            <a:r>
              <a:rPr lang="ar-IQ" dirty="0"/>
              <a:t> </a:t>
            </a:r>
            <a:r>
              <a:rPr lang="en-US" dirty="0"/>
              <a:t> </a:t>
            </a:r>
            <a:endParaRPr lang="ar-IQ" dirty="0"/>
          </a:p>
        </p:txBody>
      </p:sp>
      <p:pic>
        <p:nvPicPr>
          <p:cNvPr id="3" name="ملف صوتي 2">
            <a:hlinkClick r:id="" action="ppaction://media"/>
            <a:extLst>
              <a:ext uri="{FF2B5EF4-FFF2-40B4-BE49-F238E27FC236}">
                <a16:creationId xmlns:a16="http://schemas.microsoft.com/office/drawing/2014/main" id="{EFAD60F6-F640-43FA-93FD-6F2B62E07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9353615"/>
      </p:ext>
    </p:extLst>
  </p:cSld>
  <p:clrMapOvr>
    <a:masterClrMapping/>
  </p:clrMapOvr>
  <mc:AlternateContent xmlns:mc="http://schemas.openxmlformats.org/markup-compatibility/2006" xmlns:p14="http://schemas.microsoft.com/office/powerpoint/2010/main">
    <mc:Choice Requires="p14">
      <p:transition spd="slow" p14:dur="2000" advTm="52258"/>
    </mc:Choice>
    <mc:Fallback xmlns="">
      <p:transition spd="slow" advTm="5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80AEA54-81AE-4C1A-8343-E7488CE2706C}"/>
              </a:ext>
            </a:extLst>
          </p:cNvPr>
          <p:cNvSpPr txBox="1"/>
          <p:nvPr/>
        </p:nvSpPr>
        <p:spPr>
          <a:xfrm>
            <a:off x="180753" y="1095152"/>
            <a:ext cx="6741042" cy="4801314"/>
          </a:xfrm>
          <a:prstGeom prst="rect">
            <a:avLst/>
          </a:prstGeom>
          <a:noFill/>
        </p:spPr>
        <p:txBody>
          <a:bodyPr wrap="square" rtlCol="1">
            <a:spAutoFit/>
          </a:bodyPr>
          <a:lstStyle/>
          <a:p>
            <a:pPr algn="r"/>
            <a:r>
              <a:rPr lang="ar-SA" dirty="0"/>
              <a:t>الدرس ليومي : هو حجر الزاوية في كل منهاج للتربية الرياضية ويتوقف نجاح الخطة كلها وتحقيق الغرض من البرنامج العام للتربية الرياضية بالمدرسة على حسن تحضير واعداد وإخراج الدرس كما تراعي حاجات الطلبة أيضا بالإضافة الى ميولهم ورغباتهم </a:t>
            </a:r>
          </a:p>
          <a:p>
            <a:pPr algn="r"/>
            <a:r>
              <a:rPr lang="ar-SA" dirty="0"/>
              <a:t>يهدف درس التربية الرياضية في إنجاح مهمة منهاج التربية الرياضية هي: </a:t>
            </a:r>
          </a:p>
          <a:p>
            <a:pPr algn="r"/>
            <a:r>
              <a:rPr lang="ar-SA" dirty="0"/>
              <a:t>1-محاولة بناء وتطوير وتصعيد الصفات البدنية .</a:t>
            </a:r>
          </a:p>
          <a:p>
            <a:pPr algn="r"/>
            <a:r>
              <a:rPr lang="ar-SA" dirty="0"/>
              <a:t>2- محاولة تطوير وتصعيد المهارات الحركية الأساسية .</a:t>
            </a:r>
          </a:p>
          <a:p>
            <a:pPr algn="r"/>
            <a:r>
              <a:rPr lang="ar-SA" dirty="0"/>
              <a:t>3- محاولة بناء القابليات الرياضية الأساسية .</a:t>
            </a:r>
          </a:p>
          <a:p>
            <a:pPr algn="r"/>
            <a:r>
              <a:rPr lang="ar-SA" dirty="0"/>
              <a:t>4- إيصال معلومات أساسية حول الصحة والنظريات الرياضية .</a:t>
            </a:r>
          </a:p>
          <a:p>
            <a:pPr algn="r"/>
            <a:r>
              <a:rPr lang="ar-SA" dirty="0"/>
              <a:t>5- تربية بعض العادات الجيدة كالأرادة والصفات الخلقية الحسنة .</a:t>
            </a:r>
          </a:p>
          <a:p>
            <a:pPr algn="r"/>
            <a:r>
              <a:rPr lang="ar-SA" dirty="0"/>
              <a:t>6- محاولة الوصول الى الأداء المتكامل للحركة الرياضية .</a:t>
            </a:r>
          </a:p>
          <a:p>
            <a:pPr algn="r"/>
            <a:endParaRPr lang="ar-SA" dirty="0"/>
          </a:p>
          <a:p>
            <a:pPr algn="r"/>
            <a:r>
              <a:rPr lang="ar-SA" b="1" dirty="0"/>
              <a:t>الهدف من درس التربية الرياضية في أي مدرسة هو تحقيق حاجات الطلبة على أن يتماشى مع رغبات وميول الطلبة بقدر المستطاع مع ملاحظة الأغراض التربوية العامة والاغراض الاجتماعية .</a:t>
            </a:r>
          </a:p>
        </p:txBody>
      </p:sp>
      <p:pic>
        <p:nvPicPr>
          <p:cNvPr id="2" name="ملف صوتي 1">
            <a:hlinkClick r:id="" action="ppaction://media"/>
            <a:extLst>
              <a:ext uri="{FF2B5EF4-FFF2-40B4-BE49-F238E27FC236}">
                <a16:creationId xmlns:a16="http://schemas.microsoft.com/office/drawing/2014/main" id="{D7914A77-1B45-499D-B9C7-57F1EBCDB2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204217"/>
      </p:ext>
    </p:extLst>
  </p:cSld>
  <p:clrMapOvr>
    <a:masterClrMapping/>
  </p:clrMapOvr>
  <mc:AlternateContent xmlns:mc="http://schemas.openxmlformats.org/markup-compatibility/2006" xmlns:p14="http://schemas.microsoft.com/office/powerpoint/2010/main">
    <mc:Choice Requires="p14">
      <p:transition spd="slow" p14:dur="2000" advTm="114762"/>
    </mc:Choice>
    <mc:Fallback xmlns="">
      <p:transition spd="slow" advTm="1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1F931FF6-E94C-47DE-85C1-2771605C8E7F}"/>
              </a:ext>
            </a:extLst>
          </p:cNvPr>
          <p:cNvSpPr txBox="1"/>
          <p:nvPr/>
        </p:nvSpPr>
        <p:spPr>
          <a:xfrm>
            <a:off x="712382" y="125366"/>
            <a:ext cx="6279055" cy="2308324"/>
          </a:xfrm>
          <a:prstGeom prst="rect">
            <a:avLst/>
          </a:prstGeom>
          <a:noFill/>
        </p:spPr>
        <p:txBody>
          <a:bodyPr wrap="square" rtlCol="1">
            <a:spAutoFit/>
          </a:bodyPr>
          <a:lstStyle/>
          <a:p>
            <a:pPr algn="r"/>
            <a:endParaRPr lang="ar-SA" dirty="0"/>
          </a:p>
          <a:p>
            <a:pPr algn="r"/>
            <a:r>
              <a:rPr lang="ar-SA" dirty="0"/>
              <a:t>الخطة المنوعة : وهي تتكون من عدة اقسام كل قسم له أغراضه الخاصة وطرقه في سبيل تنفيذه .</a:t>
            </a:r>
          </a:p>
          <a:p>
            <a:pPr algn="r"/>
            <a:endParaRPr lang="ar-SA" dirty="0"/>
          </a:p>
          <a:p>
            <a:pPr algn="r"/>
            <a:r>
              <a:rPr lang="ar-SA" dirty="0"/>
              <a:t>                      الخطوة المنوعة لدرس التربية الرياضية </a:t>
            </a:r>
          </a:p>
          <a:p>
            <a:pPr algn="r"/>
            <a:r>
              <a:rPr lang="ar-SA" dirty="0"/>
              <a:t>                                      ( 45 دقيقة )</a:t>
            </a:r>
          </a:p>
          <a:p>
            <a:pPr algn="r"/>
            <a:r>
              <a:rPr lang="ar-SA" dirty="0"/>
              <a:t>  </a:t>
            </a:r>
          </a:p>
          <a:p>
            <a:pPr algn="r"/>
            <a:r>
              <a:rPr lang="ar-SA" dirty="0"/>
              <a:t>                                                </a:t>
            </a:r>
            <a:endParaRPr lang="ar-IQ" dirty="0"/>
          </a:p>
        </p:txBody>
      </p:sp>
      <p:sp>
        <p:nvSpPr>
          <p:cNvPr id="4" name="سهم: لأسفل 3">
            <a:extLst>
              <a:ext uri="{FF2B5EF4-FFF2-40B4-BE49-F238E27FC236}">
                <a16:creationId xmlns:a16="http://schemas.microsoft.com/office/drawing/2014/main" id="{9F46C994-D4BA-40AF-9F12-FD3C0F757CA0}"/>
              </a:ext>
            </a:extLst>
          </p:cNvPr>
          <p:cNvSpPr/>
          <p:nvPr/>
        </p:nvSpPr>
        <p:spPr>
          <a:xfrm>
            <a:off x="4668755" y="2335555"/>
            <a:ext cx="808074" cy="688711"/>
          </a:xfrm>
          <a:prstGeom prst="downArrow">
            <a:avLst>
              <a:gd name="adj1" fmla="val 50000"/>
              <a:gd name="adj2" fmla="val 3811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 name="سهم: لأسفل 4">
            <a:extLst>
              <a:ext uri="{FF2B5EF4-FFF2-40B4-BE49-F238E27FC236}">
                <a16:creationId xmlns:a16="http://schemas.microsoft.com/office/drawing/2014/main" id="{695DFDA6-3853-4153-BA89-322B6CC9E76A}"/>
              </a:ext>
            </a:extLst>
          </p:cNvPr>
          <p:cNvSpPr/>
          <p:nvPr/>
        </p:nvSpPr>
        <p:spPr>
          <a:xfrm>
            <a:off x="2152563" y="2329985"/>
            <a:ext cx="691117" cy="7631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مربع نص 5">
            <a:extLst>
              <a:ext uri="{FF2B5EF4-FFF2-40B4-BE49-F238E27FC236}">
                <a16:creationId xmlns:a16="http://schemas.microsoft.com/office/drawing/2014/main" id="{4E344154-B47D-4263-B451-33DEDB8CCAB2}"/>
              </a:ext>
            </a:extLst>
          </p:cNvPr>
          <p:cNvSpPr txBox="1"/>
          <p:nvPr/>
        </p:nvSpPr>
        <p:spPr>
          <a:xfrm>
            <a:off x="464641" y="3024266"/>
            <a:ext cx="6372094" cy="2554545"/>
          </a:xfrm>
          <a:prstGeom prst="rect">
            <a:avLst/>
          </a:prstGeom>
          <a:noFill/>
        </p:spPr>
        <p:txBody>
          <a:bodyPr wrap="square" rtlCol="1">
            <a:spAutoFit/>
          </a:bodyPr>
          <a:lstStyle/>
          <a:p>
            <a:pPr algn="r"/>
            <a:r>
              <a:rPr lang="ar-SA" dirty="0"/>
              <a:t>             القسم الأول                       القسم الثاني </a:t>
            </a:r>
          </a:p>
          <a:p>
            <a:pPr algn="r"/>
            <a:r>
              <a:rPr lang="ar-SA" dirty="0"/>
              <a:t>       الاعداد ( 10 دقائق )              الفعاليات المنوعة(35  دقيقة) </a:t>
            </a:r>
          </a:p>
          <a:p>
            <a:pPr algn="r"/>
            <a:endParaRPr lang="en-US" dirty="0"/>
          </a:p>
          <a:p>
            <a:pPr algn="r"/>
            <a:r>
              <a:rPr lang="ar-IQ" dirty="0"/>
              <a:t>                                                     </a:t>
            </a:r>
            <a:endParaRPr lang="en-US" dirty="0"/>
          </a:p>
          <a:p>
            <a:pPr algn="r"/>
            <a:r>
              <a:rPr lang="ar-IQ" sz="1400" dirty="0"/>
              <a:t>المقدمة      التمارين البدنية    </a:t>
            </a:r>
          </a:p>
          <a:p>
            <a:pPr algn="r"/>
            <a:r>
              <a:rPr lang="ar-IQ" sz="1400" dirty="0"/>
              <a:t>(5 د )             (5 د )</a:t>
            </a:r>
          </a:p>
          <a:p>
            <a:pPr algn="r"/>
            <a:endParaRPr lang="ar-IQ" dirty="0"/>
          </a:p>
          <a:p>
            <a:pPr algn="r"/>
            <a:r>
              <a:rPr lang="ar-IQ" sz="1400" dirty="0"/>
              <a:t>                                                          الفعاليات      الفعاليات              الختام</a:t>
            </a:r>
          </a:p>
          <a:p>
            <a:pPr algn="r"/>
            <a:r>
              <a:rPr lang="ar-IQ" sz="1400" dirty="0"/>
              <a:t>                                                          التعليمية     التطبيقية              (5 د) </a:t>
            </a:r>
          </a:p>
          <a:p>
            <a:pPr algn="r"/>
            <a:r>
              <a:rPr lang="ar-IQ" sz="1400" dirty="0"/>
              <a:t>                                          ( 5 د)          (20 د)          </a:t>
            </a:r>
            <a:r>
              <a:rPr lang="en-US" sz="1400" dirty="0"/>
              <a:t>                </a:t>
            </a:r>
            <a:r>
              <a:rPr lang="ar-SA" sz="1400" dirty="0"/>
              <a:t> </a:t>
            </a:r>
            <a:endParaRPr lang="en-US" sz="1400" dirty="0"/>
          </a:p>
        </p:txBody>
      </p:sp>
      <p:sp>
        <p:nvSpPr>
          <p:cNvPr id="17" name="سهم: لأسفل 16">
            <a:extLst>
              <a:ext uri="{FF2B5EF4-FFF2-40B4-BE49-F238E27FC236}">
                <a16:creationId xmlns:a16="http://schemas.microsoft.com/office/drawing/2014/main" id="{ADF20CFC-5380-4CE0-969B-AEA2ED826E79}"/>
              </a:ext>
            </a:extLst>
          </p:cNvPr>
          <p:cNvSpPr/>
          <p:nvPr/>
        </p:nvSpPr>
        <p:spPr>
          <a:xfrm flipH="1">
            <a:off x="6074378" y="3727348"/>
            <a:ext cx="270069" cy="3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8" name="سهم: لأسفل 17">
            <a:extLst>
              <a:ext uri="{FF2B5EF4-FFF2-40B4-BE49-F238E27FC236}">
                <a16:creationId xmlns:a16="http://schemas.microsoft.com/office/drawing/2014/main" id="{45D5A004-B659-4AD3-98DD-7B332169F469}"/>
              </a:ext>
            </a:extLst>
          </p:cNvPr>
          <p:cNvSpPr/>
          <p:nvPr/>
        </p:nvSpPr>
        <p:spPr>
          <a:xfrm>
            <a:off x="5232280" y="3716745"/>
            <a:ext cx="270069" cy="35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9" name="سهم: لأسفل 18">
            <a:extLst>
              <a:ext uri="{FF2B5EF4-FFF2-40B4-BE49-F238E27FC236}">
                <a16:creationId xmlns:a16="http://schemas.microsoft.com/office/drawing/2014/main" id="{5187BA5D-6A6C-41A6-8D05-87BD12A22D2E}"/>
              </a:ext>
            </a:extLst>
          </p:cNvPr>
          <p:cNvSpPr/>
          <p:nvPr/>
        </p:nvSpPr>
        <p:spPr>
          <a:xfrm>
            <a:off x="3069623" y="3727852"/>
            <a:ext cx="116957" cy="1190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0" name="سهم: لأسفل 19">
            <a:extLst>
              <a:ext uri="{FF2B5EF4-FFF2-40B4-BE49-F238E27FC236}">
                <a16:creationId xmlns:a16="http://schemas.microsoft.com/office/drawing/2014/main" id="{1A4341E2-4B69-4F06-8D50-9A538225429E}"/>
              </a:ext>
            </a:extLst>
          </p:cNvPr>
          <p:cNvSpPr/>
          <p:nvPr/>
        </p:nvSpPr>
        <p:spPr>
          <a:xfrm>
            <a:off x="2065375" y="3716745"/>
            <a:ext cx="270069" cy="1131771"/>
          </a:xfrm>
          <a:prstGeom prst="downArrow">
            <a:avLst>
              <a:gd name="adj1" fmla="val 34252"/>
              <a:gd name="adj2" fmla="val 5264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1" name="سهم: لأسفل 20">
            <a:extLst>
              <a:ext uri="{FF2B5EF4-FFF2-40B4-BE49-F238E27FC236}">
                <a16:creationId xmlns:a16="http://schemas.microsoft.com/office/drawing/2014/main" id="{D4ADF077-0FCC-44D0-9B1E-A7A5CA442907}"/>
              </a:ext>
            </a:extLst>
          </p:cNvPr>
          <p:cNvSpPr/>
          <p:nvPr/>
        </p:nvSpPr>
        <p:spPr>
          <a:xfrm flipH="1">
            <a:off x="1023922" y="3716744"/>
            <a:ext cx="77082" cy="1131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2" name="ملف صوتي 1">
            <a:hlinkClick r:id="" action="ppaction://media"/>
            <a:extLst>
              <a:ext uri="{FF2B5EF4-FFF2-40B4-BE49-F238E27FC236}">
                <a16:creationId xmlns:a16="http://schemas.microsoft.com/office/drawing/2014/main" id="{2B014E6A-2924-4163-8E59-C186A554FA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0225602"/>
      </p:ext>
    </p:extLst>
  </p:cSld>
  <p:clrMapOvr>
    <a:masterClrMapping/>
  </p:clrMapOvr>
  <mc:AlternateContent xmlns:mc="http://schemas.openxmlformats.org/markup-compatibility/2006" xmlns:p14="http://schemas.microsoft.com/office/powerpoint/2010/main">
    <mc:Choice Requires="p14">
      <p:transition spd="slow" p14:dur="2000" advTm="123776"/>
    </mc:Choice>
    <mc:Fallback xmlns="">
      <p:transition spd="slow" advTm="12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770B62AD-3A70-4445-AB8C-95C8BCA4D8B7}"/>
              </a:ext>
            </a:extLst>
          </p:cNvPr>
          <p:cNvSpPr txBox="1"/>
          <p:nvPr/>
        </p:nvSpPr>
        <p:spPr>
          <a:xfrm>
            <a:off x="478464" y="1095154"/>
            <a:ext cx="6422065" cy="369332"/>
          </a:xfrm>
          <a:prstGeom prst="rect">
            <a:avLst/>
          </a:prstGeom>
          <a:noFill/>
        </p:spPr>
        <p:txBody>
          <a:bodyPr wrap="square" rtlCol="1">
            <a:spAutoFit/>
          </a:bodyPr>
          <a:lstStyle/>
          <a:p>
            <a:r>
              <a:rPr lang="en-US" dirty="0"/>
              <a:t> </a:t>
            </a:r>
            <a:endParaRPr lang="ar-IQ" dirty="0"/>
          </a:p>
        </p:txBody>
      </p:sp>
      <p:sp>
        <p:nvSpPr>
          <p:cNvPr id="3" name="مستطيل 2">
            <a:extLst>
              <a:ext uri="{FF2B5EF4-FFF2-40B4-BE49-F238E27FC236}">
                <a16:creationId xmlns:a16="http://schemas.microsoft.com/office/drawing/2014/main" id="{F853448C-27F2-470E-94AC-921F7FADBD9D}"/>
              </a:ext>
            </a:extLst>
          </p:cNvPr>
          <p:cNvSpPr/>
          <p:nvPr/>
        </p:nvSpPr>
        <p:spPr>
          <a:xfrm>
            <a:off x="797443" y="1464486"/>
            <a:ext cx="6294474" cy="3693319"/>
          </a:xfrm>
          <a:prstGeom prst="rect">
            <a:avLst/>
          </a:prstGeom>
        </p:spPr>
        <p:txBody>
          <a:bodyPr wrap="square">
            <a:spAutoFit/>
          </a:bodyPr>
          <a:lstStyle/>
          <a:p>
            <a:pPr algn="r"/>
            <a:r>
              <a:rPr lang="ar-SA" dirty="0"/>
              <a:t>تقسم الخطة المنوعة الى :</a:t>
            </a:r>
          </a:p>
          <a:p>
            <a:pPr algn="r"/>
            <a:r>
              <a:rPr lang="ar-SA" dirty="0"/>
              <a:t>القسم الأول : ويشمل الاعدادي ( المقدمة والتمارين البدنية ) </a:t>
            </a:r>
          </a:p>
          <a:p>
            <a:pPr algn="r"/>
            <a:r>
              <a:rPr lang="ar-SA" dirty="0"/>
              <a:t> هي عبارة عن نشاط سريع شامل لجميع أجزاء الجسم يعطى بطريقة غير شكلية يشترك فيها جميع الصف ولا تحتاج الى شرح طويل او عرض مركز دقيق , والغرض من المقدمة    -التدفئة العامة لكافة أعضاء الجسم .</a:t>
            </a:r>
          </a:p>
          <a:p>
            <a:pPr algn="r"/>
            <a:r>
              <a:rPr lang="ar-SA" dirty="0"/>
              <a:t>-تهيئة المفاصل والعضلات للقيام بالعمل الأصعب الذي يليها .</a:t>
            </a:r>
          </a:p>
          <a:p>
            <a:pPr algn="r"/>
            <a:r>
              <a:rPr lang="ar-SA" dirty="0"/>
              <a:t>-تنشيط جهازي التنفس والدوران .</a:t>
            </a:r>
          </a:p>
          <a:p>
            <a:pPr algn="r"/>
            <a:r>
              <a:rPr lang="ar-SA" dirty="0"/>
              <a:t>-نظرا" لعدم شكلية المقدمة وسرعتها واشتراك جميع الصف في أدائها فأنها تبعث السرور والمرح وتدفع التلاميذ لروح العمل والاقبال نحو الدرس . </a:t>
            </a:r>
            <a:r>
              <a:rPr lang="en-US" dirty="0"/>
              <a:t> </a:t>
            </a:r>
            <a:endParaRPr lang="ar-SA" dirty="0"/>
          </a:p>
          <a:p>
            <a:pPr algn="r"/>
            <a:endParaRPr lang="ar-SA" dirty="0"/>
          </a:p>
          <a:p>
            <a:pPr algn="r"/>
            <a:r>
              <a:rPr lang="ar-SA" dirty="0"/>
              <a:t> </a:t>
            </a:r>
          </a:p>
        </p:txBody>
      </p:sp>
      <p:sp>
        <p:nvSpPr>
          <p:cNvPr id="4" name="مربع نص 3">
            <a:extLst>
              <a:ext uri="{FF2B5EF4-FFF2-40B4-BE49-F238E27FC236}">
                <a16:creationId xmlns:a16="http://schemas.microsoft.com/office/drawing/2014/main" id="{81D5819E-3A2A-4604-8A16-6FDE3CC7DA73}"/>
              </a:ext>
            </a:extLst>
          </p:cNvPr>
          <p:cNvSpPr txBox="1"/>
          <p:nvPr/>
        </p:nvSpPr>
        <p:spPr>
          <a:xfrm flipH="1">
            <a:off x="1360966" y="1350335"/>
            <a:ext cx="5730951" cy="369332"/>
          </a:xfrm>
          <a:prstGeom prst="rect">
            <a:avLst/>
          </a:prstGeom>
          <a:noFill/>
        </p:spPr>
        <p:txBody>
          <a:bodyPr wrap="square" rtlCol="1">
            <a:spAutoFit/>
          </a:bodyPr>
          <a:lstStyle/>
          <a:p>
            <a:r>
              <a:rPr lang="ar-SA" dirty="0"/>
              <a:t> </a:t>
            </a:r>
            <a:endParaRPr lang="ar-IQ" dirty="0"/>
          </a:p>
        </p:txBody>
      </p:sp>
      <p:pic>
        <p:nvPicPr>
          <p:cNvPr id="5" name="ملف صوتي 4">
            <a:hlinkClick r:id="" action="ppaction://media"/>
            <a:extLst>
              <a:ext uri="{FF2B5EF4-FFF2-40B4-BE49-F238E27FC236}">
                <a16:creationId xmlns:a16="http://schemas.microsoft.com/office/drawing/2014/main" id="{C670E3D6-11E3-42C7-AB28-34484214F2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327502"/>
      </p:ext>
    </p:extLst>
  </p:cSld>
  <p:clrMapOvr>
    <a:masterClrMapping/>
  </p:clrMapOvr>
  <mc:AlternateContent xmlns:mc="http://schemas.openxmlformats.org/markup-compatibility/2006" xmlns:p14="http://schemas.microsoft.com/office/powerpoint/2010/main">
    <mc:Choice Requires="p14">
      <p:transition spd="slow" p14:dur="2000" advTm="96085"/>
    </mc:Choice>
    <mc:Fallback xmlns="">
      <p:transition spd="slow" advTm="9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4E16B86-17B1-455B-AF49-A1341BF1F898}"/>
              </a:ext>
            </a:extLst>
          </p:cNvPr>
          <p:cNvSpPr/>
          <p:nvPr/>
        </p:nvSpPr>
        <p:spPr>
          <a:xfrm>
            <a:off x="914401" y="1500041"/>
            <a:ext cx="6007395" cy="4801314"/>
          </a:xfrm>
          <a:prstGeom prst="rect">
            <a:avLst/>
          </a:prstGeom>
        </p:spPr>
        <p:txBody>
          <a:bodyPr wrap="square">
            <a:spAutoFit/>
          </a:bodyPr>
          <a:lstStyle/>
          <a:p>
            <a:pPr algn="r"/>
            <a:r>
              <a:rPr lang="ar-SA" dirty="0"/>
              <a:t>القسم الثاني : ويشمل الفعاليات المنوعة وهي  الفعاليات التعليمية والفعاليات التطبيقية ( تؤديان أما من خلال النشاط الجمعي أو الفرقي ) فالختام . </a:t>
            </a:r>
          </a:p>
          <a:p>
            <a:pPr algn="r"/>
            <a:endParaRPr lang="ar-SA" dirty="0"/>
          </a:p>
          <a:p>
            <a:pPr algn="r"/>
            <a:r>
              <a:rPr lang="ar-SA" dirty="0"/>
              <a:t>النشاط الجمعي : يجري من خلال هذا النشاط من قبل الصف جميعه ويعمل كمجموعة واحدة ويؤدي كافة الطلبة حركة واحدة بعدما يشرح المدرس الفعالية المراد تعليمها ثم يعرضها المدرس ثم الطالب النموذج يبدأ الطلبة بتجربة الأداء . وهناك اسس للعمل بهذا النشاط منها :</a:t>
            </a:r>
          </a:p>
          <a:p>
            <a:pPr algn="r"/>
            <a:r>
              <a:rPr lang="ar-SA" dirty="0"/>
              <a:t>1- أن يكون الطلبة في وضع يسهل على كل منهم رؤية المدرس عند الشرح ويمكن سماعه .</a:t>
            </a:r>
            <a:endParaRPr lang="en-US" dirty="0"/>
          </a:p>
          <a:p>
            <a:pPr algn="r"/>
            <a:r>
              <a:rPr lang="ar-IQ" dirty="0"/>
              <a:t>2- ان يكون الطلبة في احدى وضعيات العرض .</a:t>
            </a:r>
          </a:p>
          <a:p>
            <a:pPr algn="r"/>
            <a:r>
              <a:rPr lang="ar-IQ" dirty="0"/>
              <a:t>3- ان يكون الطلبة في وضع مريح (الجلوس مثلا) .</a:t>
            </a:r>
          </a:p>
          <a:p>
            <a:pPr algn="r"/>
            <a:r>
              <a:rPr lang="ar-IQ" dirty="0"/>
              <a:t>4- يجب ان يؤدي الطلاب الحركة مرتين على الأقل حتى تتم الفائدة </a:t>
            </a:r>
            <a:r>
              <a:rPr lang="en-US" dirty="0"/>
              <a:t> </a:t>
            </a:r>
            <a:endParaRPr lang="ar-SA" dirty="0"/>
          </a:p>
          <a:p>
            <a:pPr algn="r"/>
            <a:endParaRPr lang="ar-SA" dirty="0"/>
          </a:p>
          <a:p>
            <a:pPr algn="r"/>
            <a:endParaRPr lang="ar-SA" dirty="0"/>
          </a:p>
        </p:txBody>
      </p:sp>
      <p:pic>
        <p:nvPicPr>
          <p:cNvPr id="3" name="ملف صوتي 2">
            <a:hlinkClick r:id="" action="ppaction://media"/>
            <a:extLst>
              <a:ext uri="{FF2B5EF4-FFF2-40B4-BE49-F238E27FC236}">
                <a16:creationId xmlns:a16="http://schemas.microsoft.com/office/drawing/2014/main" id="{D9E09338-8FAB-4204-874C-A6D93972FF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119028"/>
      </p:ext>
    </p:extLst>
  </p:cSld>
  <p:clrMapOvr>
    <a:masterClrMapping/>
  </p:clrMapOvr>
  <mc:AlternateContent xmlns:mc="http://schemas.openxmlformats.org/markup-compatibility/2006" xmlns:p14="http://schemas.microsoft.com/office/powerpoint/2010/main">
    <mc:Choice Requires="p14">
      <p:transition spd="slow" p14:dur="2000" advTm="251823"/>
    </mc:Choice>
    <mc:Fallback xmlns="">
      <p:transition spd="slow" advTm="25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CE8F5FD-6369-4CE0-BF1C-1D01C966FD93}"/>
              </a:ext>
            </a:extLst>
          </p:cNvPr>
          <p:cNvSpPr txBox="1"/>
          <p:nvPr/>
        </p:nvSpPr>
        <p:spPr>
          <a:xfrm>
            <a:off x="350873" y="1392866"/>
            <a:ext cx="6666613" cy="2308324"/>
          </a:xfrm>
          <a:prstGeom prst="rect">
            <a:avLst/>
          </a:prstGeom>
          <a:noFill/>
        </p:spPr>
        <p:txBody>
          <a:bodyPr wrap="square" rtlCol="1">
            <a:spAutoFit/>
          </a:bodyPr>
          <a:lstStyle/>
          <a:p>
            <a:pPr algn="r"/>
            <a:r>
              <a:rPr lang="ar-IQ" dirty="0"/>
              <a:t>الفعاليات التطبيقية ( الفرقية ) : تعد هذه الطريقة عملية وناجحة وسريعة وعملية لتربية روح التنافس الرياضي بين صفوف الطلبة ويراعى فيها :</a:t>
            </a:r>
          </a:p>
          <a:p>
            <a:pPr algn="r"/>
            <a:r>
              <a:rPr lang="ar-IQ" dirty="0"/>
              <a:t>1- ان تكون الفرق متساوية العدد .</a:t>
            </a:r>
          </a:p>
          <a:p>
            <a:pPr algn="r"/>
            <a:r>
              <a:rPr lang="ar-IQ" dirty="0"/>
              <a:t>2- ان تكون الفرق متساوية في القوى والمقدرة حتى يكون التنافس على أساس عادل .</a:t>
            </a:r>
          </a:p>
          <a:p>
            <a:pPr algn="r"/>
            <a:r>
              <a:rPr lang="ar-IQ" dirty="0"/>
              <a:t>3- ان يكون لكل فريق رئيس من الطلاب اما ان يعينه المدرس او ينتخب من قبل الفرقة .</a:t>
            </a:r>
          </a:p>
        </p:txBody>
      </p:sp>
      <p:pic>
        <p:nvPicPr>
          <p:cNvPr id="3" name="Picture 1">
            <a:extLst>
              <a:ext uri="{FF2B5EF4-FFF2-40B4-BE49-F238E27FC236}">
                <a16:creationId xmlns:a16="http://schemas.microsoft.com/office/drawing/2014/main" id="{3BA53598-B4C0-402A-8A2A-CA6BF3D01B6F}"/>
              </a:ext>
            </a:extLst>
          </p:cNvPr>
          <p:cNvPicPr>
            <a:picLocks noChangeAspect="1" noChangeArrowheads="1"/>
          </p:cNvPicPr>
          <p:nvPr/>
        </p:nvPicPr>
        <p:blipFill>
          <a:blip r:embed="rId4" cstate="print"/>
          <a:srcRect/>
          <a:stretch>
            <a:fillRect/>
          </a:stretch>
        </p:blipFill>
        <p:spPr bwMode="auto">
          <a:xfrm>
            <a:off x="0" y="3701190"/>
            <a:ext cx="8038214" cy="2574737"/>
          </a:xfrm>
          <a:prstGeom prst="rect">
            <a:avLst/>
          </a:prstGeom>
          <a:noFill/>
        </p:spPr>
      </p:pic>
      <p:pic>
        <p:nvPicPr>
          <p:cNvPr id="4" name="ملف صوتي 3">
            <a:hlinkClick r:id="" action="ppaction://media"/>
            <a:extLst>
              <a:ext uri="{FF2B5EF4-FFF2-40B4-BE49-F238E27FC236}">
                <a16:creationId xmlns:a16="http://schemas.microsoft.com/office/drawing/2014/main" id="{8BEA38E3-3389-4DE4-A090-8FC5FAE509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741418"/>
      </p:ext>
    </p:extLst>
  </p:cSld>
  <p:clrMapOvr>
    <a:masterClrMapping/>
  </p:clrMapOvr>
  <mc:AlternateContent xmlns:mc="http://schemas.openxmlformats.org/markup-compatibility/2006" xmlns:p14="http://schemas.microsoft.com/office/powerpoint/2010/main">
    <mc:Choice Requires="p14">
      <p:transition spd="slow" p14:dur="2000" advTm="113182"/>
    </mc:Choice>
    <mc:Fallback xmlns="">
      <p:transition spd="slow" advTm="11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9784963A-6D26-45F4-ABA8-01CDBD0B7404}"/>
              </a:ext>
            </a:extLst>
          </p:cNvPr>
          <p:cNvSpPr txBox="1"/>
          <p:nvPr/>
        </p:nvSpPr>
        <p:spPr>
          <a:xfrm>
            <a:off x="489098" y="1350334"/>
            <a:ext cx="6539023" cy="2862322"/>
          </a:xfrm>
          <a:prstGeom prst="rect">
            <a:avLst/>
          </a:prstGeom>
          <a:noFill/>
        </p:spPr>
        <p:txBody>
          <a:bodyPr wrap="square" rtlCol="1">
            <a:spAutoFit/>
          </a:bodyPr>
          <a:lstStyle/>
          <a:p>
            <a:pPr algn="r"/>
            <a:r>
              <a:rPr lang="ar-IQ" dirty="0"/>
              <a:t>تبديل محلات الفرق :</a:t>
            </a:r>
          </a:p>
          <a:p>
            <a:pPr algn="r"/>
            <a:r>
              <a:rPr lang="ar-IQ" dirty="0"/>
              <a:t>يكون تبديل أماكن الفرق او تغيير الزوايا بالإيعاز </a:t>
            </a:r>
          </a:p>
          <a:p>
            <a:pPr algn="r"/>
            <a:r>
              <a:rPr lang="ar-IQ" dirty="0"/>
              <a:t>مع عقرب الساعة ...... هرول </a:t>
            </a:r>
          </a:p>
          <a:p>
            <a:pPr algn="r"/>
            <a:r>
              <a:rPr lang="ar-IQ" dirty="0"/>
              <a:t>وعندما تأخذ الفرق اماكنها الجديدة يوعز المدرس ببدء العمل والمدرس يكون قرب الحركة الجديدة او التي تحتاج الى مساعدة وبها شيء من الخطورة أو الصعوبة . </a:t>
            </a:r>
          </a:p>
          <a:p>
            <a:pPr algn="r"/>
            <a:endParaRPr lang="ar-IQ" dirty="0"/>
          </a:p>
          <a:p>
            <a:pPr algn="r"/>
            <a:r>
              <a:rPr lang="ar-IQ" dirty="0"/>
              <a:t>القسم الختامي الغرض منه تهدئة أجهزة الجسم الداخلية عن طريق تمارين تهدئة أو تصعيد الجهد عن طريق لعبة صغيرة .</a:t>
            </a:r>
            <a:r>
              <a:rPr lang="en-US" dirty="0"/>
              <a:t> </a:t>
            </a:r>
            <a:endParaRPr lang="ar-IQ" dirty="0"/>
          </a:p>
          <a:p>
            <a:pPr algn="r"/>
            <a:endParaRPr lang="ar-IQ" dirty="0"/>
          </a:p>
        </p:txBody>
      </p:sp>
      <p:pic>
        <p:nvPicPr>
          <p:cNvPr id="3" name="ملف صوتي 2">
            <a:hlinkClick r:id="" action="ppaction://media"/>
            <a:extLst>
              <a:ext uri="{FF2B5EF4-FFF2-40B4-BE49-F238E27FC236}">
                <a16:creationId xmlns:a16="http://schemas.microsoft.com/office/drawing/2014/main" id="{26941A31-CF87-4C47-B638-6325CBCB88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2836056"/>
      </p:ext>
    </p:extLst>
  </p:cSld>
  <p:clrMapOvr>
    <a:masterClrMapping/>
  </p:clrMapOvr>
  <mc:AlternateContent xmlns:mc="http://schemas.openxmlformats.org/markup-compatibility/2006" xmlns:p14="http://schemas.microsoft.com/office/powerpoint/2010/main">
    <mc:Choice Requires="p14">
      <p:transition spd="slow" p14:dur="2000" advTm="92758"/>
    </mc:Choice>
    <mc:Fallback xmlns="">
      <p:transition spd="slow" advTm="9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3EF95D2-7045-4603-B39C-EBD9FC5D1B5C}"/>
              </a:ext>
            </a:extLst>
          </p:cNvPr>
          <p:cNvSpPr txBox="1"/>
          <p:nvPr/>
        </p:nvSpPr>
        <p:spPr>
          <a:xfrm>
            <a:off x="478465" y="871870"/>
            <a:ext cx="6337005" cy="4247317"/>
          </a:xfrm>
          <a:prstGeom prst="rect">
            <a:avLst/>
          </a:prstGeom>
          <a:noFill/>
        </p:spPr>
        <p:txBody>
          <a:bodyPr wrap="square" rtlCol="1">
            <a:spAutoFit/>
          </a:bodyPr>
          <a:lstStyle/>
          <a:p>
            <a:pPr algn="r"/>
            <a:r>
              <a:rPr lang="ar-IQ" b="1" dirty="0"/>
              <a:t>مزايا الخطة المنوعة :</a:t>
            </a:r>
          </a:p>
          <a:p>
            <a:pPr algn="r"/>
            <a:r>
              <a:rPr lang="ar-IQ" dirty="0"/>
              <a:t>1- ان التنوع في المهارات الحركية يؤدي الى زيادة النمو المعرفي والمهاري .</a:t>
            </a:r>
          </a:p>
          <a:p>
            <a:pPr algn="r"/>
            <a:r>
              <a:rPr lang="ar-IQ" dirty="0"/>
              <a:t>2- يقلل من الضجر وملل الطلبة بسبب تنوع المهارات .</a:t>
            </a:r>
          </a:p>
          <a:p>
            <a:pPr algn="r"/>
            <a:r>
              <a:rPr lang="ar-IQ" dirty="0"/>
              <a:t>3- تمنح المدرس الفرصة للكشف عن قابليات الطلبة .</a:t>
            </a:r>
          </a:p>
          <a:p>
            <a:pPr algn="r"/>
            <a:endParaRPr lang="ar-IQ" dirty="0"/>
          </a:p>
          <a:p>
            <a:pPr algn="r"/>
            <a:endParaRPr lang="ar-IQ" dirty="0"/>
          </a:p>
          <a:p>
            <a:pPr algn="r"/>
            <a:endParaRPr lang="ar-IQ" dirty="0"/>
          </a:p>
          <a:p>
            <a:pPr algn="r"/>
            <a:r>
              <a:rPr lang="ar-IQ" b="1" dirty="0"/>
              <a:t>عيوب الخطة المنوعة </a:t>
            </a:r>
            <a:r>
              <a:rPr lang="ar-IQ" dirty="0"/>
              <a:t>:</a:t>
            </a:r>
          </a:p>
          <a:p>
            <a:pPr algn="r"/>
            <a:r>
              <a:rPr lang="ar-IQ" dirty="0"/>
              <a:t>1- تحتاج الى تجهيزات وأدوات رياضية ولذا يصعب العمل بها في المدارس التي تفتقر للتجهيزات .</a:t>
            </a:r>
          </a:p>
          <a:p>
            <a:pPr algn="r"/>
            <a:r>
              <a:rPr lang="ar-IQ" dirty="0"/>
              <a:t>2- لا يستطيع الطالب اكتساب المهارات المتنوعة خلال وقت الدرس الذي يتراوح بين 40 و45 دقيقة .</a:t>
            </a:r>
          </a:p>
          <a:p>
            <a:pPr algn="r"/>
            <a:r>
              <a:rPr lang="ar-IQ" dirty="0"/>
              <a:t>3- أغلب الأحيان ( الخطة المنوعة ) لا تحقق أهداف الدرس كاملة .</a:t>
            </a:r>
          </a:p>
          <a:p>
            <a:pPr algn="r"/>
            <a:r>
              <a:rPr lang="ar-IQ" dirty="0"/>
              <a:t> </a:t>
            </a:r>
          </a:p>
        </p:txBody>
      </p:sp>
      <p:pic>
        <p:nvPicPr>
          <p:cNvPr id="2" name="ملف صوتي 1">
            <a:hlinkClick r:id="" action="ppaction://media"/>
            <a:extLst>
              <a:ext uri="{FF2B5EF4-FFF2-40B4-BE49-F238E27FC236}">
                <a16:creationId xmlns:a16="http://schemas.microsoft.com/office/drawing/2014/main" id="{C7253C37-B399-4EBA-B4E7-B0DBDC21BA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0392713"/>
      </p:ext>
    </p:extLst>
  </p:cSld>
  <p:clrMapOvr>
    <a:masterClrMapping/>
  </p:clrMapOvr>
  <mc:AlternateContent xmlns:mc="http://schemas.openxmlformats.org/markup-compatibility/2006" xmlns:p14="http://schemas.microsoft.com/office/powerpoint/2010/main">
    <mc:Choice Requires="p14">
      <p:transition spd="slow" p14:dur="2000" advTm="155611"/>
    </mc:Choice>
    <mc:Fallback xmlns="">
      <p:transition spd="slow" advTm="15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A8AEE0-DED3-4E3A-AF58-C08200B0C53B}"/>
              </a:ext>
            </a:extLst>
          </p:cNvPr>
          <p:cNvPicPr>
            <a:picLocks noChangeAspect="1" noChangeArrowheads="1"/>
          </p:cNvPicPr>
          <p:nvPr/>
        </p:nvPicPr>
        <p:blipFill>
          <a:blip r:embed="rId4" cstate="print"/>
          <a:srcRect/>
          <a:stretch>
            <a:fillRect/>
          </a:stretch>
        </p:blipFill>
        <p:spPr bwMode="auto">
          <a:xfrm>
            <a:off x="1" y="3429000"/>
            <a:ext cx="7921256" cy="2810483"/>
          </a:xfrm>
          <a:prstGeom prst="rect">
            <a:avLst/>
          </a:prstGeom>
          <a:noFill/>
        </p:spPr>
      </p:pic>
      <p:sp>
        <p:nvSpPr>
          <p:cNvPr id="4" name="مستطيل 3">
            <a:extLst>
              <a:ext uri="{FF2B5EF4-FFF2-40B4-BE49-F238E27FC236}">
                <a16:creationId xmlns:a16="http://schemas.microsoft.com/office/drawing/2014/main" id="{BC096FA7-81E4-4D04-8F3E-B07C0756C7AC}"/>
              </a:ext>
            </a:extLst>
          </p:cNvPr>
          <p:cNvSpPr/>
          <p:nvPr/>
        </p:nvSpPr>
        <p:spPr>
          <a:xfrm rot="10800000" flipV="1">
            <a:off x="85059" y="49235"/>
            <a:ext cx="6953694" cy="3139321"/>
          </a:xfrm>
          <a:prstGeom prst="rect">
            <a:avLst/>
          </a:prstGeom>
        </p:spPr>
        <p:txBody>
          <a:bodyPr wrap="square">
            <a:spAutoFit/>
          </a:bodyPr>
          <a:lstStyle/>
          <a:p>
            <a:pPr algn="r"/>
            <a:r>
              <a:rPr lang="ar-SA" dirty="0"/>
              <a:t> </a:t>
            </a:r>
          </a:p>
          <a:p>
            <a:pPr algn="r"/>
            <a:r>
              <a:rPr lang="ar-SA" dirty="0"/>
              <a:t>الوحدات التعليمية : هي عبارة عن مواقف تعليمية تكون في مجموعها وحدة متكاملة لها غرض محدد يمكن الوصول اليه عن طريق هذه المواقف </a:t>
            </a:r>
          </a:p>
          <a:p>
            <a:pPr algn="r"/>
            <a:endParaRPr lang="ar-SA" dirty="0"/>
          </a:p>
          <a:p>
            <a:pPr algn="r"/>
            <a:r>
              <a:rPr lang="ar-SA" dirty="0"/>
              <a:t>وتتكون الوحدات التعليمية من :</a:t>
            </a:r>
          </a:p>
          <a:p>
            <a:pPr algn="r"/>
            <a:r>
              <a:rPr lang="ar-SA" dirty="0"/>
              <a:t>1- القسم الاعدادي (10 دقائق ) ويتكون من ( المقدمة والجانب التربوي, الاحماء العام , التمارين البدنية ) .</a:t>
            </a:r>
          </a:p>
          <a:p>
            <a:pPr algn="r"/>
            <a:r>
              <a:rPr lang="ar-SA" dirty="0"/>
              <a:t>2- القسم الرئيسي ( 35 دقيقة ) ويتكون من (الجانب التعليمي , الجانب التطبيقي )</a:t>
            </a:r>
          </a:p>
          <a:p>
            <a:pPr algn="r"/>
            <a:r>
              <a:rPr lang="ar-SA" dirty="0"/>
              <a:t>3- القسم الختامي (10 دقائق ) ويتكون من ( تهدئة او تصعيد الجهد , تغذية راجعة , انصراف )  </a:t>
            </a:r>
          </a:p>
        </p:txBody>
      </p:sp>
      <p:pic>
        <p:nvPicPr>
          <p:cNvPr id="3" name="ملف صوتي 2">
            <a:hlinkClick r:id="" action="ppaction://media"/>
            <a:extLst>
              <a:ext uri="{FF2B5EF4-FFF2-40B4-BE49-F238E27FC236}">
                <a16:creationId xmlns:a16="http://schemas.microsoft.com/office/drawing/2014/main" id="{C541414B-A2D0-4E49-9DA2-A9BCFBCC4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45559224"/>
      </p:ext>
    </p:extLst>
  </p:cSld>
  <p:clrMapOvr>
    <a:masterClrMapping/>
  </p:clrMapOvr>
  <mc:AlternateContent xmlns:mc="http://schemas.openxmlformats.org/markup-compatibility/2006" xmlns:p14="http://schemas.microsoft.com/office/powerpoint/2010/main">
    <mc:Choice Requires="p14">
      <p:transition spd="slow" p14:dur="2000" advTm="48964"/>
    </mc:Choice>
    <mc:Fallback xmlns="">
      <p:transition spd="slow" advTm="4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واجهة">
  <a:themeElements>
    <a:clrScheme name="واجهة">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واجهة">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واجهة">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398</TotalTime>
  <Words>1026</Words>
  <Application>Microsoft Office PowerPoint</Application>
  <PresentationFormat>عرض على الشاشة (4:3)</PresentationFormat>
  <Paragraphs>110</Paragraphs>
  <Slides>12</Slides>
  <Notes>0</Notes>
  <HiddenSlides>0</HiddenSlides>
  <MMClips>12</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12</vt:i4>
      </vt:variant>
    </vt:vector>
  </HeadingPairs>
  <TitlesOfParts>
    <vt:vector size="16" baseType="lpstr">
      <vt:lpstr>Arial</vt:lpstr>
      <vt:lpstr>Trebuchet MS</vt:lpstr>
      <vt:lpstr>Wingdings 3</vt:lpstr>
      <vt:lpstr>واجهة</vt:lpstr>
      <vt:lpstr>        محاضرة بعنوان : التدريس بالوحدات التعليمية والخطة المنوعة والفرق بينهما                       اعداد   أ . د  نهاد محمد علوان      أ.د اقبال عبد الحسين                    أ.د هدى عبد السميع                       المرحلة الثالثة              2020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venous</dc:creator>
  <cp:lastModifiedBy>venous</cp:lastModifiedBy>
  <cp:revision>44</cp:revision>
  <dcterms:created xsi:type="dcterms:W3CDTF">2020-03-25T14:51:13Z</dcterms:created>
  <dcterms:modified xsi:type="dcterms:W3CDTF">2020-03-31T08:39:35Z</dcterms:modified>
</cp:coreProperties>
</file>