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5">
  <p:sldMasterIdLst>
    <p:sldMasterId id="2147483684" r:id="rId1"/>
  </p:sldMasterIdLst>
  <p:notesMasterIdLst>
    <p:notesMasterId r:id="rId13"/>
  </p:notesMasterIdLst>
  <p:sldIdLst>
    <p:sldId id="256" r:id="rId2"/>
    <p:sldId id="260" r:id="rId3"/>
    <p:sldId id="261" r:id="rId4"/>
    <p:sldId id="298" r:id="rId5"/>
    <p:sldId id="263" r:id="rId6"/>
    <p:sldId id="264" r:id="rId7"/>
    <p:sldId id="300" r:id="rId8"/>
    <p:sldId id="299" r:id="rId9"/>
    <p:sldId id="304" r:id="rId10"/>
    <p:sldId id="303" r:id="rId11"/>
    <p:sldId id="295"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6" d="100"/>
          <a:sy n="46" d="100"/>
        </p:scale>
        <p:origin x="-108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BF0631F-EC60-4F41-877D-5F630872259B}" type="datetimeFigureOut">
              <a:rPr lang="ar-IQ" smtClean="0"/>
              <a:pPr/>
              <a:t>08/08/1441</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D4F382A-5ADB-4ADD-87EC-66D8DCD79F93}" type="slidenum">
              <a:rPr lang="ar-IQ" smtClean="0"/>
              <a:pPr/>
              <a:t>‹#›</a:t>
            </a:fld>
            <a:endParaRPr lang="ar-IQ"/>
          </a:p>
        </p:txBody>
      </p:sp>
    </p:spTree>
    <p:extLst>
      <p:ext uri="{BB962C8B-B14F-4D97-AF65-F5344CB8AC3E}">
        <p14:creationId xmlns:p14="http://schemas.microsoft.com/office/powerpoint/2010/main" val="268443381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4E67E84A-323C-4104-A195-3309DE9C007F}" type="datetimeFigureOut">
              <a:rPr lang="ar-IQ" smtClean="0"/>
              <a:pPr/>
              <a:t>08/08/1441</a:t>
            </a:fld>
            <a:endParaRPr lang="ar-IQ"/>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490C0AB-CA84-4CBD-8490-4F8F0D2CBC85}"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E67E84A-323C-4104-A195-3309DE9C007F}" type="datetimeFigureOut">
              <a:rPr lang="ar-IQ" smtClean="0"/>
              <a:pPr/>
              <a:t>08/08/1441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90C0AB-CA84-4CBD-8490-4F8F0D2CBC85}"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E67E84A-323C-4104-A195-3309DE9C007F}" type="datetimeFigureOut">
              <a:rPr lang="ar-IQ" smtClean="0"/>
              <a:pPr/>
              <a:t>08/08/1441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490C0AB-CA84-4CBD-8490-4F8F0D2CBC85}"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4E67E84A-323C-4104-A195-3309DE9C007F}" type="datetimeFigureOut">
              <a:rPr lang="ar-IQ" smtClean="0"/>
              <a:pPr/>
              <a:t>08/08/1441</a:t>
            </a:fld>
            <a:endParaRPr lang="ar-IQ"/>
          </a:p>
        </p:txBody>
      </p:sp>
      <p:sp>
        <p:nvSpPr>
          <p:cNvPr id="5" name="عنصر نائب للتذييل 4"/>
          <p:cNvSpPr>
            <a:spLocks noGrp="1"/>
          </p:cNvSpPr>
          <p:nvPr>
            <p:ph type="ftr" sz="quarter" idx="11"/>
          </p:nvPr>
        </p:nvSpPr>
        <p:spPr>
          <a:xfrm>
            <a:off x="457200" y="6480969"/>
            <a:ext cx="4260056" cy="300831"/>
          </a:xfrm>
        </p:spPr>
        <p:txBody>
          <a:bodyPr/>
          <a:lstStyle/>
          <a:p>
            <a:endParaRPr lang="ar-IQ"/>
          </a:p>
        </p:txBody>
      </p:sp>
      <p:sp>
        <p:nvSpPr>
          <p:cNvPr id="6" name="عنصر نائب لرقم الشريحة 5"/>
          <p:cNvSpPr>
            <a:spLocks noGrp="1"/>
          </p:cNvSpPr>
          <p:nvPr>
            <p:ph type="sldNum" sz="quarter" idx="12"/>
          </p:nvPr>
        </p:nvSpPr>
        <p:spPr/>
        <p:txBody>
          <a:bodyPr/>
          <a:lstStyle/>
          <a:p>
            <a:fld id="{9490C0AB-CA84-4CBD-8490-4F8F0D2CBC85}"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4E67E84A-323C-4104-A195-3309DE9C007F}" type="datetimeFigureOut">
              <a:rPr lang="ar-IQ" smtClean="0"/>
              <a:pPr/>
              <a:t>08/08/1441</a:t>
            </a:fld>
            <a:endParaRPr lang="ar-IQ"/>
          </a:p>
        </p:txBody>
      </p:sp>
      <p:sp>
        <p:nvSpPr>
          <p:cNvPr id="5" name="عنصر نائب للتذييل 4"/>
          <p:cNvSpPr>
            <a:spLocks noGrp="1"/>
          </p:cNvSpPr>
          <p:nvPr>
            <p:ph type="ftr" sz="quarter" idx="11"/>
          </p:nvPr>
        </p:nvSpPr>
        <p:spPr>
          <a:xfrm>
            <a:off x="2619376" y="6480969"/>
            <a:ext cx="4260056" cy="300831"/>
          </a:xfrm>
        </p:spPr>
        <p:txBody>
          <a:bodyPr/>
          <a:lstStyle/>
          <a:p>
            <a:endParaRPr lang="ar-IQ"/>
          </a:p>
        </p:txBody>
      </p:sp>
      <p:sp>
        <p:nvSpPr>
          <p:cNvPr id="6" name="عنصر نائب لرقم الشريحة 5"/>
          <p:cNvSpPr>
            <a:spLocks noGrp="1"/>
          </p:cNvSpPr>
          <p:nvPr>
            <p:ph type="sldNum" sz="quarter" idx="12"/>
          </p:nvPr>
        </p:nvSpPr>
        <p:spPr>
          <a:xfrm>
            <a:off x="8451056" y="809624"/>
            <a:ext cx="502920" cy="300831"/>
          </a:xfrm>
        </p:spPr>
        <p:txBody>
          <a:bodyPr/>
          <a:lstStyle/>
          <a:p>
            <a:fld id="{9490C0AB-CA84-4CBD-8490-4F8F0D2CBC85}" type="slidenum">
              <a:rPr lang="ar-IQ" smtClean="0"/>
              <a:pPr/>
              <a:t>‹#›</a:t>
            </a:fld>
            <a:endParaRPr lang="ar-IQ"/>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4E67E84A-323C-4104-A195-3309DE9C007F}" type="datetimeFigureOut">
              <a:rPr lang="ar-IQ" smtClean="0"/>
              <a:pPr/>
              <a:t>08/08/1441</a:t>
            </a:fld>
            <a:endParaRPr lang="ar-IQ"/>
          </a:p>
        </p:txBody>
      </p:sp>
      <p:sp>
        <p:nvSpPr>
          <p:cNvPr id="6" name="عنصر نائب للتذييل 5"/>
          <p:cNvSpPr>
            <a:spLocks noGrp="1"/>
          </p:cNvSpPr>
          <p:nvPr>
            <p:ph type="ftr" sz="quarter" idx="11"/>
          </p:nvPr>
        </p:nvSpPr>
        <p:spPr>
          <a:xfrm>
            <a:off x="457200" y="6480969"/>
            <a:ext cx="4260056" cy="301752"/>
          </a:xfrm>
        </p:spPr>
        <p:txBody>
          <a:bodyPr/>
          <a:lstStyle/>
          <a:p>
            <a:endParaRPr lang="ar-IQ"/>
          </a:p>
        </p:txBody>
      </p:sp>
      <p:sp>
        <p:nvSpPr>
          <p:cNvPr id="7" name="عنصر نائب لرقم الشريحة 6"/>
          <p:cNvSpPr>
            <a:spLocks noGrp="1"/>
          </p:cNvSpPr>
          <p:nvPr>
            <p:ph type="sldNum" sz="quarter" idx="12"/>
          </p:nvPr>
        </p:nvSpPr>
        <p:spPr>
          <a:xfrm>
            <a:off x="7589520" y="6480969"/>
            <a:ext cx="502920" cy="301752"/>
          </a:xfrm>
        </p:spPr>
        <p:txBody>
          <a:bodyPr/>
          <a:lstStyle/>
          <a:p>
            <a:fld id="{9490C0AB-CA84-4CBD-8490-4F8F0D2CBC85}"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4E67E84A-323C-4104-A195-3309DE9C007F}" type="datetimeFigureOut">
              <a:rPr lang="ar-IQ" smtClean="0"/>
              <a:pPr/>
              <a:t>08/08/1441</a:t>
            </a:fld>
            <a:endParaRPr lang="ar-IQ"/>
          </a:p>
        </p:txBody>
      </p:sp>
      <p:sp>
        <p:nvSpPr>
          <p:cNvPr id="8" name="عنصر نائب للتذييل 7"/>
          <p:cNvSpPr>
            <a:spLocks noGrp="1"/>
          </p:cNvSpPr>
          <p:nvPr>
            <p:ph type="ftr" sz="quarter" idx="11"/>
          </p:nvPr>
        </p:nvSpPr>
        <p:spPr>
          <a:xfrm>
            <a:off x="457200" y="6480969"/>
            <a:ext cx="4261104" cy="301752"/>
          </a:xfrm>
        </p:spPr>
        <p:txBody>
          <a:bodyPr/>
          <a:lstStyle/>
          <a:p>
            <a:endParaRPr lang="ar-IQ"/>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9490C0AB-CA84-4CBD-8490-4F8F0D2CBC85}"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4E67E84A-323C-4104-A195-3309DE9C007F}" type="datetimeFigureOut">
              <a:rPr lang="ar-IQ" smtClean="0"/>
              <a:pPr/>
              <a:t>08/08/1441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490C0AB-CA84-4CBD-8490-4F8F0D2CBC85}"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4E67E84A-323C-4104-A195-3309DE9C007F}" type="datetimeFigureOut">
              <a:rPr lang="ar-IQ" smtClean="0"/>
              <a:pPr/>
              <a:t>08/08/1441</a:t>
            </a:fld>
            <a:endParaRPr lang="ar-IQ"/>
          </a:p>
        </p:txBody>
      </p:sp>
      <p:sp>
        <p:nvSpPr>
          <p:cNvPr id="3" name="عنصر نائب للتذييل 2"/>
          <p:cNvSpPr>
            <a:spLocks noGrp="1"/>
          </p:cNvSpPr>
          <p:nvPr>
            <p:ph type="ftr" sz="quarter" idx="11"/>
          </p:nvPr>
        </p:nvSpPr>
        <p:spPr>
          <a:xfrm>
            <a:off x="457200" y="6481890"/>
            <a:ext cx="4260056" cy="300831"/>
          </a:xfrm>
        </p:spPr>
        <p:txBody>
          <a:bodyPr/>
          <a:lstStyle/>
          <a:p>
            <a:endParaRPr lang="ar-IQ"/>
          </a:p>
        </p:txBody>
      </p:sp>
      <p:sp>
        <p:nvSpPr>
          <p:cNvPr id="4" name="عنصر نائب لرقم الشريحة 3"/>
          <p:cNvSpPr>
            <a:spLocks noGrp="1"/>
          </p:cNvSpPr>
          <p:nvPr>
            <p:ph type="sldNum" sz="quarter" idx="12"/>
          </p:nvPr>
        </p:nvSpPr>
        <p:spPr>
          <a:xfrm>
            <a:off x="7589520" y="6480969"/>
            <a:ext cx="502920" cy="301752"/>
          </a:xfrm>
        </p:spPr>
        <p:txBody>
          <a:bodyPr/>
          <a:lstStyle/>
          <a:p>
            <a:fld id="{9490C0AB-CA84-4CBD-8490-4F8F0D2CBC85}"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4E67E84A-323C-4104-A195-3309DE9C007F}" type="datetimeFigureOut">
              <a:rPr lang="ar-IQ" smtClean="0"/>
              <a:pPr/>
              <a:t>08/08/1441</a:t>
            </a:fld>
            <a:endParaRPr lang="ar-IQ"/>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9490C0AB-CA84-4CBD-8490-4F8F0D2CBC85}"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4E67E84A-323C-4104-A195-3309DE9C007F}" type="datetimeFigureOut">
              <a:rPr lang="ar-IQ" smtClean="0"/>
              <a:pPr/>
              <a:t>08/08/1441</a:t>
            </a:fld>
            <a:endParaRPr lang="ar-IQ"/>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9490C0AB-CA84-4CBD-8490-4F8F0D2CBC85}"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E67E84A-323C-4104-A195-3309DE9C007F}" type="datetimeFigureOut">
              <a:rPr lang="ar-IQ" smtClean="0"/>
              <a:pPr/>
              <a:t>08/08/1441</a:t>
            </a:fld>
            <a:endParaRPr lang="ar-IQ"/>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490C0AB-CA84-4CBD-8490-4F8F0D2CBC85}"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331640" y="2204864"/>
            <a:ext cx="7200800" cy="1107996"/>
          </a:xfrm>
          <a:prstGeom prst="rect">
            <a:avLst/>
          </a:prstGeom>
          <a:noFill/>
        </p:spPr>
        <p:txBody>
          <a:bodyPr wrap="square" lIns="91440" tIns="45720" rIns="91440" bIns="45720">
            <a:spAutoFit/>
          </a:bodyPr>
          <a:lstStyle/>
          <a:p>
            <a:pPr algn="ctr"/>
            <a:r>
              <a:rPr lang="ar-SA" sz="6600" b="1" dirty="0" smtClean="0"/>
              <a:t>مهارة حائط الصد</a:t>
            </a:r>
            <a:endParaRPr lang="ar-SA" sz="6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pic>
        <p:nvPicPr>
          <p:cNvPr id="5" name="Picture 6" descr="1HFp20070827123157"/>
          <p:cNvPicPr>
            <a:picLocks noChangeAspect="1" noChangeArrowheads="1" noCrop="1"/>
          </p:cNvPicPr>
          <p:nvPr/>
        </p:nvPicPr>
        <p:blipFill>
          <a:blip r:embed="rId2" cstate="print"/>
          <a:srcRect/>
          <a:stretch>
            <a:fillRect/>
          </a:stretch>
        </p:blipFill>
        <p:spPr bwMode="auto">
          <a:xfrm>
            <a:off x="285720" y="4953000"/>
            <a:ext cx="1203325" cy="1905000"/>
          </a:xfrm>
          <a:prstGeom prst="rect">
            <a:avLst/>
          </a:prstGeom>
          <a:noFill/>
          <a:ln w="9525">
            <a:noFill/>
            <a:miter lim="800000"/>
            <a:headEnd/>
            <a:tailEnd/>
          </a:ln>
        </p:spPr>
      </p:pic>
      <p:sp>
        <p:nvSpPr>
          <p:cNvPr id="7" name="مستطيل 6"/>
          <p:cNvSpPr/>
          <p:nvPr/>
        </p:nvSpPr>
        <p:spPr>
          <a:xfrm>
            <a:off x="1571604" y="3643314"/>
            <a:ext cx="5857916" cy="769441"/>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ar-SA" sz="4400" b="1" cap="all" spc="0" dirty="0" smtClean="0">
                <a:ln/>
                <a:solidFill>
                  <a:schemeClr val="accent1">
                    <a:lumMod val="40000"/>
                    <a:lumOff val="6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endParaRPr lang="ar-SA" sz="4400" b="1" cap="all" spc="0" dirty="0">
              <a:ln/>
              <a:solidFill>
                <a:schemeClr val="accent1">
                  <a:lumMod val="40000"/>
                  <a:lumOff val="6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additive="base">
                                        <p:cTn id="1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7"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836712"/>
            <a:ext cx="8352928" cy="4031873"/>
          </a:xfrm>
          <a:prstGeom prst="rect">
            <a:avLst/>
          </a:prstGeom>
          <a:noFill/>
        </p:spPr>
        <p:txBody>
          <a:bodyPr wrap="square" rtlCol="0">
            <a:spAutoFit/>
          </a:bodyPr>
          <a:lstStyle/>
          <a:p>
            <a:pPr marL="342900" indent="-342900">
              <a:buFont typeface="Wingdings" panose="05000000000000000000" pitchFamily="2" charset="2"/>
              <a:buChar char="v"/>
            </a:pPr>
            <a:r>
              <a:rPr lang="ar-SA" sz="3200" b="1" dirty="0" smtClean="0"/>
              <a:t> </a:t>
            </a:r>
            <a:r>
              <a:rPr lang="ar-SA" sz="3200" b="1" dirty="0" smtClean="0">
                <a:solidFill>
                  <a:schemeClr val="accent1"/>
                </a:solidFill>
              </a:rPr>
              <a:t>القسم الختامي: </a:t>
            </a:r>
            <a:r>
              <a:rPr lang="ar-SA" sz="2800" b="1" dirty="0" smtClean="0">
                <a:solidFill>
                  <a:schemeClr val="accent1"/>
                </a:solidFill>
              </a:rPr>
              <a:t>ويشمل (مرحلة الهبوط) ويكون طريقة الاداء كالاتي:</a:t>
            </a:r>
          </a:p>
          <a:p>
            <a:endParaRPr lang="ar-SA" sz="2800" b="1" dirty="0" smtClean="0">
              <a:solidFill>
                <a:schemeClr val="accent1"/>
              </a:solidFill>
            </a:endParaRPr>
          </a:p>
          <a:p>
            <a:pPr algn="just"/>
            <a:r>
              <a:rPr lang="ar-SA" sz="2800" b="1" dirty="0"/>
              <a:t> </a:t>
            </a:r>
            <a:r>
              <a:rPr lang="ar-SA" sz="2800" b="1" dirty="0" smtClean="0"/>
              <a:t>    بعد صد الكرة فوق الشبكة يتم سحب الذراعين بسرعة للخلف وجلبهما قريبا من الراس لتفادي مس الشبكة </a:t>
            </a:r>
          </a:p>
          <a:p>
            <a:pPr algn="just"/>
            <a:r>
              <a:rPr lang="ar-SA" sz="2800" b="1" dirty="0" smtClean="0"/>
              <a:t>    وعند الهبوط يتم ثني القدمين من مفصل الركبة لامتصاص صدمة الهبوط وعدم مس الشبكة ولمنع عبور خط المنتصف.</a:t>
            </a:r>
          </a:p>
        </p:txBody>
      </p:sp>
    </p:spTree>
    <p:extLst>
      <p:ext uri="{BB962C8B-B14F-4D97-AF65-F5344CB8AC3E}">
        <p14:creationId xmlns:p14="http://schemas.microsoft.com/office/powerpoint/2010/main" val="793461853"/>
      </p:ext>
    </p:extLst>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n29mbvk2p9z3xk5coxlv"/>
          <p:cNvPicPr>
            <a:picLocks noChangeAspect="1" noChangeArrowheads="1" noCrop="1"/>
          </p:cNvPicPr>
          <p:nvPr/>
        </p:nvPicPr>
        <p:blipFill>
          <a:blip r:embed="rId2" cstate="print"/>
          <a:srcRect/>
          <a:stretch>
            <a:fillRect/>
          </a:stretch>
        </p:blipFill>
        <p:spPr bwMode="auto">
          <a:xfrm>
            <a:off x="0" y="-171450"/>
            <a:ext cx="9144000" cy="7029450"/>
          </a:xfrm>
          <a:prstGeom prst="rect">
            <a:avLst/>
          </a:prstGeom>
          <a:noFill/>
          <a:ln w="9525">
            <a:noFill/>
            <a:miter lim="800000"/>
            <a:headEnd/>
            <a:tailEnd/>
          </a:ln>
        </p:spPr>
      </p:pic>
      <p:sp>
        <p:nvSpPr>
          <p:cNvPr id="5" name="مستطيل 4"/>
          <p:cNvSpPr/>
          <p:nvPr/>
        </p:nvSpPr>
        <p:spPr>
          <a:xfrm>
            <a:off x="357158" y="357166"/>
            <a:ext cx="6082390" cy="769441"/>
          </a:xfrm>
          <a:prstGeom prst="rect">
            <a:avLst/>
          </a:prstGeom>
          <a:noFill/>
        </p:spPr>
        <p:txBody>
          <a:bodyPr wrap="square" lIns="91440" tIns="45720" rIns="91440" bIns="45720">
            <a:spAutoFit/>
            <a:scene3d>
              <a:camera prst="isometricOffAxis1Right"/>
              <a:lightRig rig="threePt" dir="t"/>
            </a:scene3d>
          </a:bodyPr>
          <a:lstStyle/>
          <a:p>
            <a:pPr algn="ctr"/>
            <a:r>
              <a:rPr lang="ar-IQ" sz="4400" b="1" dirty="0" smtClean="0">
                <a:ln w="12700">
                  <a:solidFill>
                    <a:schemeClr val="tx2">
                      <a:satMod val="155000"/>
                    </a:schemeClr>
                  </a:solidFill>
                  <a:prstDash val="solid"/>
                </a:ln>
                <a:blipFill>
                  <a:blip r:embed="rId3"/>
                  <a:tile tx="0" ty="0" sx="100000" sy="100000" flip="none" algn="tl"/>
                </a:blipFill>
                <a:effectLst>
                  <a:glow rad="228600">
                    <a:schemeClr val="accent4">
                      <a:satMod val="175000"/>
                      <a:alpha val="40000"/>
                    </a:schemeClr>
                  </a:glow>
                  <a:outerShdw blurRad="41275" dist="20320" dir="1800000" algn="tl" rotWithShape="0">
                    <a:srgbClr val="000000">
                      <a:alpha val="40000"/>
                    </a:srgbClr>
                  </a:outerShdw>
                </a:effectLst>
              </a:rPr>
              <a:t>شكراً لحسن إصغائكم</a:t>
            </a:r>
            <a:endParaRPr lang="ar-SA" sz="4400" b="1" dirty="0">
              <a:ln w="12700">
                <a:solidFill>
                  <a:schemeClr val="tx2">
                    <a:satMod val="155000"/>
                  </a:schemeClr>
                </a:solidFill>
                <a:prstDash val="solid"/>
              </a:ln>
              <a:blipFill>
                <a:blip r:embed="rId3"/>
                <a:tile tx="0" ty="0" sx="100000" sy="100000" flip="none" algn="tl"/>
              </a:blipFill>
              <a:effectLst>
                <a:glow rad="228600">
                  <a:schemeClr val="accent4">
                    <a:satMod val="175000"/>
                    <a:alpha val="40000"/>
                  </a:schemeClr>
                </a:glow>
                <a:outerShdw blurRad="41275" dist="20320" dir="1800000" algn="tl" rotWithShape="0">
                  <a:srgbClr val="000000">
                    <a:alpha val="40000"/>
                  </a:srgbClr>
                </a:outerShdw>
              </a:effectLst>
            </a:endParaRPr>
          </a:p>
        </p:txBody>
      </p:sp>
      <p:pic>
        <p:nvPicPr>
          <p:cNvPr id="1026" name="Picture 2" descr="E:\Pictures\صور رياضية\كرة يد\Img214565217.jpg"/>
          <p:cNvPicPr>
            <a:picLocks noGrp="1" noChangeAspect="1" noChangeArrowheads="1"/>
          </p:cNvPicPr>
          <p:nvPr>
            <p:ph idx="1"/>
          </p:nvPr>
        </p:nvPicPr>
        <p:blipFill>
          <a:blip r:embed="rId4" cstate="print"/>
          <a:srcRect/>
          <a:stretch>
            <a:fillRect/>
          </a:stretch>
        </p:blipFill>
        <p:spPr bwMode="auto">
          <a:xfrm>
            <a:off x="2714612" y="1214422"/>
            <a:ext cx="3905278" cy="292895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 name="Picture 2" descr="E:\صور موبايل\105APPLE\IMG_5664.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99792" y="1126607"/>
            <a:ext cx="4032448" cy="316648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357158" y="285729"/>
            <a:ext cx="8786842" cy="4223391"/>
          </a:xfrm>
        </p:spPr>
        <p:txBody>
          <a:bodyPr>
            <a:normAutofit/>
          </a:bodyPr>
          <a:lstStyle/>
          <a:p>
            <a:pPr algn="just">
              <a:buNone/>
            </a:pPr>
            <a:r>
              <a:rPr lang="ar-SA" b="1" dirty="0" smtClean="0"/>
              <a:t>  </a:t>
            </a:r>
            <a:r>
              <a:rPr lang="ar-SA" b="1" dirty="0" smtClean="0">
                <a:solidFill>
                  <a:schemeClr val="accent3">
                    <a:lumMod val="60000"/>
                    <a:lumOff val="40000"/>
                  </a:schemeClr>
                </a:solidFill>
              </a:rPr>
              <a:t>تعريف حائط الصد: </a:t>
            </a:r>
            <a:r>
              <a:rPr lang="ar-SA" b="1" dirty="0" smtClean="0"/>
              <a:t>هو قيام لاعب او اكثر من لاعبي الصف الامامي باعتراض الكرة المضروبة ساحقا من ملعب الفريق المنافس بالقرب من الشبكة برفع اليد او كلتا اليدين فوق مستوى الحافة العليا للشبكة ولمس اللاعب الكرة المضروبة واسقاطها في ملعب الخصم او تخفيف شدة الضربة الساحقة ليتسنى الى اللاعبين دفاعها وايصالها للمعد للقيام بالضرب الساحق.</a:t>
            </a:r>
            <a:endParaRPr lang="en-US" sz="3100" dirty="0" smtClean="0">
              <a:solidFill>
                <a:schemeClr val="accent4">
                  <a:lumMod val="20000"/>
                  <a:lumOff val="80000"/>
                </a:schemeClr>
              </a:solidFill>
              <a:latin typeface="Aparajita" pitchFamily="34" charset="0"/>
              <a:cs typeface="Aparajita" pitchFamily="34" charset="0"/>
            </a:endParaRPr>
          </a:p>
          <a:p>
            <a:pPr marL="64008" indent="0">
              <a:buNone/>
            </a:pPr>
            <a:endParaRPr lang="en-US" dirty="0" smtClean="0"/>
          </a:p>
          <a:p>
            <a:pPr algn="just">
              <a:buNone/>
            </a:pP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59078"/>
            <a:ext cx="8424936" cy="6555641"/>
          </a:xfrm>
          <a:prstGeom prst="rect">
            <a:avLst/>
          </a:prstGeom>
          <a:noFill/>
        </p:spPr>
        <p:txBody>
          <a:bodyPr wrap="square" rtlCol="0">
            <a:spAutoFit/>
          </a:bodyPr>
          <a:lstStyle/>
          <a:p>
            <a:pPr algn="just"/>
            <a:r>
              <a:rPr lang="ar-SA" sz="2800" b="1" dirty="0" smtClean="0">
                <a:solidFill>
                  <a:srgbClr val="FFFF00"/>
                </a:solidFill>
              </a:rPr>
              <a:t>اهمية مهارة حائط الصد:</a:t>
            </a:r>
          </a:p>
          <a:p>
            <a:pPr marL="514350" indent="-514350" algn="just">
              <a:buFont typeface="+mj-lt"/>
              <a:buAutoNum type="arabicPeriod"/>
            </a:pPr>
            <a:r>
              <a:rPr lang="ar-SA" sz="2800" b="1" dirty="0" smtClean="0"/>
              <a:t>نجاح اداء مهارة حائط الصد لها تأثير سلبي على نفسية لاعبي الفريق المنافس.</a:t>
            </a:r>
          </a:p>
          <a:p>
            <a:pPr marL="514350" indent="-514350" algn="just">
              <a:buFont typeface="+mj-lt"/>
              <a:buAutoNum type="arabicPeriod"/>
            </a:pPr>
            <a:r>
              <a:rPr lang="ar-SA" sz="2800" b="1" dirty="0" smtClean="0"/>
              <a:t>منع مهاجم الفريق المنافس من ضرب الكرة ساحقا فوق الشبكة وافشال خطة هجوم الخصم.</a:t>
            </a:r>
          </a:p>
          <a:p>
            <a:pPr marL="514350" indent="-514350" algn="just">
              <a:buFont typeface="+mj-lt"/>
              <a:buAutoNum type="arabicPeriod"/>
            </a:pPr>
            <a:r>
              <a:rPr lang="ar-SA" sz="2800" b="1" dirty="0" smtClean="0"/>
              <a:t>يفقد اللاعب المهاجم للفريق المنافس حرية التصرف في توجيه الكرة الى المكان المناسب</a:t>
            </a:r>
          </a:p>
          <a:p>
            <a:pPr marL="514350" indent="-514350" algn="just">
              <a:buFont typeface="+mj-lt"/>
              <a:buAutoNum type="arabicPeriod"/>
            </a:pPr>
            <a:r>
              <a:rPr lang="ar-SA" sz="2800" b="1" dirty="0" smtClean="0"/>
              <a:t>حائط الصد القوي يدفع معد الفريق المنافس الى اعداد الكرة بعيدا عن الشبكة مما يؤدي الى ضعف قوة الضرب الساحق.</a:t>
            </a:r>
          </a:p>
          <a:p>
            <a:pPr marL="514350" indent="-514350" algn="just">
              <a:buFont typeface="+mj-lt"/>
              <a:buAutoNum type="arabicPeriod"/>
            </a:pPr>
            <a:r>
              <a:rPr lang="ar-SA" sz="2800" b="1" dirty="0" smtClean="0"/>
              <a:t>اعطاء الوقت الكافي لبقية اللاعبين من اتخاذ مواقعهم الدفاعية من خلال امتصاص قوة الضربات الهجومية</a:t>
            </a:r>
          </a:p>
          <a:p>
            <a:pPr marL="514350" indent="-514350" algn="just">
              <a:buFont typeface="+mj-lt"/>
              <a:buAutoNum type="arabicPeriod"/>
            </a:pPr>
            <a:endParaRPr lang="ar-SA" sz="2800" b="1" dirty="0" smtClean="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359078"/>
            <a:ext cx="8424936" cy="1938992"/>
          </a:xfrm>
          <a:prstGeom prst="rect">
            <a:avLst/>
          </a:prstGeom>
          <a:noFill/>
        </p:spPr>
        <p:txBody>
          <a:bodyPr wrap="square" rtlCol="0">
            <a:spAutoFit/>
          </a:bodyPr>
          <a:lstStyle/>
          <a:p>
            <a:pPr algn="just"/>
            <a:r>
              <a:rPr lang="ar-SA" sz="3200" b="1" dirty="0" smtClean="0">
                <a:solidFill>
                  <a:srgbClr val="FFFF00"/>
                </a:solidFill>
              </a:rPr>
              <a:t>انواع حائط الصد:</a:t>
            </a:r>
          </a:p>
          <a:p>
            <a:pPr marL="514350" indent="-514350" algn="just">
              <a:buFont typeface="+mj-lt"/>
              <a:buAutoNum type="arabicPeriod"/>
            </a:pPr>
            <a:r>
              <a:rPr lang="ar-SA" sz="3200" b="1" dirty="0" smtClean="0">
                <a:solidFill>
                  <a:schemeClr val="accent1"/>
                </a:solidFill>
              </a:rPr>
              <a:t>حائط الصد الدفاعي.</a:t>
            </a:r>
          </a:p>
          <a:p>
            <a:pPr marL="514350" indent="-514350" algn="just">
              <a:buFont typeface="+mj-lt"/>
              <a:buAutoNum type="arabicPeriod"/>
            </a:pPr>
            <a:r>
              <a:rPr lang="ar-SA" sz="3200" b="1" dirty="0" smtClean="0">
                <a:solidFill>
                  <a:schemeClr val="accent1"/>
                </a:solidFill>
              </a:rPr>
              <a:t>حائط الصد الهجومي.</a:t>
            </a:r>
          </a:p>
          <a:p>
            <a:pPr algn="just"/>
            <a:r>
              <a:rPr lang="ar-SA" sz="2400" b="1" dirty="0" smtClean="0"/>
              <a:t> </a:t>
            </a:r>
          </a:p>
        </p:txBody>
      </p:sp>
    </p:spTree>
    <p:extLst>
      <p:ext uri="{BB962C8B-B14F-4D97-AF65-F5344CB8AC3E}">
        <p14:creationId xmlns:p14="http://schemas.microsoft.com/office/powerpoint/2010/main" val="3496168820"/>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nvSpPr>
        <p:spPr>
          <a:xfrm>
            <a:off x="0" y="571480"/>
            <a:ext cx="9144000" cy="5857915"/>
          </a:xfrm>
          <a:prstGeom prst="rect">
            <a:avLst/>
          </a:prstGeom>
        </p:spPr>
        <p:txBody>
          <a:bodyPr vert="horz" lIns="91440" tIns="45720" rIns="91440" bIns="45720" rtlCol="1">
            <a:normAutofit lnSpcReduction="1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None/>
            </a:pPr>
            <a:r>
              <a:rPr lang="ar-SA" b="1" dirty="0" smtClean="0">
                <a:latin typeface="Arial Unicode MS" pitchFamily="34" charset="-128"/>
                <a:ea typeface="Arial Unicode MS" pitchFamily="34" charset="-128"/>
                <a:cs typeface="Arial Unicode MS" pitchFamily="34" charset="-128"/>
              </a:rPr>
              <a:t> </a:t>
            </a:r>
            <a:r>
              <a:rPr lang="ar-SA" b="1" dirty="0" smtClean="0">
                <a:solidFill>
                  <a:schemeClr val="accent1"/>
                </a:solidFill>
                <a:latin typeface="Arial Unicode MS" pitchFamily="34" charset="-128"/>
                <a:ea typeface="Arial Unicode MS" pitchFamily="34" charset="-128"/>
                <a:cs typeface="Arial Unicode MS" pitchFamily="34" charset="-128"/>
              </a:rPr>
              <a:t>حائط الصد الدفاعي:</a:t>
            </a:r>
          </a:p>
          <a:p>
            <a:pPr algn="just"/>
            <a:r>
              <a:rPr lang="ar-SA" b="1" dirty="0">
                <a:solidFill>
                  <a:schemeClr val="accent5">
                    <a:lumMod val="40000"/>
                    <a:lumOff val="60000"/>
                  </a:schemeClr>
                </a:solidFill>
                <a:latin typeface="Arial Unicode MS" pitchFamily="34" charset="-128"/>
                <a:ea typeface="Arial Unicode MS" pitchFamily="34" charset="-128"/>
                <a:cs typeface="Arial Unicode MS" pitchFamily="34" charset="-128"/>
              </a:rPr>
              <a:t>ا</a:t>
            </a:r>
            <a:r>
              <a:rPr lang="ar-SA" b="1" dirty="0" smtClean="0">
                <a:solidFill>
                  <a:schemeClr val="accent5">
                    <a:lumMod val="40000"/>
                    <a:lumOff val="60000"/>
                  </a:schemeClr>
                </a:solidFill>
                <a:latin typeface="Arial Unicode MS" pitchFamily="34" charset="-128"/>
                <a:ea typeface="Arial Unicode MS" pitchFamily="34" charset="-128"/>
                <a:cs typeface="Arial Unicode MS" pitchFamily="34" charset="-128"/>
              </a:rPr>
              <a:t>ستخداماته:</a:t>
            </a:r>
          </a:p>
          <a:p>
            <a:pPr marL="514350" indent="-514350" algn="just">
              <a:buFont typeface="+mj-lt"/>
              <a:buAutoNum type="arabicPeriod"/>
            </a:pPr>
            <a:r>
              <a:rPr lang="ar-SA" sz="3000" b="1" dirty="0" smtClean="0">
                <a:latin typeface="Arial Unicode MS" pitchFamily="34" charset="-128"/>
                <a:ea typeface="Arial Unicode MS" pitchFamily="34" charset="-128"/>
                <a:cs typeface="Arial Unicode MS" pitchFamily="34" charset="-128"/>
              </a:rPr>
              <a:t> تخفيف شدة الضرب الساحق</a:t>
            </a:r>
          </a:p>
          <a:p>
            <a:pPr marL="514350" indent="-514350" algn="just">
              <a:buFont typeface="+mj-lt"/>
              <a:buAutoNum type="arabicPeriod"/>
            </a:pPr>
            <a:r>
              <a:rPr lang="ar-SA" sz="3000" b="1" dirty="0" smtClean="0">
                <a:latin typeface="Arial Unicode MS" pitchFamily="34" charset="-128"/>
                <a:ea typeface="Arial Unicode MS" pitchFamily="34" charset="-128"/>
                <a:cs typeface="Arial Unicode MS" pitchFamily="34" charset="-128"/>
              </a:rPr>
              <a:t>سقوط الكرة بعد عملية الصد في ملعب الفريق القائم بحائط الصد بعد تقليل قوتها.</a:t>
            </a:r>
          </a:p>
          <a:p>
            <a:pPr algn="just"/>
            <a:r>
              <a:rPr lang="ar-SA" sz="3000" b="1" dirty="0" smtClean="0">
                <a:solidFill>
                  <a:schemeClr val="accent5">
                    <a:lumMod val="40000"/>
                    <a:lumOff val="60000"/>
                  </a:schemeClr>
                </a:solidFill>
                <a:latin typeface="Arial Unicode MS" pitchFamily="34" charset="-128"/>
                <a:ea typeface="Arial Unicode MS" pitchFamily="34" charset="-128"/>
                <a:cs typeface="Arial Unicode MS" pitchFamily="34" charset="-128"/>
              </a:rPr>
              <a:t>طريقة الاداء:</a:t>
            </a:r>
          </a:p>
          <a:p>
            <a:pPr marL="0" indent="0" algn="just">
              <a:buNone/>
            </a:pPr>
            <a:r>
              <a:rPr lang="ar-SA" sz="3000" b="1" dirty="0">
                <a:solidFill>
                  <a:schemeClr val="accent5">
                    <a:lumMod val="40000"/>
                    <a:lumOff val="60000"/>
                  </a:schemeClr>
                </a:solidFill>
                <a:latin typeface="Arial Unicode MS" pitchFamily="34" charset="-128"/>
                <a:ea typeface="Arial Unicode MS" pitchFamily="34" charset="-128"/>
                <a:cs typeface="Arial Unicode MS" pitchFamily="34" charset="-128"/>
              </a:rPr>
              <a:t> </a:t>
            </a:r>
            <a:r>
              <a:rPr lang="ar-SA" sz="3000" b="1" dirty="0" smtClean="0">
                <a:latin typeface="Arial Unicode MS" pitchFamily="34" charset="-128"/>
                <a:ea typeface="Arial Unicode MS" pitchFamily="34" charset="-128"/>
                <a:cs typeface="Arial Unicode MS" pitchFamily="34" charset="-128"/>
              </a:rPr>
              <a:t>انثناء مفصل رسغي اليدين للخلف في اتجاه ملعب الفريق القائم بالصد عند صد الكرة</a:t>
            </a:r>
          </a:p>
          <a:p>
            <a:pPr algn="just"/>
            <a:r>
              <a:rPr lang="ar-SA" sz="3000" b="1" dirty="0" smtClean="0">
                <a:solidFill>
                  <a:schemeClr val="accent5">
                    <a:lumMod val="40000"/>
                    <a:lumOff val="60000"/>
                  </a:schemeClr>
                </a:solidFill>
                <a:latin typeface="Arial Unicode MS" pitchFamily="34" charset="-128"/>
                <a:ea typeface="Arial Unicode MS" pitchFamily="34" charset="-128"/>
                <a:cs typeface="Arial Unicode MS" pitchFamily="34" charset="-128"/>
              </a:rPr>
              <a:t>استعمالاته:</a:t>
            </a:r>
            <a:endParaRPr lang="en-US" dirty="0">
              <a:solidFill>
                <a:schemeClr val="accent5">
                  <a:lumMod val="40000"/>
                  <a:lumOff val="60000"/>
                </a:schemeClr>
              </a:solidFill>
            </a:endParaRPr>
          </a:p>
          <a:p>
            <a:pPr marL="514350" indent="-514350">
              <a:buFont typeface="+mj-lt"/>
              <a:buAutoNum type="arabicPeriod"/>
            </a:pPr>
            <a:r>
              <a:rPr lang="ar-SA" dirty="0" smtClean="0"/>
              <a:t>عندما يكون لاعب حائط الصد قصير القامة نسبيا.</a:t>
            </a:r>
          </a:p>
          <a:p>
            <a:pPr marL="514350" indent="-514350">
              <a:buFont typeface="+mj-lt"/>
              <a:buAutoNum type="arabicPeriod"/>
            </a:pPr>
            <a:r>
              <a:rPr lang="ar-SA" dirty="0" smtClean="0"/>
              <a:t>لايمتلك اللاعب قوة قفز عالية</a:t>
            </a:r>
            <a:endParaRPr lang="ar-IQ"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down)">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down)">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down)">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down)">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down)">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down)">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wipe(down)">
                                      <p:cBhvr>
                                        <p:cTn id="4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380563"/>
            <a:ext cx="8352928" cy="461665"/>
          </a:xfrm>
          <a:prstGeom prst="rect">
            <a:avLst/>
          </a:prstGeom>
          <a:noFill/>
        </p:spPr>
        <p:txBody>
          <a:bodyPr wrap="square" rtlCol="0">
            <a:spAutoFit/>
          </a:bodyPr>
          <a:lstStyle/>
          <a:p>
            <a:r>
              <a:rPr lang="ar-SA" sz="2400" b="1" dirty="0" smtClean="0"/>
              <a:t> </a:t>
            </a:r>
            <a:r>
              <a:rPr lang="ar-SA" sz="2400" b="1" dirty="0" smtClean="0">
                <a:solidFill>
                  <a:schemeClr val="accent1"/>
                </a:solidFill>
              </a:rPr>
              <a:t>حائط الصد الهجومي:</a:t>
            </a:r>
          </a:p>
        </p:txBody>
      </p:sp>
      <p:sp>
        <p:nvSpPr>
          <p:cNvPr id="6" name="TextBox 5"/>
          <p:cNvSpPr txBox="1"/>
          <p:nvPr/>
        </p:nvSpPr>
        <p:spPr>
          <a:xfrm>
            <a:off x="0" y="842228"/>
            <a:ext cx="9143999" cy="1384995"/>
          </a:xfrm>
          <a:prstGeom prst="rect">
            <a:avLst/>
          </a:prstGeom>
          <a:noFill/>
        </p:spPr>
        <p:txBody>
          <a:bodyPr wrap="square" rtlCol="0">
            <a:spAutoFit/>
          </a:bodyPr>
          <a:lstStyle/>
          <a:p>
            <a:pPr marL="342900" indent="-342900" algn="just">
              <a:buFont typeface="Wingdings" panose="05000000000000000000" pitchFamily="2" charset="2"/>
              <a:buChar char="q"/>
            </a:pPr>
            <a:r>
              <a:rPr lang="ar-SA" sz="2800" dirty="0" smtClean="0">
                <a:solidFill>
                  <a:schemeClr val="accent5">
                    <a:lumMod val="40000"/>
                    <a:lumOff val="60000"/>
                  </a:schemeClr>
                </a:solidFill>
              </a:rPr>
              <a:t>اهميتها:</a:t>
            </a:r>
          </a:p>
          <a:p>
            <a:pPr marL="514350" indent="-514350" algn="just">
              <a:buFont typeface="+mj-lt"/>
              <a:buAutoNum type="arabicPeriod"/>
            </a:pPr>
            <a:r>
              <a:rPr lang="ar-SA" sz="2800" dirty="0" smtClean="0"/>
              <a:t>افشال خطة الهجوم للفريق المنافس.</a:t>
            </a:r>
          </a:p>
          <a:p>
            <a:pPr marL="514350" indent="-514350" algn="just">
              <a:buFont typeface="+mj-lt"/>
              <a:buAutoNum type="arabicPeriod"/>
            </a:pPr>
            <a:r>
              <a:rPr lang="ar-SA" sz="2800" dirty="0" smtClean="0"/>
              <a:t>احراز نقطة مباشرة  من خلال الصد الناجح.</a:t>
            </a:r>
            <a:endParaRPr lang="en-US" sz="2800" dirty="0"/>
          </a:p>
        </p:txBody>
      </p:sp>
      <p:sp>
        <p:nvSpPr>
          <p:cNvPr id="7" name="TextBox 6"/>
          <p:cNvSpPr txBox="1"/>
          <p:nvPr/>
        </p:nvSpPr>
        <p:spPr>
          <a:xfrm>
            <a:off x="15343" y="2276872"/>
            <a:ext cx="9139660" cy="3539430"/>
          </a:xfrm>
          <a:prstGeom prst="rect">
            <a:avLst/>
          </a:prstGeom>
          <a:noFill/>
        </p:spPr>
        <p:txBody>
          <a:bodyPr wrap="square" rtlCol="0">
            <a:spAutoFit/>
          </a:bodyPr>
          <a:lstStyle/>
          <a:p>
            <a:pPr marL="285750" indent="-285750" algn="just">
              <a:buFont typeface="Wingdings" panose="05000000000000000000" pitchFamily="2" charset="2"/>
              <a:buChar char="q"/>
            </a:pPr>
            <a:r>
              <a:rPr lang="ar-SA" sz="2800" dirty="0" smtClean="0">
                <a:solidFill>
                  <a:schemeClr val="accent5">
                    <a:lumMod val="40000"/>
                    <a:lumOff val="60000"/>
                  </a:schemeClr>
                </a:solidFill>
              </a:rPr>
              <a:t> طريقة الاداء:</a:t>
            </a:r>
          </a:p>
          <a:p>
            <a:pPr marL="457200" indent="-457200" algn="just">
              <a:buFont typeface="+mj-lt"/>
              <a:buAutoNum type="arabicPeriod"/>
            </a:pPr>
            <a:r>
              <a:rPr lang="ar-SA" sz="2800" dirty="0" smtClean="0"/>
              <a:t>تكون الاياداي موازية للشبكة وقريبة منها مع انثنائها نحو ملعب المنافس.</a:t>
            </a:r>
          </a:p>
          <a:p>
            <a:pPr marL="457200" indent="-457200" algn="just">
              <a:buFont typeface="+mj-lt"/>
              <a:buAutoNum type="arabicPeriod"/>
            </a:pPr>
            <a:r>
              <a:rPr lang="ar-SA" sz="2800" dirty="0" smtClean="0"/>
              <a:t>ثني رسغ اليدين للامام في اتجاه الكرة المضروبة.</a:t>
            </a:r>
          </a:p>
          <a:p>
            <a:pPr marL="457200" indent="-457200" algn="just">
              <a:buFont typeface="+mj-lt"/>
              <a:buAutoNum type="arabicPeriod"/>
            </a:pPr>
            <a:r>
              <a:rPr lang="ar-SA" sz="2800" dirty="0" smtClean="0"/>
              <a:t>تكون الاصابع مفرودة لرد الكرة للاسفل باتجاه ملعب المنافس في لحظة ضرب الكرة</a:t>
            </a:r>
          </a:p>
          <a:p>
            <a:pPr marL="457200" indent="-457200" algn="just">
              <a:buFont typeface="+mj-lt"/>
              <a:buAutoNum type="arabicPeriod"/>
            </a:pPr>
            <a:r>
              <a:rPr lang="ar-SA" sz="2800" dirty="0" smtClean="0"/>
              <a:t>يجب ان تتم مقابلة كاملة باليدين فوق الحافة العليا للشبكة في اتجاه ملعب المنافس</a:t>
            </a:r>
            <a:endParaRPr lang="en-US" sz="2800"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95535" y="842228"/>
            <a:ext cx="8208913" cy="584775"/>
          </a:xfrm>
          <a:prstGeom prst="rect">
            <a:avLst/>
          </a:prstGeom>
          <a:noFill/>
        </p:spPr>
        <p:txBody>
          <a:bodyPr wrap="square" rtlCol="0">
            <a:spAutoFit/>
          </a:bodyPr>
          <a:lstStyle/>
          <a:p>
            <a:pPr algn="just"/>
            <a:r>
              <a:rPr lang="ar-SA" sz="2000" dirty="0" smtClean="0">
                <a:solidFill>
                  <a:schemeClr val="accent2">
                    <a:lumMod val="40000"/>
                    <a:lumOff val="60000"/>
                  </a:schemeClr>
                </a:solidFill>
              </a:rPr>
              <a:t> </a:t>
            </a:r>
            <a:r>
              <a:rPr lang="ar-SA" sz="3200" dirty="0" smtClean="0">
                <a:solidFill>
                  <a:schemeClr val="accent2">
                    <a:lumMod val="40000"/>
                    <a:lumOff val="60000"/>
                  </a:schemeClr>
                </a:solidFill>
              </a:rPr>
              <a:t>طريقة الاداء الفني لمهارة حائط الصد:</a:t>
            </a:r>
            <a:endParaRPr lang="en-US" sz="3200" dirty="0"/>
          </a:p>
        </p:txBody>
      </p:sp>
      <p:sp>
        <p:nvSpPr>
          <p:cNvPr id="7" name="TextBox 6"/>
          <p:cNvSpPr txBox="1"/>
          <p:nvPr/>
        </p:nvSpPr>
        <p:spPr>
          <a:xfrm>
            <a:off x="323526" y="1471041"/>
            <a:ext cx="8352929" cy="2246769"/>
          </a:xfrm>
          <a:prstGeom prst="rect">
            <a:avLst/>
          </a:prstGeom>
          <a:noFill/>
        </p:spPr>
        <p:txBody>
          <a:bodyPr wrap="square" rtlCol="0">
            <a:spAutoFit/>
          </a:bodyPr>
          <a:lstStyle/>
          <a:p>
            <a:pPr algn="just"/>
            <a:r>
              <a:rPr lang="ar-SA" sz="2800" dirty="0" smtClean="0"/>
              <a:t>يتم اداء حائط الصد من خلال اربع مراحل هي:</a:t>
            </a:r>
          </a:p>
          <a:p>
            <a:pPr marL="457200" indent="-457200" algn="just">
              <a:buFont typeface="+mj-lt"/>
              <a:buAutoNum type="arabicPeriod"/>
            </a:pPr>
            <a:r>
              <a:rPr lang="ar-SA" sz="2800" dirty="0" smtClean="0">
                <a:solidFill>
                  <a:srgbClr val="FFFF00"/>
                </a:solidFill>
              </a:rPr>
              <a:t>الاقتراب</a:t>
            </a:r>
          </a:p>
          <a:p>
            <a:pPr marL="457200" indent="-457200" algn="just">
              <a:buFont typeface="+mj-lt"/>
              <a:buAutoNum type="arabicPeriod"/>
            </a:pPr>
            <a:r>
              <a:rPr lang="ar-SA" sz="2800" dirty="0" smtClean="0">
                <a:solidFill>
                  <a:srgbClr val="FFFF00"/>
                </a:solidFill>
              </a:rPr>
              <a:t>الوثب</a:t>
            </a:r>
          </a:p>
          <a:p>
            <a:pPr marL="457200" indent="-457200" algn="just">
              <a:buFont typeface="+mj-lt"/>
              <a:buAutoNum type="arabicPeriod"/>
            </a:pPr>
            <a:r>
              <a:rPr lang="ar-SA" sz="2800" dirty="0" smtClean="0">
                <a:solidFill>
                  <a:srgbClr val="FFFF00"/>
                </a:solidFill>
              </a:rPr>
              <a:t>الضرب</a:t>
            </a:r>
          </a:p>
          <a:p>
            <a:pPr marL="457200" indent="-457200" algn="just">
              <a:buFont typeface="+mj-lt"/>
              <a:buAutoNum type="arabicPeriod"/>
            </a:pPr>
            <a:r>
              <a:rPr lang="ar-SA" sz="2800" dirty="0" smtClean="0">
                <a:solidFill>
                  <a:srgbClr val="FFFF00"/>
                </a:solidFill>
              </a:rPr>
              <a:t>الهبوط</a:t>
            </a:r>
            <a:endParaRPr lang="en-US" sz="2000" dirty="0">
              <a:solidFill>
                <a:srgbClr val="FFFF00"/>
              </a:solidFill>
            </a:endParaRPr>
          </a:p>
        </p:txBody>
      </p:sp>
      <p:sp>
        <p:nvSpPr>
          <p:cNvPr id="2" name="TextBox 1"/>
          <p:cNvSpPr txBox="1"/>
          <p:nvPr/>
        </p:nvSpPr>
        <p:spPr>
          <a:xfrm>
            <a:off x="1" y="3851604"/>
            <a:ext cx="8604448" cy="1877437"/>
          </a:xfrm>
          <a:prstGeom prst="rect">
            <a:avLst/>
          </a:prstGeom>
          <a:noFill/>
        </p:spPr>
        <p:txBody>
          <a:bodyPr wrap="square" rtlCol="0">
            <a:spAutoFit/>
          </a:bodyPr>
          <a:lstStyle/>
          <a:p>
            <a:r>
              <a:rPr lang="ar-SA" sz="3200" dirty="0" smtClean="0">
                <a:solidFill>
                  <a:schemeClr val="accent5">
                    <a:lumMod val="40000"/>
                    <a:lumOff val="60000"/>
                  </a:schemeClr>
                </a:solidFill>
              </a:rPr>
              <a:t>تقسم اداء المهارة الى ثلاث اقسام وهي:</a:t>
            </a:r>
          </a:p>
          <a:p>
            <a:pPr marL="514350" indent="-514350">
              <a:buFont typeface="+mj-lt"/>
              <a:buAutoNum type="arabicPeriod"/>
            </a:pPr>
            <a:r>
              <a:rPr lang="ar-SA" sz="2800" dirty="0" smtClean="0">
                <a:solidFill>
                  <a:schemeClr val="accent5">
                    <a:lumMod val="40000"/>
                    <a:lumOff val="60000"/>
                  </a:schemeClr>
                </a:solidFill>
              </a:rPr>
              <a:t>القسم التمهيدي: </a:t>
            </a:r>
            <a:r>
              <a:rPr lang="ar-SA" sz="2800" dirty="0" smtClean="0"/>
              <a:t>ويضم مرحلة الاقتراب.</a:t>
            </a:r>
          </a:p>
          <a:p>
            <a:pPr marL="514350" indent="-514350">
              <a:buFont typeface="+mj-lt"/>
              <a:buAutoNum type="arabicPeriod"/>
            </a:pPr>
            <a:r>
              <a:rPr lang="ar-SA" sz="2800" dirty="0" smtClean="0">
                <a:solidFill>
                  <a:schemeClr val="accent5">
                    <a:lumMod val="40000"/>
                    <a:lumOff val="60000"/>
                  </a:schemeClr>
                </a:solidFill>
              </a:rPr>
              <a:t>القسم الرئيس: </a:t>
            </a:r>
            <a:r>
              <a:rPr lang="ar-SA" sz="2800" dirty="0" smtClean="0"/>
              <a:t>ويضم مرحلتين (الوثب- الضرب)</a:t>
            </a:r>
          </a:p>
          <a:p>
            <a:pPr marL="514350" indent="-514350">
              <a:buFont typeface="+mj-lt"/>
              <a:buAutoNum type="arabicPeriod"/>
            </a:pPr>
            <a:r>
              <a:rPr lang="ar-SA" sz="2800" dirty="0" smtClean="0">
                <a:solidFill>
                  <a:schemeClr val="accent5">
                    <a:lumMod val="40000"/>
                    <a:lumOff val="60000"/>
                  </a:schemeClr>
                </a:solidFill>
              </a:rPr>
              <a:t>القسم الختامي: </a:t>
            </a:r>
            <a:r>
              <a:rPr lang="ar-SA" sz="2800" dirty="0" smtClean="0"/>
              <a:t>ويضم مرحلة الهبوط </a:t>
            </a:r>
            <a:endParaRPr lang="en-US" sz="2800" dirty="0"/>
          </a:p>
        </p:txBody>
      </p:sp>
    </p:spTree>
    <p:extLst>
      <p:ext uri="{BB962C8B-B14F-4D97-AF65-F5344CB8AC3E}">
        <p14:creationId xmlns:p14="http://schemas.microsoft.com/office/powerpoint/2010/main" val="375497836"/>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80">
                                          <p:stCondLst>
                                            <p:cond delay="0"/>
                                          </p:stCondLst>
                                        </p:cTn>
                                        <p:tgtEl>
                                          <p:spTgt spid="7"/>
                                        </p:tgtEl>
                                      </p:cBhvr>
                                    </p:animEffect>
                                    <p:anim calcmode="lin" valueType="num">
                                      <p:cBhvr>
                                        <p:cTn id="15"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0" dur="26">
                                          <p:stCondLst>
                                            <p:cond delay="650"/>
                                          </p:stCondLst>
                                        </p:cTn>
                                        <p:tgtEl>
                                          <p:spTgt spid="7"/>
                                        </p:tgtEl>
                                      </p:cBhvr>
                                      <p:to x="100000" y="60000"/>
                                    </p:animScale>
                                    <p:animScale>
                                      <p:cBhvr>
                                        <p:cTn id="21" dur="166" decel="50000">
                                          <p:stCondLst>
                                            <p:cond delay="676"/>
                                          </p:stCondLst>
                                        </p:cTn>
                                        <p:tgtEl>
                                          <p:spTgt spid="7"/>
                                        </p:tgtEl>
                                      </p:cBhvr>
                                      <p:to x="100000" y="100000"/>
                                    </p:animScale>
                                    <p:animScale>
                                      <p:cBhvr>
                                        <p:cTn id="22" dur="26">
                                          <p:stCondLst>
                                            <p:cond delay="1312"/>
                                          </p:stCondLst>
                                        </p:cTn>
                                        <p:tgtEl>
                                          <p:spTgt spid="7"/>
                                        </p:tgtEl>
                                      </p:cBhvr>
                                      <p:to x="100000" y="80000"/>
                                    </p:animScale>
                                    <p:animScale>
                                      <p:cBhvr>
                                        <p:cTn id="23" dur="166" decel="50000">
                                          <p:stCondLst>
                                            <p:cond delay="1338"/>
                                          </p:stCondLst>
                                        </p:cTn>
                                        <p:tgtEl>
                                          <p:spTgt spid="7"/>
                                        </p:tgtEl>
                                      </p:cBhvr>
                                      <p:to x="100000" y="100000"/>
                                    </p:animScale>
                                    <p:animScale>
                                      <p:cBhvr>
                                        <p:cTn id="24" dur="26">
                                          <p:stCondLst>
                                            <p:cond delay="1642"/>
                                          </p:stCondLst>
                                        </p:cTn>
                                        <p:tgtEl>
                                          <p:spTgt spid="7"/>
                                        </p:tgtEl>
                                      </p:cBhvr>
                                      <p:to x="100000" y="90000"/>
                                    </p:animScale>
                                    <p:animScale>
                                      <p:cBhvr>
                                        <p:cTn id="25" dur="166" decel="50000">
                                          <p:stCondLst>
                                            <p:cond delay="1668"/>
                                          </p:stCondLst>
                                        </p:cTn>
                                        <p:tgtEl>
                                          <p:spTgt spid="7"/>
                                        </p:tgtEl>
                                      </p:cBhvr>
                                      <p:to x="100000" y="100000"/>
                                    </p:animScale>
                                    <p:animScale>
                                      <p:cBhvr>
                                        <p:cTn id="26" dur="26">
                                          <p:stCondLst>
                                            <p:cond delay="1808"/>
                                          </p:stCondLst>
                                        </p:cTn>
                                        <p:tgtEl>
                                          <p:spTgt spid="7"/>
                                        </p:tgtEl>
                                      </p:cBhvr>
                                      <p:to x="100000" y="95000"/>
                                    </p:animScale>
                                    <p:animScale>
                                      <p:cBhvr>
                                        <p:cTn id="27"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08175" y="620688"/>
            <a:ext cx="8640960" cy="4832092"/>
          </a:xfrm>
          <a:prstGeom prst="rect">
            <a:avLst/>
          </a:prstGeom>
          <a:noFill/>
        </p:spPr>
        <p:txBody>
          <a:bodyPr wrap="square" rtlCol="0">
            <a:spAutoFit/>
          </a:bodyPr>
          <a:lstStyle/>
          <a:p>
            <a:pPr marL="342900" indent="-342900" algn="just">
              <a:buFont typeface="Wingdings" panose="05000000000000000000" pitchFamily="2" charset="2"/>
              <a:buChar char="v"/>
            </a:pPr>
            <a:r>
              <a:rPr lang="ar-SA" sz="2800" dirty="0" smtClean="0">
                <a:solidFill>
                  <a:schemeClr val="accent3">
                    <a:lumMod val="40000"/>
                    <a:lumOff val="60000"/>
                  </a:schemeClr>
                </a:solidFill>
              </a:rPr>
              <a:t>القسم التمهيدي: </a:t>
            </a:r>
            <a:r>
              <a:rPr lang="ar-SA" sz="2800" dirty="0" smtClean="0">
                <a:solidFill>
                  <a:schemeClr val="accent2">
                    <a:lumMod val="40000"/>
                    <a:lumOff val="60000"/>
                  </a:schemeClr>
                </a:solidFill>
              </a:rPr>
              <a:t>والتي تضم (مرحلة الاقتراب) ويكون طريقة الاداء فيها وفق ما يأتي:</a:t>
            </a:r>
            <a:endParaRPr lang="en-US" sz="2800" dirty="0" smtClean="0">
              <a:solidFill>
                <a:schemeClr val="accent2">
                  <a:lumMod val="40000"/>
                  <a:lumOff val="60000"/>
                </a:schemeClr>
              </a:solidFill>
            </a:endParaRPr>
          </a:p>
          <a:p>
            <a:pPr algn="just"/>
            <a:r>
              <a:rPr lang="ar-SA" sz="2800" dirty="0" smtClean="0"/>
              <a:t>يتم التهيؤ لاداء مهارة حائط الصد وتكون اما في حالة الوقوف قريبا من الشبكة او باخذ خطوات.</a:t>
            </a:r>
          </a:p>
          <a:p>
            <a:pPr algn="just"/>
            <a:r>
              <a:rPr lang="ar-SA" sz="2800" dirty="0" smtClean="0"/>
              <a:t>في حالة الوقوف قريبا من الشبكة ينبغي على اللاعب ان يقف على بعد من (0.5-1) م من الشبكة ويوجه النظر الى اللاعب المهاجم ( القائم بالضرب الساحق)</a:t>
            </a:r>
          </a:p>
          <a:p>
            <a:pPr algn="just"/>
            <a:r>
              <a:rPr lang="ar-SA" sz="2800" dirty="0" smtClean="0"/>
              <a:t>في حالة اخذ خطوات الاقتراب فيتم باخذ خطوتين او ثلاث خطوات جانبية بالقرب من الشبكة وتكون هذه الخطوات ممائلة لخطوات الضرب الساحق ويجب الجري بسرعة والتوقيت الصحيح</a:t>
            </a:r>
          </a:p>
        </p:txBody>
      </p:sp>
    </p:spTree>
    <p:extLst>
      <p:ext uri="{BB962C8B-B14F-4D97-AF65-F5344CB8AC3E}">
        <p14:creationId xmlns:p14="http://schemas.microsoft.com/office/powerpoint/2010/main" val="1985379839"/>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380563"/>
            <a:ext cx="8352928" cy="3170099"/>
          </a:xfrm>
          <a:prstGeom prst="rect">
            <a:avLst/>
          </a:prstGeom>
          <a:noFill/>
        </p:spPr>
        <p:txBody>
          <a:bodyPr wrap="square" rtlCol="0">
            <a:spAutoFit/>
          </a:bodyPr>
          <a:lstStyle/>
          <a:p>
            <a:pPr marL="342900" lvl="0" indent="-342900" algn="just">
              <a:buFont typeface="Wingdings" panose="05000000000000000000" pitchFamily="2" charset="2"/>
              <a:buChar char="v"/>
            </a:pPr>
            <a:r>
              <a:rPr lang="ar-SA" sz="3200" b="1" dirty="0" smtClean="0">
                <a:solidFill>
                  <a:schemeClr val="accent3">
                    <a:lumMod val="60000"/>
                    <a:lumOff val="40000"/>
                  </a:schemeClr>
                </a:solidFill>
              </a:rPr>
              <a:t> </a:t>
            </a:r>
            <a:r>
              <a:rPr lang="ar-SA" sz="3200" dirty="0" smtClean="0">
                <a:solidFill>
                  <a:schemeClr val="accent3">
                    <a:lumMod val="60000"/>
                    <a:lumOff val="40000"/>
                  </a:schemeClr>
                </a:solidFill>
              </a:rPr>
              <a:t>القسم الرئيس:</a:t>
            </a:r>
            <a:r>
              <a:rPr lang="ar-SA" sz="3200" dirty="0">
                <a:solidFill>
                  <a:schemeClr val="accent3">
                    <a:lumMod val="60000"/>
                    <a:lumOff val="40000"/>
                  </a:schemeClr>
                </a:solidFill>
              </a:rPr>
              <a:t> </a:t>
            </a:r>
            <a:r>
              <a:rPr lang="ar-SA" sz="2800" dirty="0" smtClean="0">
                <a:solidFill>
                  <a:schemeClr val="accent3">
                    <a:lumMod val="60000"/>
                    <a:lumOff val="40000"/>
                  </a:schemeClr>
                </a:solidFill>
              </a:rPr>
              <a:t>ويضم مرحلتي (الوثب – الضرب) وتكون طريقة الاداء كالاتي:</a:t>
            </a:r>
          </a:p>
          <a:p>
            <a:pPr marL="514350" lvl="0" indent="-514350" algn="just">
              <a:buFont typeface="+mj-lt"/>
              <a:buAutoNum type="arabicPeriod"/>
            </a:pPr>
            <a:r>
              <a:rPr lang="ar-SA" sz="2800" dirty="0" smtClean="0">
                <a:solidFill>
                  <a:srgbClr val="FFFF00"/>
                </a:solidFill>
              </a:rPr>
              <a:t>مرحلة الوثب:</a:t>
            </a:r>
          </a:p>
          <a:p>
            <a:pPr lvl="0" algn="just"/>
            <a:r>
              <a:rPr lang="ar-SA" sz="2800" dirty="0">
                <a:solidFill>
                  <a:srgbClr val="FFFF00"/>
                </a:solidFill>
              </a:rPr>
              <a:t> </a:t>
            </a:r>
            <a:r>
              <a:rPr lang="ar-SA" sz="2800" dirty="0" smtClean="0">
                <a:solidFill>
                  <a:srgbClr val="FFFF00"/>
                </a:solidFill>
              </a:rPr>
              <a:t>  </a:t>
            </a:r>
            <a:r>
              <a:rPr lang="ar-SA" sz="2800" dirty="0" smtClean="0"/>
              <a:t>يتم الوثب (القفز) بالرجلين معا بعد ثني الركبتين ثنيا عميقا وتمرجح الذراعان مرجحة بسيطة للامام والاعلى للمساعدة على الوثب، ويتم الوثب بعد وثب اللاعب الذي يؤدي ضرب ساحق مباشرتا.</a:t>
            </a:r>
            <a:endParaRPr lang="en-US" sz="2800" dirty="0"/>
          </a:p>
        </p:txBody>
      </p:sp>
      <p:sp>
        <p:nvSpPr>
          <p:cNvPr id="3" name="TextBox 2"/>
          <p:cNvSpPr txBox="1"/>
          <p:nvPr/>
        </p:nvSpPr>
        <p:spPr>
          <a:xfrm>
            <a:off x="467544" y="3782679"/>
            <a:ext cx="8323406" cy="2616101"/>
          </a:xfrm>
          <a:prstGeom prst="rect">
            <a:avLst/>
          </a:prstGeom>
          <a:noFill/>
        </p:spPr>
        <p:txBody>
          <a:bodyPr wrap="square" rtlCol="0">
            <a:spAutoFit/>
          </a:bodyPr>
          <a:lstStyle/>
          <a:p>
            <a:pPr algn="just"/>
            <a:r>
              <a:rPr lang="ar-SA" sz="2400" b="1" dirty="0" smtClean="0">
                <a:solidFill>
                  <a:srgbClr val="FFFF00"/>
                </a:solidFill>
              </a:rPr>
              <a:t>2. مرحلة الضرب:</a:t>
            </a:r>
          </a:p>
          <a:p>
            <a:pPr algn="just"/>
            <a:r>
              <a:rPr lang="ar-SA" sz="2400" b="1" dirty="0" smtClean="0"/>
              <a:t>يتم رفع الذراعان عموديا للاعلى وبوضع ممدود وتكون اليدان قريبتين من بعضهما لعدم سماح الكرة بالمرور بينهما وتكون الاصابع مفتوحة ومجوفة ومنتشرة على الكرة عند ملامستها مع ثني القسم العلوي للجسم للامام قليلا من مفصل الحوض.</a:t>
            </a:r>
            <a:endParaRPr lang="en-US" sz="2400" b="1" dirty="0" smtClean="0">
              <a:solidFill>
                <a:schemeClr val="accent2">
                  <a:lumMod val="60000"/>
                  <a:lumOff val="40000"/>
                </a:schemeClr>
              </a:solidFill>
            </a:endParaRPr>
          </a:p>
          <a:p>
            <a:pPr lvl="0" algn="just"/>
            <a:endParaRPr lang="en-US" sz="2000" dirty="0">
              <a:solidFill>
                <a:prstClr val="white"/>
              </a:solidFill>
            </a:endParaRPr>
          </a:p>
        </p:txBody>
      </p:sp>
    </p:spTree>
    <p:extLst>
      <p:ext uri="{BB962C8B-B14F-4D97-AF65-F5344CB8AC3E}">
        <p14:creationId xmlns:p14="http://schemas.microsoft.com/office/powerpoint/2010/main" val="3613073615"/>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grpId="0" nodeType="clickEffect">
                                  <p:stCondLst>
                                    <p:cond delay="0"/>
                                  </p:stCondLst>
                                  <p:childTnLst>
                                    <p:animRot by="21600000">
                                      <p:cBhvr>
                                        <p:cTn id="12" dur="2000" fill="hold"/>
                                        <p:tgtEl>
                                          <p:spTgt spid="3"/>
                                        </p:tgtEl>
                                        <p:attrNameLst>
                                          <p:attrName>r</p:attrName>
                                        </p:attrNameLst>
                                      </p:cBhvr>
                                    </p:animRot>
                                  </p:childTnLst>
                                </p:cTn>
                              </p:par>
                              <p:par>
                                <p:cTn id="13" presetID="26" presetClass="entr" presetSubtype="0" fill="hold"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80">
                                          <p:stCondLst>
                                            <p:cond delay="0"/>
                                          </p:stCondLst>
                                        </p:cTn>
                                        <p:tgtEl>
                                          <p:spTgt spid="3">
                                            <p:txEl>
                                              <p:pRg st="0" end="0"/>
                                            </p:txEl>
                                          </p:spTgt>
                                        </p:tgtEl>
                                      </p:cBhvr>
                                    </p:animEffect>
                                    <p:anim calcmode="lin" valueType="num">
                                      <p:cBhvr>
                                        <p:cTn id="1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0" end="0"/>
                                            </p:txEl>
                                          </p:spTgt>
                                        </p:tgtEl>
                                      </p:cBhvr>
                                      <p:to x="100000" y="60000"/>
                                    </p:animScale>
                                    <p:animScale>
                                      <p:cBhvr>
                                        <p:cTn id="22" dur="166" decel="50000">
                                          <p:stCondLst>
                                            <p:cond delay="676"/>
                                          </p:stCondLst>
                                        </p:cTn>
                                        <p:tgtEl>
                                          <p:spTgt spid="3">
                                            <p:txEl>
                                              <p:pRg st="0" end="0"/>
                                            </p:txEl>
                                          </p:spTgt>
                                        </p:tgtEl>
                                      </p:cBhvr>
                                      <p:to x="100000" y="100000"/>
                                    </p:animScale>
                                    <p:animScale>
                                      <p:cBhvr>
                                        <p:cTn id="23" dur="26">
                                          <p:stCondLst>
                                            <p:cond delay="1312"/>
                                          </p:stCondLst>
                                        </p:cTn>
                                        <p:tgtEl>
                                          <p:spTgt spid="3">
                                            <p:txEl>
                                              <p:pRg st="0" end="0"/>
                                            </p:txEl>
                                          </p:spTgt>
                                        </p:tgtEl>
                                      </p:cBhvr>
                                      <p:to x="100000" y="80000"/>
                                    </p:animScale>
                                    <p:animScale>
                                      <p:cBhvr>
                                        <p:cTn id="24" dur="166" decel="50000">
                                          <p:stCondLst>
                                            <p:cond delay="1338"/>
                                          </p:stCondLst>
                                        </p:cTn>
                                        <p:tgtEl>
                                          <p:spTgt spid="3">
                                            <p:txEl>
                                              <p:pRg st="0" end="0"/>
                                            </p:txEl>
                                          </p:spTgt>
                                        </p:tgtEl>
                                      </p:cBhvr>
                                      <p:to x="100000" y="100000"/>
                                    </p:animScale>
                                    <p:animScale>
                                      <p:cBhvr>
                                        <p:cTn id="25" dur="26">
                                          <p:stCondLst>
                                            <p:cond delay="1642"/>
                                          </p:stCondLst>
                                        </p:cTn>
                                        <p:tgtEl>
                                          <p:spTgt spid="3">
                                            <p:txEl>
                                              <p:pRg st="0" end="0"/>
                                            </p:txEl>
                                          </p:spTgt>
                                        </p:tgtEl>
                                      </p:cBhvr>
                                      <p:to x="100000" y="90000"/>
                                    </p:animScale>
                                    <p:animScale>
                                      <p:cBhvr>
                                        <p:cTn id="26" dur="166" decel="50000">
                                          <p:stCondLst>
                                            <p:cond delay="1668"/>
                                          </p:stCondLst>
                                        </p:cTn>
                                        <p:tgtEl>
                                          <p:spTgt spid="3">
                                            <p:txEl>
                                              <p:pRg st="0" end="0"/>
                                            </p:txEl>
                                          </p:spTgt>
                                        </p:tgtEl>
                                      </p:cBhvr>
                                      <p:to x="100000" y="100000"/>
                                    </p:animScale>
                                    <p:animScale>
                                      <p:cBhvr>
                                        <p:cTn id="27" dur="26">
                                          <p:stCondLst>
                                            <p:cond delay="1808"/>
                                          </p:stCondLst>
                                        </p:cTn>
                                        <p:tgtEl>
                                          <p:spTgt spid="3">
                                            <p:txEl>
                                              <p:pRg st="0" end="0"/>
                                            </p:txEl>
                                          </p:spTgt>
                                        </p:tgtEl>
                                      </p:cBhvr>
                                      <p:to x="100000" y="95000"/>
                                    </p:animScale>
                                    <p:animScale>
                                      <p:cBhvr>
                                        <p:cTn id="28" dur="166" decel="50000">
                                          <p:stCondLst>
                                            <p:cond delay="1834"/>
                                          </p:stCondLst>
                                        </p:cTn>
                                        <p:tgtEl>
                                          <p:spTgt spid="3">
                                            <p:txEl>
                                              <p:pRg st="0" end="0"/>
                                            </p:txEl>
                                          </p:spTgt>
                                        </p:tgtEl>
                                      </p:cBhvr>
                                      <p:to x="100000" y="100000"/>
                                    </p:animScale>
                                  </p:childTnLst>
                                </p:cTn>
                              </p:par>
                              <p:par>
                                <p:cTn id="29" presetID="26" presetClass="entr" presetSubtype="0" fill="hold" nodeType="with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wipe(down)">
                                      <p:cBhvr>
                                        <p:cTn id="31" dur="580">
                                          <p:stCondLst>
                                            <p:cond delay="0"/>
                                          </p:stCondLst>
                                        </p:cTn>
                                        <p:tgtEl>
                                          <p:spTgt spid="3">
                                            <p:txEl>
                                              <p:pRg st="1" end="1"/>
                                            </p:txEl>
                                          </p:spTgt>
                                        </p:tgtEl>
                                      </p:cBhvr>
                                    </p:animEffect>
                                    <p:anim calcmode="lin" valueType="num">
                                      <p:cBhvr>
                                        <p:cTn id="3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7" dur="26">
                                          <p:stCondLst>
                                            <p:cond delay="650"/>
                                          </p:stCondLst>
                                        </p:cTn>
                                        <p:tgtEl>
                                          <p:spTgt spid="3">
                                            <p:txEl>
                                              <p:pRg st="1" end="1"/>
                                            </p:txEl>
                                          </p:spTgt>
                                        </p:tgtEl>
                                      </p:cBhvr>
                                      <p:to x="100000" y="60000"/>
                                    </p:animScale>
                                    <p:animScale>
                                      <p:cBhvr>
                                        <p:cTn id="38" dur="166" decel="50000">
                                          <p:stCondLst>
                                            <p:cond delay="676"/>
                                          </p:stCondLst>
                                        </p:cTn>
                                        <p:tgtEl>
                                          <p:spTgt spid="3">
                                            <p:txEl>
                                              <p:pRg st="1" end="1"/>
                                            </p:txEl>
                                          </p:spTgt>
                                        </p:tgtEl>
                                      </p:cBhvr>
                                      <p:to x="100000" y="100000"/>
                                    </p:animScale>
                                    <p:animScale>
                                      <p:cBhvr>
                                        <p:cTn id="39" dur="26">
                                          <p:stCondLst>
                                            <p:cond delay="1312"/>
                                          </p:stCondLst>
                                        </p:cTn>
                                        <p:tgtEl>
                                          <p:spTgt spid="3">
                                            <p:txEl>
                                              <p:pRg st="1" end="1"/>
                                            </p:txEl>
                                          </p:spTgt>
                                        </p:tgtEl>
                                      </p:cBhvr>
                                      <p:to x="100000" y="80000"/>
                                    </p:animScale>
                                    <p:animScale>
                                      <p:cBhvr>
                                        <p:cTn id="40" dur="166" decel="50000">
                                          <p:stCondLst>
                                            <p:cond delay="1338"/>
                                          </p:stCondLst>
                                        </p:cTn>
                                        <p:tgtEl>
                                          <p:spTgt spid="3">
                                            <p:txEl>
                                              <p:pRg st="1" end="1"/>
                                            </p:txEl>
                                          </p:spTgt>
                                        </p:tgtEl>
                                      </p:cBhvr>
                                      <p:to x="100000" y="100000"/>
                                    </p:animScale>
                                    <p:animScale>
                                      <p:cBhvr>
                                        <p:cTn id="41" dur="26">
                                          <p:stCondLst>
                                            <p:cond delay="1642"/>
                                          </p:stCondLst>
                                        </p:cTn>
                                        <p:tgtEl>
                                          <p:spTgt spid="3">
                                            <p:txEl>
                                              <p:pRg st="1" end="1"/>
                                            </p:txEl>
                                          </p:spTgt>
                                        </p:tgtEl>
                                      </p:cBhvr>
                                      <p:to x="100000" y="90000"/>
                                    </p:animScale>
                                    <p:animScale>
                                      <p:cBhvr>
                                        <p:cTn id="42" dur="166" decel="50000">
                                          <p:stCondLst>
                                            <p:cond delay="1668"/>
                                          </p:stCondLst>
                                        </p:cTn>
                                        <p:tgtEl>
                                          <p:spTgt spid="3">
                                            <p:txEl>
                                              <p:pRg st="1" end="1"/>
                                            </p:txEl>
                                          </p:spTgt>
                                        </p:tgtEl>
                                      </p:cBhvr>
                                      <p:to x="100000" y="100000"/>
                                    </p:animScale>
                                    <p:animScale>
                                      <p:cBhvr>
                                        <p:cTn id="43" dur="26">
                                          <p:stCondLst>
                                            <p:cond delay="1808"/>
                                          </p:stCondLst>
                                        </p:cTn>
                                        <p:tgtEl>
                                          <p:spTgt spid="3">
                                            <p:txEl>
                                              <p:pRg st="1" end="1"/>
                                            </p:txEl>
                                          </p:spTgt>
                                        </p:tgtEl>
                                      </p:cBhvr>
                                      <p:to x="100000" y="95000"/>
                                    </p:animScale>
                                    <p:animScale>
                                      <p:cBhvr>
                                        <p:cTn id="44"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795</TotalTime>
  <Words>586</Words>
  <Application>Microsoft Office PowerPoint</Application>
  <PresentationFormat>On-screen Show (4:3)</PresentationFormat>
  <Paragraphs>55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حيوية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2009</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ALHAMMAMI</dc:creator>
  <cp:lastModifiedBy>uesr</cp:lastModifiedBy>
  <cp:revision>79</cp:revision>
  <dcterms:created xsi:type="dcterms:W3CDTF">2012-02-11T11:38:49Z</dcterms:created>
  <dcterms:modified xsi:type="dcterms:W3CDTF">2020-04-01T18:13:47Z</dcterms:modified>
</cp:coreProperties>
</file>