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فرعي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وان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ar-SA" smtClean="0"/>
              <a:t>انقر لتحرير نمط العنوان الرئيسي</a:t>
            </a:r>
            <a:endParaRPr kumimoji="0" lang="en-US"/>
          </a:p>
        </p:txBody>
      </p:sp>
      <p:cxnSp>
        <p:nvCxnSpPr>
          <p:cNvPr id="8" name="رابط مستقيم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شكل بيضاوي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عنصر نائب للتاريخ 14"/>
          <p:cNvSpPr>
            <a:spLocks noGrp="1"/>
          </p:cNvSpPr>
          <p:nvPr>
            <p:ph type="dt" sz="half" idx="10"/>
          </p:nvPr>
        </p:nvSpPr>
        <p:spPr/>
        <p:txBody>
          <a:bodyPr/>
          <a:lstStyle/>
          <a:p>
            <a:fld id="{1B8ABB09-4A1D-463E-8065-109CC2B7EFAA}" type="datetimeFigureOut">
              <a:rPr lang="ar-SA" smtClean="0"/>
              <a:pPr/>
              <a:t>28/04/1441</a:t>
            </a:fld>
            <a:endParaRPr lang="ar-SA"/>
          </a:p>
        </p:txBody>
      </p:sp>
      <p:sp>
        <p:nvSpPr>
          <p:cNvPr id="16" name="عنصر نائب لرقم الشريحة 15"/>
          <p:cNvSpPr>
            <a:spLocks noGrp="1"/>
          </p:cNvSpPr>
          <p:nvPr>
            <p:ph type="sldNum" sz="quarter" idx="11"/>
          </p:nvPr>
        </p:nvSpPr>
        <p:spPr/>
        <p:txBody>
          <a:bodyPr/>
          <a:lstStyle/>
          <a:p>
            <a:fld id="{0B34F065-1154-456A-91E3-76DE8E75E17B}" type="slidenum">
              <a:rPr lang="ar-SA" smtClean="0"/>
              <a:pPr/>
              <a:t>‹#›</a:t>
            </a:fld>
            <a:endParaRPr lang="ar-SA"/>
          </a:p>
        </p:txBody>
      </p:sp>
      <p:sp>
        <p:nvSpPr>
          <p:cNvPr id="17" name="عنصر نائب للتذييل 16"/>
          <p:cNvSpPr>
            <a:spLocks noGrp="1"/>
          </p:cNvSpPr>
          <p:nvPr>
            <p:ph type="ftr" sz="quarter" idx="12"/>
          </p:nvPr>
        </p:nvSpPr>
        <p:spPr/>
        <p:txBody>
          <a:bodyPr/>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457200" y="1524000"/>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4" name="عنصر نائب للتاريخ 13"/>
          <p:cNvSpPr>
            <a:spLocks noGrp="1"/>
          </p:cNvSpPr>
          <p:nvPr>
            <p:ph type="dt" sz="half" idx="14"/>
          </p:nvPr>
        </p:nvSpPr>
        <p:spPr/>
        <p:txBody>
          <a:bodyPr/>
          <a:lstStyle/>
          <a:p>
            <a:fld id="{1B8ABB09-4A1D-463E-8065-109CC2B7EFAA}" type="datetimeFigureOut">
              <a:rPr lang="ar-SA" smtClean="0"/>
              <a:pPr/>
              <a:t>28/04/1441</a:t>
            </a:fld>
            <a:endParaRPr lang="ar-SA"/>
          </a:p>
        </p:txBody>
      </p:sp>
      <p:sp>
        <p:nvSpPr>
          <p:cNvPr id="15" name="عنصر نائب لرقم الشريحة 14"/>
          <p:cNvSpPr>
            <a:spLocks noGrp="1"/>
          </p:cNvSpPr>
          <p:nvPr>
            <p:ph type="sldNum" sz="quarter" idx="15"/>
          </p:nvPr>
        </p:nvSpPr>
        <p:spPr/>
        <p:txBody>
          <a:bodyPr/>
          <a:lstStyle>
            <a:lvl1pPr algn="ctr">
              <a:defRPr/>
            </a:lvl1pPr>
          </a:lstStyle>
          <a:p>
            <a:fld id="{0B34F065-1154-456A-91E3-76DE8E75E17B}" type="slidenum">
              <a:rPr lang="ar-SA" smtClean="0"/>
              <a:pPr/>
              <a:t>‹#›</a:t>
            </a:fld>
            <a:endParaRPr lang="ar-SA"/>
          </a:p>
        </p:txBody>
      </p:sp>
      <p:sp>
        <p:nvSpPr>
          <p:cNvPr id="16" name="عنصر نائب للتذييل 15"/>
          <p:cNvSpPr>
            <a:spLocks noGrp="1"/>
          </p:cNvSpPr>
          <p:nvPr>
            <p:ph type="ftr" sz="quarter" idx="16"/>
          </p:nvPr>
        </p:nvSpPr>
        <p:spPr/>
        <p:txBody>
          <a:bodyPr/>
          <a:lstStyle/>
          <a:p>
            <a:endParaRPr lang="ar-SA"/>
          </a:p>
        </p:txBody>
      </p:sp>
      <p:sp>
        <p:nvSpPr>
          <p:cNvPr id="17" name="عنوان 16"/>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1B8ABB09-4A1D-463E-8065-109CC2B7EFAA}" type="datetimeFigureOut">
              <a:rPr lang="ar-SA" smtClean="0"/>
              <a:pPr/>
              <a:t>28/04/1441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
        <p:nvSpPr>
          <p:cNvPr id="2" name="عنوان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cxnSp>
        <p:nvCxnSpPr>
          <p:cNvPr id="7" name="رابط مستقيم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p:txBody>
          <a:bodyPr/>
          <a:lstStyle/>
          <a:p>
            <a:fld id="{1B8ABB09-4A1D-463E-8065-109CC2B7EFAA}" type="datetimeFigureOut">
              <a:rPr lang="ar-SA" smtClean="0"/>
              <a:pPr/>
              <a:t>28/04/1441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11" name="عنصر نائب للمحتوى 10"/>
          <p:cNvSpPr>
            <a:spLocks noGrp="1"/>
          </p:cNvSpPr>
          <p:nvPr>
            <p:ph sz="half" idx="1"/>
          </p:nvPr>
        </p:nvSpPr>
        <p:spPr>
          <a:xfrm>
            <a:off x="457200" y="1524000"/>
            <a:ext cx="4059936"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524000"/>
            <a:ext cx="4059936"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28/04/1441</a:t>
            </a:fld>
            <a:endParaRPr lang="ar-SA"/>
          </a:p>
        </p:txBody>
      </p:sp>
      <p:sp>
        <p:nvSpPr>
          <p:cNvPr id="3" name="عنصر نائب للنص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32" name="عنصر نائب للمحتوى 31"/>
          <p:cNvSpPr>
            <a:spLocks noGrp="1"/>
          </p:cNvSpPr>
          <p:nvPr>
            <p:ph sz="half" idx="2"/>
          </p:nvPr>
        </p:nvSpPr>
        <p:spPr>
          <a:xfrm>
            <a:off x="457200" y="2201896"/>
            <a:ext cx="4038600" cy="391363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34" name="عنصر نائب للمحتوى 33"/>
          <p:cNvSpPr>
            <a:spLocks noGrp="1"/>
          </p:cNvSpPr>
          <p:nvPr>
            <p:ph sz="quarter" idx="4"/>
          </p:nvPr>
        </p:nvSpPr>
        <p:spPr>
          <a:xfrm>
            <a:off x="4649788" y="2201896"/>
            <a:ext cx="4038600" cy="391363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 name="عنوان 1"/>
          <p:cNvSpPr>
            <a:spLocks noGrp="1"/>
          </p:cNvSpPr>
          <p:nvPr>
            <p:ph type="title"/>
          </p:nvPr>
        </p:nvSpPr>
        <p:spPr>
          <a:xfrm>
            <a:off x="457200" y="155448"/>
            <a:ext cx="8229600" cy="1143000"/>
          </a:xfrm>
        </p:spPr>
        <p:txBody>
          <a:bodyPr anchor="b" anchorCtr="0"/>
          <a:lstStyle>
            <a:lvl1pPr>
              <a:defRPr/>
            </a:lvl1pPr>
          </a:lstStyle>
          <a:p>
            <a:r>
              <a:rPr kumimoji="0" lang="ar-SA" smtClean="0"/>
              <a:t>انقر لتحرير نمط العنوان الرئيسي</a:t>
            </a:r>
            <a:endParaRPr kumimoji="0" lang="en-US"/>
          </a:p>
        </p:txBody>
      </p:sp>
      <p:sp>
        <p:nvSpPr>
          <p:cNvPr id="12" name="عنصر نائب للنص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cxnSp>
        <p:nvCxnSpPr>
          <p:cNvPr id="10" name="رابط مستقيم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B8ABB09-4A1D-463E-8065-109CC2B7EFAA}" type="datetimeFigureOut">
              <a:rPr lang="ar-SA" smtClean="0"/>
              <a:pPr/>
              <a:t>28/04/1441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28/04/1441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9" name="عنصر نائب للمحتوى 28"/>
          <p:cNvSpPr>
            <a:spLocks noGrp="1"/>
          </p:cNvSpPr>
          <p:nvPr>
            <p:ph sz="quarter" idx="1"/>
          </p:nvPr>
        </p:nvSpPr>
        <p:spPr>
          <a:xfrm>
            <a:off x="457200" y="457200"/>
            <a:ext cx="62484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3" name="عنصر نائب للنص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31" name="عنوان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smtClean="0"/>
              <a:t>انقر لتحرير نمط العنوان الرئيسي</a:t>
            </a:r>
            <a:endParaRPr kumimoji="0" lang="en-US"/>
          </a:p>
        </p:txBody>
      </p:sp>
      <p:sp>
        <p:nvSpPr>
          <p:cNvPr id="8" name="عنصر نائب للتاريخ 7"/>
          <p:cNvSpPr>
            <a:spLocks noGrp="1"/>
          </p:cNvSpPr>
          <p:nvPr>
            <p:ph type="dt" sz="half" idx="14"/>
          </p:nvPr>
        </p:nvSpPr>
        <p:spPr/>
        <p:txBody>
          <a:bodyPr/>
          <a:lstStyle/>
          <a:p>
            <a:fld id="{1B8ABB09-4A1D-463E-8065-109CC2B7EFAA}" type="datetimeFigureOut">
              <a:rPr lang="ar-SA" smtClean="0"/>
              <a:pPr/>
              <a:t>28/04/1441</a:t>
            </a:fld>
            <a:endParaRPr lang="ar-SA"/>
          </a:p>
        </p:txBody>
      </p:sp>
      <p:sp>
        <p:nvSpPr>
          <p:cNvPr id="9" name="عنصر نائب لرقم الشريحة 8"/>
          <p:cNvSpPr>
            <a:spLocks noGrp="1"/>
          </p:cNvSpPr>
          <p:nvPr>
            <p:ph type="sldNum" sz="quarter" idx="15"/>
          </p:nvPr>
        </p:nvSpPr>
        <p:spPr/>
        <p:txBody>
          <a:bodyPr/>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a:lstStyle/>
          <a:p>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ar-SA" smtClean="0"/>
              <a:t>انقر فوق الأيقونة لإضافة صورة</a:t>
            </a:r>
            <a:endParaRPr kumimoji="0" lang="en-US"/>
          </a:p>
        </p:txBody>
      </p:sp>
      <p:sp>
        <p:nvSpPr>
          <p:cNvPr id="4" name="عنصر نائب للنص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8" name="عنصر نائب للتاريخ 7"/>
          <p:cNvSpPr>
            <a:spLocks noGrp="1"/>
          </p:cNvSpPr>
          <p:nvPr>
            <p:ph type="dt" sz="half" idx="10"/>
          </p:nvPr>
        </p:nvSpPr>
        <p:spPr/>
        <p:txBody>
          <a:bodyPr/>
          <a:lstStyle/>
          <a:p>
            <a:fld id="{1B8ABB09-4A1D-463E-8065-109CC2B7EFAA}" type="datetimeFigureOut">
              <a:rPr lang="ar-SA" smtClean="0"/>
              <a:pPr/>
              <a:t>28/04/1441</a:t>
            </a:fld>
            <a:endParaRPr lang="ar-SA"/>
          </a:p>
        </p:txBody>
      </p:sp>
      <p:sp>
        <p:nvSpPr>
          <p:cNvPr id="9" name="عنصر نائب لرقم الشريحة 8"/>
          <p:cNvSpPr>
            <a:spLocks noGrp="1"/>
          </p:cNvSpPr>
          <p:nvPr>
            <p:ph type="sldNum" sz="quarter" idx="11"/>
          </p:nvPr>
        </p:nvSpPr>
        <p:spPr/>
        <p:txBody>
          <a:bodyPr/>
          <a:lstStyle/>
          <a:p>
            <a:fld id="{0B34F065-1154-456A-91E3-76DE8E75E17B}" type="slidenum">
              <a:rPr lang="ar-SA" smtClean="0"/>
              <a:pPr/>
              <a:t>‹#›</a:t>
            </a:fld>
            <a:endParaRPr lang="ar-SA"/>
          </a:p>
        </p:txBody>
      </p:sp>
      <p:sp>
        <p:nvSpPr>
          <p:cNvPr id="10" name="عنصر نائب للتذييل 9"/>
          <p:cNvSpPr>
            <a:spLocks noGrp="1"/>
          </p:cNvSpPr>
          <p:nvPr>
            <p:ph type="ftr" sz="quarter" idx="12"/>
          </p:nvPr>
        </p:nvSpPr>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عنصر نائب للنص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B8ABB09-4A1D-463E-8065-109CC2B7EFAA}" type="datetimeFigureOut">
              <a:rPr lang="ar-SA" smtClean="0"/>
              <a:pPr/>
              <a:t>28/04/1441</a:t>
            </a:fld>
            <a:endParaRPr lang="ar-SA"/>
          </a:p>
        </p:txBody>
      </p:sp>
      <p:sp>
        <p:nvSpPr>
          <p:cNvPr id="10" name="عنصر نائب للتذييل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ar-SA"/>
          </a:p>
        </p:txBody>
      </p:sp>
      <p:sp>
        <p:nvSpPr>
          <p:cNvPr id="22" name="عنصر نائب لرقم الشريحة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B34F065-1154-456A-91E3-76DE8E75E17B}" type="slidenum">
              <a:rPr lang="ar-SA" smtClean="0"/>
              <a:pPr/>
              <a:t>‹#›</a:t>
            </a:fld>
            <a:endParaRPr lang="ar-SA"/>
          </a:p>
        </p:txBody>
      </p:sp>
      <p:sp>
        <p:nvSpPr>
          <p:cNvPr id="5" name="عنصر نائب للعنوان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ar-SA" smtClean="0"/>
              <a:t>انقر لتحرير نمط العنوان الرئيسي</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a:off x="457200" y="3714752"/>
            <a:ext cx="8305800" cy="2000264"/>
          </a:xfrm>
        </p:spPr>
        <p:txBody>
          <a:bodyPr/>
          <a:lstStyle/>
          <a:p>
            <a:r>
              <a:rPr lang="ar-IQ" sz="2800" dirty="0" smtClean="0">
                <a:solidFill>
                  <a:srgbClr val="FF0000"/>
                </a:solidFill>
              </a:rPr>
              <a:t>أعداد طالبات الدكتوراه لعام 2019-2020</a:t>
            </a:r>
          </a:p>
          <a:p>
            <a:r>
              <a:rPr lang="ar-IQ" sz="2800" dirty="0" err="1" smtClean="0">
                <a:solidFill>
                  <a:srgbClr val="FF0000"/>
                </a:solidFill>
              </a:rPr>
              <a:t>باشراف</a:t>
            </a:r>
            <a:r>
              <a:rPr lang="ar-IQ" sz="2800" dirty="0" smtClean="0">
                <a:solidFill>
                  <a:srgbClr val="FF0000"/>
                </a:solidFill>
              </a:rPr>
              <a:t> </a:t>
            </a:r>
            <a:r>
              <a:rPr lang="ar-IQ" sz="2800" dirty="0" err="1" smtClean="0">
                <a:solidFill>
                  <a:srgbClr val="FF0000"/>
                </a:solidFill>
              </a:rPr>
              <a:t>الاستاذ</a:t>
            </a:r>
            <a:r>
              <a:rPr lang="ar-IQ" sz="2800" dirty="0" smtClean="0">
                <a:solidFill>
                  <a:srgbClr val="FF0000"/>
                </a:solidFill>
              </a:rPr>
              <a:t> الدكتور سهاد قاسم الموسوي</a:t>
            </a:r>
            <a:endParaRPr lang="ar-IQ" sz="2800" dirty="0">
              <a:solidFill>
                <a:srgbClr val="FF0000"/>
              </a:solidFill>
            </a:endParaRPr>
          </a:p>
        </p:txBody>
      </p:sp>
      <p:sp>
        <p:nvSpPr>
          <p:cNvPr id="3" name="عنوان 2"/>
          <p:cNvSpPr>
            <a:spLocks noGrp="1"/>
          </p:cNvSpPr>
          <p:nvPr>
            <p:ph type="ctrTitle"/>
          </p:nvPr>
        </p:nvSpPr>
        <p:spPr>
          <a:xfrm>
            <a:off x="457200" y="1000108"/>
            <a:ext cx="8305800" cy="1643074"/>
          </a:xfrm>
        </p:spPr>
        <p:txBody>
          <a:bodyPr/>
          <a:lstStyle/>
          <a:p>
            <a:r>
              <a:rPr lang="ar-IQ" dirty="0" smtClean="0">
                <a:solidFill>
                  <a:schemeClr val="bg1"/>
                </a:solidFill>
              </a:rPr>
              <a:t>القمة الرياضية</a:t>
            </a:r>
            <a:endParaRPr lang="ar-IQ"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268760"/>
            <a:ext cx="8229600" cy="5400600"/>
          </a:xfrm>
        </p:spPr>
        <p:txBody>
          <a:bodyPr>
            <a:normAutofit fontScale="92500" lnSpcReduction="20000"/>
          </a:bodyPr>
          <a:lstStyle/>
          <a:p>
            <a:pPr marL="0" indent="0" algn="just">
              <a:lnSpc>
                <a:spcPct val="150000"/>
              </a:lnSpc>
              <a:buNone/>
            </a:pPr>
            <a:r>
              <a:rPr lang="ar-IQ" sz="2800" b="1" dirty="0">
                <a:solidFill>
                  <a:srgbClr val="002060"/>
                </a:solidFill>
                <a:ea typeface="Calibri"/>
                <a:cs typeface="Simplified Arabic"/>
              </a:rPr>
              <a:t>بسبب ندرة وجود المعلومات البحثية الدقيقة حول موضوع القمة الرياضية فقد ظهرت آراء كثيرة بين المدربين والرياضيين بخصوص هذا الموضوع المهم جدا , حيث يعتقد بعض المهتمين في شؤون التدريب الرياضي بأن الرياضيين يستطيعون الوصول فقط إلى قمة رياضية واحدة في السنة , وليوم واحد فقط , ومثل هذا الاعتقاد الخاطئ مازال مطبوعا في عقول بعض هؤلاء المدربين ,لأنه بالأحرى يمكن للرياضيين من تحقيق أكثر من قمتين في السنة أذ ما خطط المدربون لذلك بصورة دقيقة , فضلا عن أن المراحل المتعلقة بالوصول الى </a:t>
            </a:r>
            <a:r>
              <a:rPr lang="ar-IQ" sz="2800" b="1" dirty="0" err="1">
                <a:solidFill>
                  <a:srgbClr val="002060"/>
                </a:solidFill>
                <a:ea typeface="Calibri"/>
                <a:cs typeface="Simplified Arabic"/>
              </a:rPr>
              <a:t>الفورمة</a:t>
            </a:r>
            <a:r>
              <a:rPr lang="ar-IQ" sz="2800" b="1" dirty="0">
                <a:solidFill>
                  <a:srgbClr val="002060"/>
                </a:solidFill>
                <a:ea typeface="Calibri"/>
                <a:cs typeface="Simplified Arabic"/>
              </a:rPr>
              <a:t> الرياضية والقمة الرياضية كلاهما يعتمد على كثير من العوامل الفسيولوجية  والنفسية والاجتماعية , وعليه يصبح من الصعب إعطاء قرارات دقيقة طول مدة استمرارها </a:t>
            </a:r>
            <a:r>
              <a:rPr lang="ar-IQ" sz="2800" b="1" dirty="0" smtClean="0">
                <a:solidFill>
                  <a:srgbClr val="002060"/>
                </a:solidFill>
                <a:ea typeface="Calibri"/>
                <a:cs typeface="Simplified Arabic"/>
              </a:rPr>
              <a:t>.</a:t>
            </a:r>
            <a:endParaRPr lang="ar-IQ" b="1" dirty="0">
              <a:solidFill>
                <a:srgbClr val="002060"/>
              </a:solidFill>
            </a:endParaRPr>
          </a:p>
        </p:txBody>
      </p:sp>
      <p:sp>
        <p:nvSpPr>
          <p:cNvPr id="3" name="عنوان 2"/>
          <p:cNvSpPr>
            <a:spLocks noGrp="1"/>
          </p:cNvSpPr>
          <p:nvPr>
            <p:ph type="title"/>
          </p:nvPr>
        </p:nvSpPr>
        <p:spPr>
          <a:xfrm>
            <a:off x="971600" y="332656"/>
            <a:ext cx="7715200" cy="822920"/>
          </a:xfrm>
        </p:spPr>
        <p:txBody>
          <a:bodyPr>
            <a:normAutofit/>
          </a:bodyPr>
          <a:lstStyle/>
          <a:p>
            <a:pPr algn="just">
              <a:lnSpc>
                <a:spcPct val="115000"/>
              </a:lnSpc>
            </a:pPr>
            <a:r>
              <a:rPr lang="ar-IQ" sz="3600" dirty="0">
                <a:solidFill>
                  <a:srgbClr val="FFC000"/>
                </a:solidFill>
                <a:effectLst/>
                <a:latin typeface="Simplified Arabic"/>
                <a:ea typeface="Calibri"/>
                <a:cs typeface="PT Bold Heading"/>
              </a:rPr>
              <a:t>فترة دوام المحافظة على القمة الرياضية </a:t>
            </a:r>
            <a:endParaRPr lang="ar-IQ" sz="3600" dirty="0">
              <a:solidFill>
                <a:srgbClr val="FFC000"/>
              </a:solidFill>
            </a:endParaRPr>
          </a:p>
        </p:txBody>
      </p:sp>
    </p:spTree>
    <p:extLst>
      <p:ext uri="{BB962C8B-B14F-4D97-AF65-F5344CB8AC3E}">
        <p14:creationId xmlns="" xmlns:p14="http://schemas.microsoft.com/office/powerpoint/2010/main" val="1047078306"/>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476672"/>
            <a:ext cx="8229600" cy="5619328"/>
          </a:xfrm>
        </p:spPr>
        <p:txBody>
          <a:bodyPr/>
          <a:lstStyle/>
          <a:p>
            <a:pPr marL="0" indent="0" algn="just">
              <a:lnSpc>
                <a:spcPct val="150000"/>
              </a:lnSpc>
              <a:buNone/>
            </a:pPr>
            <a:r>
              <a:rPr lang="ar-IQ" sz="2800" b="1" dirty="0">
                <a:solidFill>
                  <a:srgbClr val="002060"/>
                </a:solidFill>
                <a:latin typeface="Times New Roman"/>
                <a:ea typeface="Calibri"/>
                <a:cs typeface="Simplified Arabic"/>
              </a:rPr>
              <a:t>لذلك يمكن القول بلا تردد </a:t>
            </a:r>
            <a:r>
              <a:rPr lang="ar-IQ" sz="2800" b="1" dirty="0" err="1">
                <a:solidFill>
                  <a:srgbClr val="002060"/>
                </a:solidFill>
                <a:latin typeface="Times New Roman"/>
                <a:ea typeface="Calibri"/>
                <a:cs typeface="Simplified Arabic"/>
              </a:rPr>
              <a:t>بإن</a:t>
            </a:r>
            <a:r>
              <a:rPr lang="ar-IQ" sz="2800" b="1" dirty="0">
                <a:solidFill>
                  <a:srgbClr val="002060"/>
                </a:solidFill>
                <a:latin typeface="Times New Roman"/>
                <a:ea typeface="Calibri"/>
                <a:cs typeface="Simplified Arabic"/>
              </a:rPr>
              <a:t> فترة استمرار القمة الرياضية  أو المحافظة عليها هي حالة فردية خاصة جدا (أي تخص كل رياضي على حدة ) لأن المنهج التدريبي الشخصي الذي يطبقه كل رياضي ,المدة ونوع التدريب المنفذ خلال المرحلة الإعدادية من خطة التدريب السنوية ,لها تأثير جوهري في مدة المحافظة على القمة الرياضية , فكلما كانت المرحلة الإعدادية للتدريب طويلة ومتينة أكثر كلما كان احتمال إطالة مدة </a:t>
            </a:r>
            <a:r>
              <a:rPr lang="ar-IQ" sz="2800" b="1" dirty="0" err="1">
                <a:solidFill>
                  <a:srgbClr val="002060"/>
                </a:solidFill>
                <a:latin typeface="Times New Roman"/>
                <a:ea typeface="Calibri"/>
                <a:cs typeface="Simplified Arabic"/>
              </a:rPr>
              <a:t>الفورمة</a:t>
            </a:r>
            <a:r>
              <a:rPr lang="ar-IQ" sz="2800" b="1" dirty="0">
                <a:solidFill>
                  <a:srgbClr val="002060"/>
                </a:solidFill>
                <a:latin typeface="Times New Roman"/>
                <a:ea typeface="Calibri"/>
                <a:cs typeface="Simplified Arabic"/>
              </a:rPr>
              <a:t> الرياضية والقمة الرياضية أكثر .</a:t>
            </a:r>
            <a:endParaRPr lang="en-US" sz="2000" b="1" dirty="0">
              <a:solidFill>
                <a:srgbClr val="002060"/>
              </a:solidFill>
              <a:latin typeface="Times New Roman"/>
              <a:ea typeface="Times New Roman"/>
            </a:endParaRPr>
          </a:p>
          <a:p>
            <a:pPr marL="0" indent="0">
              <a:buNone/>
            </a:pPr>
            <a:endParaRPr lang="ar-IQ" dirty="0"/>
          </a:p>
        </p:txBody>
      </p:sp>
    </p:spTree>
    <p:extLst>
      <p:ext uri="{BB962C8B-B14F-4D97-AF65-F5344CB8AC3E}">
        <p14:creationId xmlns="" xmlns:p14="http://schemas.microsoft.com/office/powerpoint/2010/main" val="332916932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332656"/>
            <a:ext cx="8229600" cy="6264696"/>
          </a:xfrm>
        </p:spPr>
        <p:txBody>
          <a:bodyPr>
            <a:normAutofit fontScale="92500" lnSpcReduction="10000"/>
          </a:bodyPr>
          <a:lstStyle/>
          <a:p>
            <a:pPr algn="just">
              <a:lnSpc>
                <a:spcPct val="160000"/>
              </a:lnSpc>
            </a:pPr>
            <a:r>
              <a:rPr lang="ar-IQ" sz="2800" b="1" dirty="0">
                <a:solidFill>
                  <a:srgbClr val="002060"/>
                </a:solidFill>
                <a:latin typeface="Times New Roman"/>
                <a:ea typeface="Calibri"/>
                <a:cs typeface="Simplified Arabic"/>
              </a:rPr>
              <a:t>إن الزمن المطلوب للوصول إلى (المنطقة أو الحد الأول ) هو عامل مهم جدا لتحقيق القمة الرياضية , برغم من أن الزمن المطلوب للوصول إلى (المنطقة أو الحد الأول) يمكن أن يختلف طبقا لقدرات كل رياضي على حدة, إلا أن معدل الزمن المطلوب لرفع قدرة إنجاز الرياضيين من مستوى إنجازهم في مرحلة ما قبل السباق إلى قدرة إنجازهم في (المنطقة أو الحد الأول ) هو حوالي (4-6 ) دوائر تدريبية صغيرة (أسبوعية ) ففي خلال أول (3-4) دوائر تدريبية صغيرة (أسبوعية ) يمكن أن لا نلاحظ أية زيادة كبيرة في إنجازات الرياضيين , لأن التدريب الشاق الذي يركز على استخدام الشدة التدريبية يؤدي الى حدوث مستوى عال من التعب في أجهزة الرياضيين الوظيفية الذي يعيق بدوره تحقيق إنجازات جيدة .</a:t>
            </a:r>
            <a:endParaRPr lang="en-US" sz="2000" b="1" dirty="0">
              <a:solidFill>
                <a:srgbClr val="002060"/>
              </a:solidFill>
              <a:latin typeface="Times New Roman"/>
              <a:ea typeface="Times New Roman"/>
            </a:endParaRPr>
          </a:p>
          <a:p>
            <a:pPr marL="0" indent="0">
              <a:buNone/>
            </a:pPr>
            <a:endParaRPr lang="ar-IQ" dirty="0"/>
          </a:p>
        </p:txBody>
      </p:sp>
    </p:spTree>
    <p:extLst>
      <p:ext uri="{BB962C8B-B14F-4D97-AF65-F5344CB8AC3E}">
        <p14:creationId xmlns="" xmlns:p14="http://schemas.microsoft.com/office/powerpoint/2010/main" val="2060799035"/>
      </p:ext>
    </p:extLst>
  </p:cSld>
  <p:clrMapOvr>
    <a:masterClrMapping/>
  </p:clrMapOvr>
  <mc:AlternateContent xmlns:mc="http://schemas.openxmlformats.org/markup-compatibility/2006">
    <mc:Choice xmlns=""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332656"/>
            <a:ext cx="8229600" cy="6120680"/>
          </a:xfrm>
        </p:spPr>
        <p:txBody>
          <a:bodyPr>
            <a:normAutofit lnSpcReduction="10000"/>
          </a:bodyPr>
          <a:lstStyle/>
          <a:p>
            <a:pPr algn="just">
              <a:lnSpc>
                <a:spcPct val="115000"/>
              </a:lnSpc>
            </a:pPr>
            <a:r>
              <a:rPr lang="ar-IQ" sz="2800" b="1" dirty="0">
                <a:latin typeface="Times New Roman"/>
                <a:ea typeface="Calibri"/>
                <a:cs typeface="Simplified Arabic"/>
              </a:rPr>
              <a:t>وعندما تتكيف أجهزة الرياضيين الوظيفية للحمل التدريبي ويخفف بشكل طفيف في الجهد أو الضغط التدريبي , فإن ذلك يسمح لحالة التعويض الزائد بالحدوث عندها يكون تحقيق إنجاز أعلى حقيقة علمية , ولو إن فترة أو مدة مرحلة الانتقال من مستوى تحقيق الإنجازات الواطئة إلى مستوى تحقيق إنجازات (المنطقة الأولى أو الحد الأول ) تختلف طبقا لعوامل كثيرة , إلا إنها تختلف أيضا من طبقا لخصوصيات كل لعبة أو فعالية رياضية ممارسة وسلوب عمل المدربين في التدريب لذلك اقترح (</a:t>
            </a:r>
            <a:r>
              <a:rPr lang="ar-IQ" sz="2800" b="1" dirty="0" err="1">
                <a:latin typeface="Times New Roman"/>
                <a:ea typeface="Calibri"/>
                <a:cs typeface="Simplified Arabic"/>
              </a:rPr>
              <a:t>كيبو</a:t>
            </a:r>
            <a:r>
              <a:rPr lang="ar-IQ" sz="2800" b="1" dirty="0">
                <a:latin typeface="Times New Roman"/>
                <a:ea typeface="Calibri"/>
                <a:cs typeface="Simplified Arabic"/>
              </a:rPr>
              <a:t> وآخرون ,1978) الفترات الآتية </a:t>
            </a:r>
            <a:r>
              <a:rPr lang="ar-IQ" sz="2800" b="1" dirty="0" smtClean="0">
                <a:latin typeface="Times New Roman"/>
                <a:ea typeface="Calibri"/>
                <a:cs typeface="Simplified Arabic"/>
              </a:rPr>
              <a:t>:</a:t>
            </a:r>
            <a:endParaRPr lang="en-US" sz="2000" b="1" dirty="0">
              <a:latin typeface="Times New Roman"/>
              <a:ea typeface="Times New Roman"/>
            </a:endParaRPr>
          </a:p>
          <a:p>
            <a:pPr algn="just">
              <a:lnSpc>
                <a:spcPct val="115000"/>
              </a:lnSpc>
            </a:pPr>
            <a:r>
              <a:rPr lang="ar-IQ" sz="2800" b="1" dirty="0">
                <a:solidFill>
                  <a:srgbClr val="FFFF00"/>
                </a:solidFill>
                <a:latin typeface="Times New Roman"/>
                <a:ea typeface="Calibri"/>
                <a:cs typeface="Simplified Arabic"/>
              </a:rPr>
              <a:t>- ألعاب القوى , السباحة , التجذيف , والمصارعة تحتاج إلى (4) دوائر تدريبية صغيرة أسبوعية .</a:t>
            </a:r>
            <a:endParaRPr lang="en-US" sz="2000" b="1" dirty="0">
              <a:solidFill>
                <a:srgbClr val="FFFF00"/>
              </a:solidFill>
              <a:latin typeface="Times New Roman"/>
              <a:ea typeface="Times New Roman"/>
            </a:endParaRPr>
          </a:p>
          <a:p>
            <a:pPr algn="just">
              <a:lnSpc>
                <a:spcPct val="115000"/>
              </a:lnSpc>
            </a:pPr>
            <a:r>
              <a:rPr lang="ar-IQ" sz="2800" b="1" dirty="0">
                <a:solidFill>
                  <a:srgbClr val="FFFF00"/>
                </a:solidFill>
                <a:latin typeface="Times New Roman"/>
                <a:ea typeface="Calibri"/>
                <a:cs typeface="Simplified Arabic"/>
              </a:rPr>
              <a:t>- كرة الماء </a:t>
            </a:r>
            <a:r>
              <a:rPr lang="ar-IQ" sz="2800" b="1" dirty="0" err="1">
                <a:solidFill>
                  <a:srgbClr val="FFFF00"/>
                </a:solidFill>
                <a:latin typeface="Times New Roman"/>
                <a:ea typeface="Calibri"/>
                <a:cs typeface="Simplified Arabic"/>
              </a:rPr>
              <a:t>والجمناستك</a:t>
            </a:r>
            <a:r>
              <a:rPr lang="ar-IQ" sz="2800" b="1" dirty="0">
                <a:solidFill>
                  <a:srgbClr val="FFFF00"/>
                </a:solidFill>
                <a:latin typeface="Times New Roman"/>
                <a:ea typeface="Calibri"/>
                <a:cs typeface="Simplified Arabic"/>
              </a:rPr>
              <a:t> تحتاج إلى (6) دوائر تدريبية صغيرة أسبوعية .</a:t>
            </a:r>
            <a:endParaRPr lang="en-US" sz="2000" b="1" dirty="0">
              <a:solidFill>
                <a:srgbClr val="FFFF00"/>
              </a:solidFill>
              <a:latin typeface="Times New Roman"/>
              <a:ea typeface="Times New Roman"/>
            </a:endParaRPr>
          </a:p>
          <a:p>
            <a:pPr marL="0" indent="0">
              <a:buNone/>
            </a:pPr>
            <a:endParaRPr lang="ar-IQ" dirty="0"/>
          </a:p>
        </p:txBody>
      </p:sp>
    </p:spTree>
    <p:extLst>
      <p:ext uri="{BB962C8B-B14F-4D97-AF65-F5344CB8AC3E}">
        <p14:creationId xmlns="" xmlns:p14="http://schemas.microsoft.com/office/powerpoint/2010/main" val="4202829781"/>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39552" y="2060848"/>
            <a:ext cx="8229600" cy="3633192"/>
          </a:xfrm>
        </p:spPr>
        <p:txBody>
          <a:bodyPr/>
          <a:lstStyle/>
          <a:p>
            <a:pPr marL="342900" lvl="0" indent="-342900" algn="just">
              <a:lnSpc>
                <a:spcPct val="115000"/>
              </a:lnSpc>
              <a:buFont typeface="+mj-lt"/>
              <a:buAutoNum type="arabicPeriod"/>
            </a:pPr>
            <a:r>
              <a:rPr lang="ar-IQ" sz="4000" b="1" dirty="0">
                <a:latin typeface="Simplified Arabic"/>
                <a:ea typeface="Calibri"/>
                <a:cs typeface="Monotype Koufi"/>
              </a:rPr>
              <a:t>العوامل المرتبطة بتنظيم </a:t>
            </a:r>
            <a:r>
              <a:rPr lang="ar-IQ" sz="4000" b="1" dirty="0" smtClean="0">
                <a:latin typeface="Simplified Arabic"/>
                <a:ea typeface="Calibri"/>
                <a:cs typeface="Monotype Koufi"/>
              </a:rPr>
              <a:t>السباقات</a:t>
            </a:r>
            <a:endParaRPr lang="en-US" sz="3200" dirty="0">
              <a:latin typeface="Times New Roman"/>
              <a:ea typeface="Times New Roman"/>
            </a:endParaRPr>
          </a:p>
          <a:p>
            <a:pPr marL="342900" lvl="0" indent="-342900" algn="just">
              <a:lnSpc>
                <a:spcPct val="115000"/>
              </a:lnSpc>
              <a:buFont typeface="+mj-lt"/>
              <a:buAutoNum type="arabicPeriod"/>
            </a:pPr>
            <a:r>
              <a:rPr lang="ar-IQ" sz="4000" b="1" dirty="0">
                <a:latin typeface="Simplified Arabic"/>
                <a:ea typeface="Calibri"/>
                <a:cs typeface="Monotype Koufi"/>
              </a:rPr>
              <a:t>العوامل المرتبطة بحالات الرياضي:</a:t>
            </a:r>
            <a:endParaRPr lang="en-US" sz="3200" dirty="0">
              <a:latin typeface="Times New Roman"/>
              <a:ea typeface="Times New Roman"/>
            </a:endParaRPr>
          </a:p>
          <a:p>
            <a:pPr marL="342900" lvl="0" indent="-342900" algn="just">
              <a:lnSpc>
                <a:spcPct val="115000"/>
              </a:lnSpc>
              <a:buFont typeface="+mj-lt"/>
              <a:buAutoNum type="arabicPeriod"/>
            </a:pPr>
            <a:r>
              <a:rPr lang="ar-IQ" sz="4000" b="1" dirty="0">
                <a:latin typeface="Simplified Arabic"/>
                <a:ea typeface="Calibri"/>
                <a:cs typeface="Monotype Koufi"/>
              </a:rPr>
              <a:t>العوامل المرتبطة بالتدريب </a:t>
            </a:r>
            <a:r>
              <a:rPr lang="ar-IQ" sz="4000" b="1" dirty="0" smtClean="0">
                <a:latin typeface="Simplified Arabic"/>
                <a:ea typeface="Calibri"/>
                <a:cs typeface="Monotype Koufi"/>
              </a:rPr>
              <a:t>والمدرب</a:t>
            </a:r>
            <a:endParaRPr lang="en-US" sz="3200" dirty="0">
              <a:latin typeface="Times New Roman"/>
              <a:ea typeface="Times New Roman"/>
            </a:endParaRPr>
          </a:p>
          <a:p>
            <a:pPr marL="0" indent="0">
              <a:buNone/>
            </a:pPr>
            <a:endParaRPr lang="ar-IQ" dirty="0"/>
          </a:p>
        </p:txBody>
      </p:sp>
      <p:sp>
        <p:nvSpPr>
          <p:cNvPr id="3" name="عنوان 2"/>
          <p:cNvSpPr>
            <a:spLocks noGrp="1"/>
          </p:cNvSpPr>
          <p:nvPr>
            <p:ph type="title"/>
          </p:nvPr>
        </p:nvSpPr>
        <p:spPr>
          <a:xfrm>
            <a:off x="457200" y="476672"/>
            <a:ext cx="8229600" cy="894928"/>
          </a:xfrm>
        </p:spPr>
        <p:txBody>
          <a:bodyPr>
            <a:normAutofit/>
          </a:bodyPr>
          <a:lstStyle/>
          <a:p>
            <a:pPr algn="just">
              <a:lnSpc>
                <a:spcPct val="115000"/>
              </a:lnSpc>
            </a:pPr>
            <a:r>
              <a:rPr lang="ar-IQ" sz="4000" dirty="0">
                <a:solidFill>
                  <a:srgbClr val="C00000"/>
                </a:solidFill>
                <a:effectLst/>
                <a:latin typeface="Simplified Arabic"/>
                <a:ea typeface="Calibri"/>
                <a:cs typeface="PT Bold Heading"/>
              </a:rPr>
              <a:t>معوقات الوصول إلى القمة الرياضية</a:t>
            </a:r>
            <a:r>
              <a:rPr lang="ar-IQ" sz="4400" dirty="0" smtClean="0">
                <a:effectLst/>
                <a:latin typeface="Simplified Arabic"/>
                <a:ea typeface="Calibri"/>
                <a:cs typeface="PT Bold Heading"/>
              </a:rPr>
              <a:t>:</a:t>
            </a:r>
            <a:endParaRPr lang="ar-IQ" dirty="0"/>
          </a:p>
        </p:txBody>
      </p:sp>
    </p:spTree>
    <p:extLst>
      <p:ext uri="{BB962C8B-B14F-4D97-AF65-F5344CB8AC3E}">
        <p14:creationId xmlns="" xmlns:p14="http://schemas.microsoft.com/office/powerpoint/2010/main" val="3161527682"/>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rot="20588387">
            <a:off x="180829" y="1249101"/>
            <a:ext cx="8229600" cy="2837146"/>
          </a:xfrm>
        </p:spPr>
        <p:txBody>
          <a:bodyPr>
            <a:normAutofit/>
          </a:bodyPr>
          <a:lstStyle/>
          <a:p>
            <a:pPr marL="0" indent="0" algn="ctr">
              <a:buNone/>
            </a:pPr>
            <a:r>
              <a:rPr lang="ar-IQ" sz="9600" b="1" dirty="0" smtClean="0">
                <a:solidFill>
                  <a:srgbClr val="FFFF00"/>
                </a:solidFill>
              </a:rPr>
              <a:t>شكرا لأصغائكم </a:t>
            </a:r>
            <a:endParaRPr lang="ar-IQ" sz="9600" b="1" dirty="0">
              <a:solidFill>
                <a:srgbClr val="FFFF00"/>
              </a:solidFill>
            </a:endParaRP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32040" y="2348880"/>
            <a:ext cx="4211960" cy="4320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27529233"/>
      </p:ext>
    </p:extLst>
  </p:cSld>
  <p:clrMapOvr>
    <a:masterClrMapping/>
  </p:clrMapOvr>
  <mc:AlternateContent xmlns:mc="http://schemas.openxmlformats.org/markup-compatibility/2006">
    <mc:Choice xmlns=""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260648"/>
            <a:ext cx="8568952" cy="6048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88602345"/>
      </p:ext>
    </p:extLst>
  </p:cSld>
  <p:clrMapOvr>
    <a:masterClrMapping/>
  </p:clrMapOvr>
  <mc:AlternateContent xmlns:mc="http://schemas.openxmlformats.org/markup-compatibility/2006">
    <mc:Choice xmlns=""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476672"/>
            <a:ext cx="8508087" cy="5832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9992068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730748" y="1524000"/>
            <a:ext cx="6233740" cy="5073352"/>
          </a:xfrm>
        </p:spPr>
        <p:txBody>
          <a:bodyPr>
            <a:normAutofit lnSpcReduction="10000"/>
          </a:bodyPr>
          <a:lstStyle/>
          <a:p>
            <a:pPr algn="just">
              <a:lnSpc>
                <a:spcPct val="115000"/>
              </a:lnSpc>
            </a:pPr>
            <a:r>
              <a:rPr lang="ar-SA" sz="2800" dirty="0">
                <a:latin typeface="Times New Roman"/>
                <a:ea typeface="Calibri"/>
                <a:cs typeface="Simplified Arabic"/>
              </a:rPr>
              <a:t> القمة الرياضية تمثل كذروة ( </a:t>
            </a:r>
            <a:r>
              <a:rPr lang="ar-SA" sz="2800" dirty="0" err="1">
                <a:latin typeface="Times New Roman"/>
                <a:ea typeface="Calibri"/>
                <a:cs typeface="Simplified Arabic"/>
              </a:rPr>
              <a:t>للفورمة</a:t>
            </a:r>
            <a:r>
              <a:rPr lang="ar-SA" sz="2800" dirty="0">
                <a:latin typeface="Times New Roman"/>
                <a:ea typeface="Calibri"/>
                <a:cs typeface="Simplified Arabic"/>
              </a:rPr>
              <a:t> الرياضية ), ينتج عنها تحقيق الرياضيين لأفضل مستوى من الإنجاز السنوي لهذا يمكن اعتبارها حالة تدريبية مؤقتة تزول بعد انتهاء السباقات مباشرة ,هذا وتصل القدرات البدنية والنفسية في القمة الرياضية الى الدرجة القصوى وإن مستويات الإعداد الفني (</a:t>
            </a:r>
            <a:r>
              <a:rPr lang="ar-SA" sz="2800" dirty="0" err="1">
                <a:latin typeface="Times New Roman"/>
                <a:ea typeface="Calibri"/>
                <a:cs typeface="Simplified Arabic"/>
              </a:rPr>
              <a:t>المهاري</a:t>
            </a:r>
            <a:r>
              <a:rPr lang="ar-SA" sz="2800" dirty="0">
                <a:latin typeface="Times New Roman"/>
                <a:ea typeface="Calibri"/>
                <a:cs typeface="Simplified Arabic"/>
              </a:rPr>
              <a:t> ) </a:t>
            </a:r>
            <a:r>
              <a:rPr lang="ar-SA" sz="2800" dirty="0" err="1">
                <a:latin typeface="Times New Roman"/>
                <a:ea typeface="Calibri"/>
                <a:cs typeface="Simplified Arabic"/>
              </a:rPr>
              <a:t>والخططي</a:t>
            </a:r>
            <a:r>
              <a:rPr lang="ar-SA" sz="2800" dirty="0">
                <a:latin typeface="Times New Roman"/>
                <a:ea typeface="Calibri"/>
                <a:cs typeface="Simplified Arabic"/>
              </a:rPr>
              <a:t> تصل إلى الدرجة المثالية .</a:t>
            </a:r>
            <a:endParaRPr lang="en-US" sz="2000" dirty="0">
              <a:latin typeface="Times New Roman"/>
              <a:ea typeface="Times New Roman"/>
            </a:endParaRPr>
          </a:p>
          <a:p>
            <a:pPr algn="just">
              <a:lnSpc>
                <a:spcPct val="115000"/>
              </a:lnSpc>
            </a:pPr>
            <a:r>
              <a:rPr lang="ar-SA" sz="2800" dirty="0">
                <a:latin typeface="Times New Roman"/>
                <a:ea typeface="Calibri"/>
                <a:cs typeface="Simplified Arabic"/>
              </a:rPr>
              <a:t>    أما القمة الرياضية من وجهة النظر النفسية فهي </a:t>
            </a:r>
            <a:r>
              <a:rPr lang="ar-SA" sz="2800" b="1" dirty="0">
                <a:solidFill>
                  <a:srgbClr val="FFFF00"/>
                </a:solidFill>
                <a:latin typeface="Times New Roman"/>
                <a:ea typeface="Calibri"/>
                <a:cs typeface="Simplified Arabic"/>
              </a:rPr>
              <a:t>( تعني الشعور بحالة التأهب والاستعداد القصوى لأداء حركي معين يصاحبها إثارة انفعالية شديدة)</a:t>
            </a:r>
            <a:r>
              <a:rPr lang="ar-SA" sz="2800" dirty="0">
                <a:solidFill>
                  <a:srgbClr val="FFFF00"/>
                </a:solidFill>
                <a:latin typeface="Times New Roman"/>
                <a:ea typeface="Calibri"/>
                <a:cs typeface="Simplified Arabic"/>
              </a:rPr>
              <a:t> .</a:t>
            </a:r>
            <a:endParaRPr lang="ar-IQ" dirty="0">
              <a:solidFill>
                <a:srgbClr val="FFFF00"/>
              </a:solidFill>
            </a:endParaRPr>
          </a:p>
        </p:txBody>
      </p:sp>
      <p:sp>
        <p:nvSpPr>
          <p:cNvPr id="3" name="عنوان 2"/>
          <p:cNvSpPr>
            <a:spLocks noGrp="1"/>
          </p:cNvSpPr>
          <p:nvPr>
            <p:ph type="title"/>
          </p:nvPr>
        </p:nvSpPr>
        <p:spPr/>
        <p:txBody>
          <a:bodyPr>
            <a:normAutofit/>
          </a:bodyPr>
          <a:lstStyle/>
          <a:p>
            <a:pPr algn="r"/>
            <a:r>
              <a:rPr lang="ar-IQ" sz="5400" b="1" dirty="0" smtClean="0">
                <a:solidFill>
                  <a:srgbClr val="FF0000"/>
                </a:solidFill>
              </a:rPr>
              <a:t>القمة الرياضية </a:t>
            </a:r>
            <a:endParaRPr lang="ar-IQ" sz="5400"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692696"/>
            <a:ext cx="2623245" cy="5616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80509443"/>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404664"/>
            <a:ext cx="8229600" cy="6048672"/>
          </a:xfrm>
        </p:spPr>
        <p:txBody>
          <a:bodyPr/>
          <a:lstStyle/>
          <a:p>
            <a:pPr algn="just">
              <a:lnSpc>
                <a:spcPct val="115000"/>
              </a:lnSpc>
            </a:pPr>
            <a:r>
              <a:rPr lang="ar-SA" sz="2800" dirty="0">
                <a:latin typeface="Times New Roman"/>
                <a:ea typeface="Calibri"/>
                <a:cs typeface="Simplified Arabic"/>
              </a:rPr>
              <a:t>وهي أيضا حالة تحليل ذاتية وغير ذاتية لجميع مستويات التكيف والاستعداد التام للاشتراك في السباق الرئيسي السنوي</a:t>
            </a:r>
            <a:r>
              <a:rPr lang="ar-SA" sz="2800" dirty="0" smtClean="0">
                <a:latin typeface="Times New Roman"/>
                <a:ea typeface="Calibri"/>
                <a:cs typeface="Simplified Arabic"/>
              </a:rPr>
              <a:t>.</a:t>
            </a:r>
            <a:endParaRPr lang="ar-IQ" sz="2800" dirty="0" smtClean="0">
              <a:latin typeface="Times New Roman"/>
              <a:ea typeface="Calibri"/>
              <a:cs typeface="Simplified Arabic"/>
            </a:endParaRPr>
          </a:p>
          <a:p>
            <a:pPr marL="0" indent="0" algn="just">
              <a:lnSpc>
                <a:spcPct val="115000"/>
              </a:lnSpc>
              <a:buNone/>
            </a:pPr>
            <a:endParaRPr lang="en-US" sz="2000" dirty="0">
              <a:latin typeface="Times New Roman"/>
              <a:ea typeface="Times New Roman"/>
            </a:endParaRPr>
          </a:p>
          <a:p>
            <a:pPr algn="just">
              <a:lnSpc>
                <a:spcPct val="115000"/>
              </a:lnSpc>
            </a:pPr>
            <a:r>
              <a:rPr lang="ar-SA" sz="2800" dirty="0">
                <a:latin typeface="Times New Roman"/>
                <a:ea typeface="Calibri"/>
                <a:cs typeface="Simplified Arabic"/>
              </a:rPr>
              <a:t> فالوجه غير الذاتي للقمة الرياضية يعني </a:t>
            </a:r>
            <a:r>
              <a:rPr lang="ar-SA" sz="2800" b="1" dirty="0">
                <a:solidFill>
                  <a:srgbClr val="FFFF00"/>
                </a:solidFill>
                <a:latin typeface="Times New Roman"/>
                <a:ea typeface="Calibri"/>
                <a:cs typeface="Simplified Arabic"/>
              </a:rPr>
              <a:t>( قدرة الجهاز العصبي على التكيف بسرعة وبفعالية لضغوط السباقات المختلفة وخيبة الامل والانفعال)</a:t>
            </a:r>
            <a:r>
              <a:rPr lang="ar-SA" sz="2800" dirty="0">
                <a:solidFill>
                  <a:srgbClr val="FFFF00"/>
                </a:solidFill>
                <a:latin typeface="Times New Roman"/>
                <a:ea typeface="Calibri"/>
                <a:cs typeface="Simplified Arabic"/>
              </a:rPr>
              <a:t>  </a:t>
            </a:r>
            <a:r>
              <a:rPr lang="ar-IQ" sz="2800" dirty="0" smtClean="0">
                <a:solidFill>
                  <a:srgbClr val="FFFF00"/>
                </a:solidFill>
                <a:latin typeface="Times New Roman"/>
                <a:ea typeface="Calibri"/>
                <a:cs typeface="Simplified Arabic"/>
              </a:rPr>
              <a:t>.</a:t>
            </a:r>
          </a:p>
          <a:p>
            <a:pPr algn="just">
              <a:lnSpc>
                <a:spcPct val="115000"/>
              </a:lnSpc>
            </a:pPr>
            <a:r>
              <a:rPr lang="ar-SA" sz="2800" dirty="0" smtClean="0">
                <a:latin typeface="Times New Roman"/>
                <a:ea typeface="Calibri"/>
                <a:cs typeface="Simplified Arabic"/>
              </a:rPr>
              <a:t> </a:t>
            </a:r>
            <a:r>
              <a:rPr lang="ar-SA" sz="2800" dirty="0">
                <a:latin typeface="Times New Roman"/>
                <a:ea typeface="Calibri"/>
                <a:cs typeface="Simplified Arabic"/>
              </a:rPr>
              <a:t>بينما الوجه الذاتي للقمة </a:t>
            </a:r>
            <a:r>
              <a:rPr lang="ar-SA" sz="2800" b="1" dirty="0">
                <a:solidFill>
                  <a:srgbClr val="FFFF00"/>
                </a:solidFill>
                <a:latin typeface="Times New Roman"/>
                <a:ea typeface="Calibri"/>
                <a:cs typeface="Simplified Arabic"/>
              </a:rPr>
              <a:t>( فيعزى الى ثقة كل رياضي بنفسه وبزملائه ,مستوى التحفيز والشعور العالي بتناسق العمل بين الجهاز العضلي والأجهزة الأخرى أي شعور الرياضي العالي بتناسق عمل جهازه العضلي وأجهزته الأخرى) .</a:t>
            </a:r>
            <a:endParaRPr lang="en-US" sz="2000" b="1" dirty="0">
              <a:solidFill>
                <a:srgbClr val="FFFF00"/>
              </a:solidFill>
              <a:latin typeface="Times New Roman"/>
              <a:ea typeface="Times New Roman"/>
            </a:endParaRPr>
          </a:p>
          <a:p>
            <a:endParaRPr lang="ar-IQ" dirty="0"/>
          </a:p>
        </p:txBody>
      </p:sp>
    </p:spTree>
    <p:extLst>
      <p:ext uri="{BB962C8B-B14F-4D97-AF65-F5344CB8AC3E}">
        <p14:creationId xmlns="" xmlns:p14="http://schemas.microsoft.com/office/powerpoint/2010/main" val="2012554531"/>
      </p:ext>
    </p:extLst>
  </p:cSld>
  <p:clrMapOvr>
    <a:masterClrMapping/>
  </p:clrMapOvr>
  <mc:AlternateContent xmlns:mc="http://schemas.openxmlformats.org/markup-compatibility/2006">
    <mc:Choice xmlns=""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332656"/>
            <a:ext cx="8229600" cy="5904656"/>
          </a:xfrm>
        </p:spPr>
        <p:txBody>
          <a:bodyPr/>
          <a:lstStyle/>
          <a:p>
            <a:pPr marL="0" indent="0" algn="just">
              <a:lnSpc>
                <a:spcPct val="150000"/>
              </a:lnSpc>
              <a:buNone/>
            </a:pPr>
            <a:r>
              <a:rPr lang="ar-SA" sz="2800" dirty="0">
                <a:ea typeface="Calibri"/>
                <a:cs typeface="Simplified Arabic"/>
              </a:rPr>
              <a:t>ويبدو أن الصفة المميزة للقمة الرياضية </a:t>
            </a:r>
            <a:endParaRPr lang="ar-IQ" sz="2800" dirty="0" smtClean="0">
              <a:ea typeface="Calibri"/>
              <a:cs typeface="Simplified Arabic"/>
            </a:endParaRPr>
          </a:p>
          <a:p>
            <a:pPr marL="0" indent="0" algn="just">
              <a:lnSpc>
                <a:spcPct val="150000"/>
              </a:lnSpc>
              <a:buNone/>
            </a:pPr>
            <a:r>
              <a:rPr lang="ar-IQ" sz="2800" b="1" dirty="0">
                <a:solidFill>
                  <a:srgbClr val="FFFF00"/>
                </a:solidFill>
                <a:ea typeface="Calibri"/>
                <a:cs typeface="Simplified Arabic"/>
              </a:rPr>
              <a:t> </a:t>
            </a:r>
            <a:r>
              <a:rPr lang="ar-IQ" sz="2800" b="1" dirty="0" smtClean="0">
                <a:solidFill>
                  <a:srgbClr val="FFFF00"/>
                </a:solidFill>
                <a:ea typeface="Calibri"/>
                <a:cs typeface="Simplified Arabic"/>
              </a:rPr>
              <a:t>    </a:t>
            </a:r>
            <a:r>
              <a:rPr lang="ar-SA" sz="2800" b="1" dirty="0" smtClean="0">
                <a:solidFill>
                  <a:srgbClr val="FFFF00"/>
                </a:solidFill>
                <a:ea typeface="Calibri"/>
                <a:cs typeface="Simplified Arabic"/>
              </a:rPr>
              <a:t>تكمن </a:t>
            </a:r>
            <a:r>
              <a:rPr lang="ar-SA" sz="2800" b="1" dirty="0">
                <a:solidFill>
                  <a:srgbClr val="FFFF00"/>
                </a:solidFill>
                <a:ea typeface="Calibri"/>
                <a:cs typeface="Simplified Arabic"/>
              </a:rPr>
              <a:t>في قدرة الرياضيين على تحمل درجات متفاوتة من الإحباط وخيبة الأمل التي تحدث قبل وأثناء وبعد السباق، </a:t>
            </a:r>
            <a:r>
              <a:rPr lang="ar-SA" sz="2800" b="1" dirty="0" err="1">
                <a:solidFill>
                  <a:srgbClr val="FFFF00"/>
                </a:solidFill>
                <a:ea typeface="Calibri"/>
                <a:cs typeface="Simplified Arabic"/>
              </a:rPr>
              <a:t>ولإجل</a:t>
            </a:r>
            <a:r>
              <a:rPr lang="ar-SA" sz="2800" b="1" dirty="0">
                <a:solidFill>
                  <a:srgbClr val="FFFF00"/>
                </a:solidFill>
                <a:ea typeface="Calibri"/>
                <a:cs typeface="Simplified Arabic"/>
              </a:rPr>
              <a:t> التغلب على هذه الحالة يجب على المدربين تخطيط نماذج كثيرة من الوحدات التدريبية المشابهة للسباق كي يخلق المدربون ظروفا نفسية خاصة متنوعة خلال مرحلة ما قبل السباق ومرحلة السباق من الخطة التدريبية السنوية وذلك من اجل تحسين قدراتهم للتغلب على حالة خيبة الامل والإحباط</a:t>
            </a:r>
            <a:r>
              <a:rPr lang="ar-IQ" sz="2800" b="1" dirty="0">
                <a:solidFill>
                  <a:srgbClr val="FFFF00"/>
                </a:solidFill>
                <a:ea typeface="Calibri"/>
                <a:cs typeface="Simplified Arabic"/>
              </a:rPr>
              <a:t> .</a:t>
            </a:r>
            <a:endParaRPr lang="ar-IQ" b="1" dirty="0">
              <a:solidFill>
                <a:srgbClr val="FFFF00"/>
              </a:solidFill>
            </a:endParaRPr>
          </a:p>
        </p:txBody>
      </p:sp>
    </p:spTree>
    <p:extLst>
      <p:ext uri="{BB962C8B-B14F-4D97-AF65-F5344CB8AC3E}">
        <p14:creationId xmlns="" xmlns:p14="http://schemas.microsoft.com/office/powerpoint/2010/main" val="3515046795"/>
      </p:ext>
    </p:extLst>
  </p:cSld>
  <p:clrMapOvr>
    <a:masterClrMapping/>
  </p:clrMapOvr>
  <mc:AlternateContent xmlns:mc="http://schemas.openxmlformats.org/markup-compatibility/2006">
    <mc:Choice xmlns=""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4431" y="548680"/>
            <a:ext cx="9015138" cy="4896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131840" y="5445224"/>
            <a:ext cx="3816424" cy="587853"/>
          </a:xfrm>
          <a:prstGeom prst="rect">
            <a:avLst/>
          </a:prstGeom>
        </p:spPr>
        <p:txBody>
          <a:bodyPr wrap="square">
            <a:spAutoFit/>
          </a:bodyPr>
          <a:lstStyle/>
          <a:p>
            <a:pPr algn="ctr">
              <a:lnSpc>
                <a:spcPct val="115000"/>
              </a:lnSpc>
            </a:pPr>
            <a:r>
              <a:rPr lang="ar-SA" sz="2800" b="1" dirty="0">
                <a:solidFill>
                  <a:srgbClr val="C00000"/>
                </a:solidFill>
                <a:latin typeface="Times New Roman"/>
                <a:ea typeface="Calibri"/>
                <a:cs typeface="Simplified Arabic"/>
              </a:rPr>
              <a:t>الخصائص النفسية الرياضية </a:t>
            </a:r>
            <a:endParaRPr lang="en-US" sz="2000" b="1" dirty="0">
              <a:solidFill>
                <a:srgbClr val="C00000"/>
              </a:solidFill>
              <a:effectLst/>
              <a:latin typeface="Times New Roman"/>
              <a:ea typeface="Times New Roman"/>
            </a:endParaRPr>
          </a:p>
        </p:txBody>
      </p:sp>
    </p:spTree>
    <p:extLst>
      <p:ext uri="{BB962C8B-B14F-4D97-AF65-F5344CB8AC3E}">
        <p14:creationId xmlns="" xmlns:p14="http://schemas.microsoft.com/office/powerpoint/2010/main" val="70503272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172395" y="260648"/>
            <a:ext cx="6514405" cy="6336704"/>
          </a:xfrm>
        </p:spPr>
        <p:txBody>
          <a:bodyPr>
            <a:normAutofit fontScale="92500" lnSpcReduction="10000"/>
          </a:bodyPr>
          <a:lstStyle/>
          <a:p>
            <a:pPr marL="0" indent="0">
              <a:buNone/>
            </a:pPr>
            <a:r>
              <a:rPr lang="ar-SA" sz="3200" dirty="0">
                <a:solidFill>
                  <a:srgbClr val="FFFF00"/>
                </a:solidFill>
                <a:latin typeface="Simplified Arabic"/>
                <a:ea typeface="Calibri"/>
                <a:cs typeface="PT Bold Heading"/>
              </a:rPr>
              <a:t>العوامل التي تسهل الوصول الى القمة الرياضية</a:t>
            </a:r>
            <a:r>
              <a:rPr lang="ar-SA" sz="3200" dirty="0" smtClean="0">
                <a:solidFill>
                  <a:srgbClr val="FFFF00"/>
                </a:solidFill>
                <a:latin typeface="Simplified Arabic"/>
                <a:ea typeface="Calibri"/>
                <a:cs typeface="PT Bold Heading"/>
              </a:rPr>
              <a:t>:</a:t>
            </a:r>
            <a:endParaRPr lang="ar-IQ" sz="3200" dirty="0" smtClean="0">
              <a:solidFill>
                <a:srgbClr val="FFFF00"/>
              </a:solidFill>
              <a:latin typeface="Simplified Arabic"/>
              <a:ea typeface="Calibri"/>
              <a:cs typeface="PT Bold Heading"/>
            </a:endParaRPr>
          </a:p>
          <a:p>
            <a:pPr marL="514350" lvl="0" indent="-514350" algn="just">
              <a:lnSpc>
                <a:spcPct val="115000"/>
              </a:lnSpc>
              <a:buAutoNum type="arabicPeriod"/>
            </a:pPr>
            <a:r>
              <a:rPr lang="ar-SA" sz="2800" b="1" dirty="0" smtClean="0">
                <a:latin typeface="Times New Roman"/>
                <a:ea typeface="Calibri"/>
                <a:cs typeface="Tahoma"/>
              </a:rPr>
              <a:t>قدرة </a:t>
            </a:r>
            <a:r>
              <a:rPr lang="ar-SA" sz="2800" b="1" dirty="0">
                <a:latin typeface="Times New Roman"/>
                <a:ea typeface="Calibri"/>
                <a:cs typeface="Tahoma"/>
              </a:rPr>
              <a:t>عمل عالية ومعدل سرعة عال لاستعادة </a:t>
            </a:r>
            <a:r>
              <a:rPr lang="ar-SA" sz="2800" b="1" dirty="0" smtClean="0">
                <a:latin typeface="Times New Roman"/>
                <a:ea typeface="Calibri"/>
                <a:cs typeface="Tahoma"/>
              </a:rPr>
              <a:t>الشفاء:</a:t>
            </a:r>
            <a:endParaRPr lang="ar-IQ" sz="2000" dirty="0">
              <a:latin typeface="Times New Roman"/>
              <a:ea typeface="Calibri"/>
            </a:endParaRPr>
          </a:p>
          <a:p>
            <a:pPr marL="514350" lvl="0" indent="-514350" algn="just">
              <a:lnSpc>
                <a:spcPct val="115000"/>
              </a:lnSpc>
              <a:buAutoNum type="arabicPeriod"/>
            </a:pPr>
            <a:r>
              <a:rPr lang="ar-SA" sz="2800" b="1" dirty="0" smtClean="0">
                <a:latin typeface="Times New Roman"/>
                <a:ea typeface="Calibri"/>
                <a:cs typeface="Tahoma"/>
              </a:rPr>
              <a:t>توافق </a:t>
            </a:r>
            <a:r>
              <a:rPr lang="ar-SA" sz="2800" b="1" dirty="0">
                <a:latin typeface="Times New Roman"/>
                <a:ea typeface="Calibri"/>
                <a:cs typeface="Tahoma"/>
              </a:rPr>
              <a:t>عمل عصبي – عضلي شبه </a:t>
            </a:r>
            <a:r>
              <a:rPr lang="ar-SA" sz="2800" b="1" dirty="0" smtClean="0">
                <a:latin typeface="Times New Roman"/>
                <a:ea typeface="Calibri"/>
                <a:cs typeface="Tahoma"/>
              </a:rPr>
              <a:t>تام</a:t>
            </a:r>
            <a:r>
              <a:rPr lang="ar-IQ" sz="2800" b="1" dirty="0" smtClean="0">
                <a:latin typeface="Times New Roman"/>
                <a:ea typeface="Calibri"/>
                <a:cs typeface="Tahoma"/>
              </a:rPr>
              <a:t> .</a:t>
            </a:r>
            <a:endParaRPr lang="en-US" sz="2800" b="1" dirty="0" smtClean="0">
              <a:latin typeface="Times New Roman"/>
              <a:ea typeface="Calibri"/>
              <a:cs typeface="Tahoma"/>
            </a:endParaRPr>
          </a:p>
          <a:p>
            <a:pPr marL="514350" lvl="0" indent="-514350" algn="just">
              <a:lnSpc>
                <a:spcPct val="115000"/>
              </a:lnSpc>
              <a:buAutoNum type="arabicPeriod"/>
            </a:pPr>
            <a:r>
              <a:rPr lang="ar-SA" sz="3200" b="1" dirty="0" smtClean="0">
                <a:latin typeface="Tahoma"/>
                <a:ea typeface="Calibri"/>
              </a:rPr>
              <a:t>حالة </a:t>
            </a:r>
            <a:r>
              <a:rPr lang="ar-SA" sz="3200" b="1" dirty="0">
                <a:latin typeface="Tahoma"/>
                <a:ea typeface="Calibri"/>
              </a:rPr>
              <a:t>التعويض </a:t>
            </a:r>
            <a:r>
              <a:rPr lang="ar-SA" sz="3200" b="1" dirty="0" smtClean="0">
                <a:latin typeface="Tahoma"/>
                <a:ea typeface="Calibri"/>
              </a:rPr>
              <a:t>الزائد</a:t>
            </a:r>
            <a:r>
              <a:rPr lang="ar-IQ" sz="3200" b="1" dirty="0" smtClean="0">
                <a:latin typeface="Tahoma"/>
                <a:ea typeface="Calibri"/>
              </a:rPr>
              <a:t> .</a:t>
            </a:r>
          </a:p>
          <a:p>
            <a:pPr marL="514350" lvl="0" indent="-514350" algn="just">
              <a:lnSpc>
                <a:spcPct val="115000"/>
              </a:lnSpc>
              <a:buAutoNum type="arabicPeriod"/>
            </a:pPr>
            <a:r>
              <a:rPr lang="ar-SA" sz="2800" b="1" dirty="0" smtClean="0">
                <a:latin typeface="Times New Roman"/>
                <a:ea typeface="Calibri"/>
                <a:cs typeface="Tahoma"/>
              </a:rPr>
              <a:t>تخفيض </a:t>
            </a:r>
            <a:r>
              <a:rPr lang="ar-SA" sz="2800" b="1" dirty="0">
                <a:latin typeface="Times New Roman"/>
                <a:ea typeface="Calibri"/>
                <a:cs typeface="Tahoma"/>
              </a:rPr>
              <a:t>الحمل التدريبي </a:t>
            </a:r>
            <a:r>
              <a:rPr lang="ar-IQ" sz="2800" b="1" dirty="0" smtClean="0">
                <a:latin typeface="Times New Roman"/>
                <a:ea typeface="Calibri"/>
                <a:cs typeface="Tahoma"/>
              </a:rPr>
              <a:t> .</a:t>
            </a:r>
          </a:p>
          <a:p>
            <a:pPr marL="514350" lvl="0" indent="-514350" algn="just">
              <a:lnSpc>
                <a:spcPct val="115000"/>
              </a:lnSpc>
              <a:buAutoNum type="arabicPeriod"/>
            </a:pPr>
            <a:r>
              <a:rPr lang="ar-SA" sz="2800" b="1" dirty="0" smtClean="0">
                <a:ea typeface="Calibri"/>
                <a:cs typeface="Tahoma"/>
              </a:rPr>
              <a:t>الراحة </a:t>
            </a:r>
            <a:r>
              <a:rPr lang="ar-SA" sz="2800" b="1" dirty="0">
                <a:ea typeface="Calibri"/>
                <a:cs typeface="Tahoma"/>
              </a:rPr>
              <a:t>واستعادة </a:t>
            </a:r>
            <a:r>
              <a:rPr lang="ar-SA" sz="2800" b="1" dirty="0" smtClean="0">
                <a:ea typeface="Calibri"/>
                <a:cs typeface="Tahoma"/>
              </a:rPr>
              <a:t>الشفاء</a:t>
            </a:r>
            <a:r>
              <a:rPr lang="ar-IQ" sz="2800" b="1" dirty="0" smtClean="0">
                <a:ea typeface="Calibri"/>
                <a:cs typeface="Tahoma"/>
              </a:rPr>
              <a:t> .</a:t>
            </a:r>
          </a:p>
          <a:p>
            <a:pPr marL="514350" lvl="0" indent="-514350" algn="just">
              <a:lnSpc>
                <a:spcPct val="115000"/>
              </a:lnSpc>
              <a:buAutoNum type="arabicPeriod"/>
            </a:pPr>
            <a:r>
              <a:rPr lang="ar-SA" sz="2800" b="1" dirty="0" smtClean="0">
                <a:ea typeface="Calibri"/>
                <a:cs typeface="Tahoma"/>
              </a:rPr>
              <a:t>قدرة </a:t>
            </a:r>
            <a:r>
              <a:rPr lang="ar-SA" sz="2800" b="1" dirty="0">
                <a:ea typeface="Calibri"/>
                <a:cs typeface="Tahoma"/>
              </a:rPr>
              <a:t>عمل الخلية </a:t>
            </a:r>
            <a:r>
              <a:rPr lang="ar-SA" sz="2800" b="1" dirty="0" smtClean="0">
                <a:ea typeface="Calibri"/>
                <a:cs typeface="Tahoma"/>
              </a:rPr>
              <a:t>العصبية</a:t>
            </a:r>
            <a:endParaRPr lang="ar-IQ" sz="2800" b="1" dirty="0">
              <a:ea typeface="Calibri"/>
              <a:cs typeface="Tahoma"/>
            </a:endParaRPr>
          </a:p>
          <a:p>
            <a:pPr marL="514350" lvl="0" indent="-514350" algn="just">
              <a:lnSpc>
                <a:spcPct val="115000"/>
              </a:lnSpc>
              <a:buAutoNum type="arabicPeriod"/>
            </a:pPr>
            <a:r>
              <a:rPr lang="ar-SA" sz="2800" b="1" dirty="0" smtClean="0">
                <a:ea typeface="Calibri"/>
                <a:cs typeface="Tahoma"/>
              </a:rPr>
              <a:t>جدول </a:t>
            </a:r>
            <a:r>
              <a:rPr lang="ar-SA" sz="2800" b="1" dirty="0">
                <a:ea typeface="Calibri"/>
                <a:cs typeface="Tahoma"/>
              </a:rPr>
              <a:t>تواريخ </a:t>
            </a:r>
            <a:r>
              <a:rPr lang="ar-SA" sz="2800" b="1" dirty="0" smtClean="0">
                <a:ea typeface="Calibri"/>
                <a:cs typeface="Tahoma"/>
              </a:rPr>
              <a:t>السباقات</a:t>
            </a:r>
            <a:endParaRPr lang="ar-IQ" sz="2800" b="1" dirty="0">
              <a:ea typeface="Calibri"/>
              <a:cs typeface="Tahoma"/>
            </a:endParaRPr>
          </a:p>
          <a:p>
            <a:pPr marL="514350" lvl="0" indent="-514350" algn="just">
              <a:lnSpc>
                <a:spcPct val="115000"/>
              </a:lnSpc>
              <a:buAutoNum type="arabicPeriod"/>
            </a:pPr>
            <a:r>
              <a:rPr lang="ar-SA" sz="2800" b="1" dirty="0" smtClean="0">
                <a:ea typeface="Calibri"/>
                <a:cs typeface="Tahoma"/>
              </a:rPr>
              <a:t>عدد </a:t>
            </a:r>
            <a:r>
              <a:rPr lang="ar-SA" sz="2800" b="1" dirty="0">
                <a:ea typeface="Calibri"/>
                <a:cs typeface="Tahoma"/>
              </a:rPr>
              <a:t>القمم الرياضية المطلوبة في مرحلة </a:t>
            </a:r>
            <a:r>
              <a:rPr lang="ar-SA" sz="2800" b="1" dirty="0" smtClean="0">
                <a:ea typeface="Calibri"/>
                <a:cs typeface="Tahoma"/>
              </a:rPr>
              <a:t>السباق</a:t>
            </a:r>
            <a:r>
              <a:rPr lang="ar-IQ" sz="2800" b="1" dirty="0" smtClean="0">
                <a:ea typeface="Calibri"/>
                <a:cs typeface="Tahoma"/>
              </a:rPr>
              <a:t>.</a:t>
            </a:r>
          </a:p>
          <a:p>
            <a:pPr marL="0" indent="0" algn="just">
              <a:lnSpc>
                <a:spcPct val="115000"/>
              </a:lnSpc>
              <a:buNone/>
            </a:pPr>
            <a:endParaRPr lang="ar-IQ" sz="2800" b="1" dirty="0" smtClean="0">
              <a:latin typeface="Times New Roman"/>
              <a:ea typeface="Calibri"/>
              <a:cs typeface="Tahoma"/>
            </a:endParaRPr>
          </a:p>
          <a:p>
            <a:pPr algn="just">
              <a:lnSpc>
                <a:spcPct val="115000"/>
              </a:lnSpc>
            </a:pPr>
            <a:endParaRPr lang="en-US" sz="1600" dirty="0">
              <a:latin typeface="Times New Roman"/>
              <a:ea typeface="Times New Roman"/>
            </a:endParaRPr>
          </a:p>
          <a:p>
            <a:pPr marL="342900" lvl="0" indent="-342900" algn="just">
              <a:lnSpc>
                <a:spcPct val="115000"/>
              </a:lnSpc>
              <a:buFont typeface="+mj-lt"/>
              <a:buAutoNum type="arabicPeriod"/>
            </a:pPr>
            <a:endParaRPr lang="en-US" sz="2000" dirty="0">
              <a:latin typeface="Times New Roman"/>
              <a:ea typeface="Times New Roman"/>
            </a:endParaRPr>
          </a:p>
          <a:p>
            <a:pPr marL="0" indent="0">
              <a:buNone/>
            </a:pPr>
            <a:endParaRPr lang="ar-IQ"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908720"/>
            <a:ext cx="2123728" cy="5184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7320075"/>
      </p:ext>
    </p:extLst>
  </p:cSld>
  <p:clrMapOvr>
    <a:masterClrMapping/>
  </p:clrMapOvr>
  <mc:AlternateContent xmlns:mc="http://schemas.openxmlformats.org/markup-compatibility/2006">
    <mc:Choice xmlns=""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980728"/>
            <a:ext cx="8229600" cy="6048672"/>
          </a:xfrm>
        </p:spPr>
        <p:txBody>
          <a:bodyPr>
            <a:normAutofit fontScale="92500" lnSpcReduction="10000"/>
          </a:bodyPr>
          <a:lstStyle/>
          <a:p>
            <a:pPr algn="just">
              <a:lnSpc>
                <a:spcPct val="115000"/>
              </a:lnSpc>
            </a:pPr>
            <a:r>
              <a:rPr lang="ar-IQ" sz="2800" b="1" dirty="0">
                <a:solidFill>
                  <a:srgbClr val="FFFF00"/>
                </a:solidFill>
                <a:latin typeface="Times New Roman"/>
                <a:ea typeface="Calibri"/>
                <a:cs typeface="Simplified Arabic"/>
              </a:rPr>
              <a:t>اعتبر الباحثون أفضل إنجاز شخصي لكل رياضي للسنة الماضية كنقطة دالة أو ما يسمى بالإنجاز القصوى السنوي الذي يمثل نسبة (100%) من إنجازاتهم وعبروا عنه (بالمنطقة أو الحد الأول) أو سموه حد أو منطقة النتائج العالية الذي يشمل تحقيق إنجازات لا تقل عن ( 2%) أقل من أحسن إنجاز في السنة السابقة أي (إنجاز النقطة الدالة ) وأطلقوا عليه </a:t>
            </a:r>
            <a:r>
              <a:rPr lang="ar-IQ" sz="2800" b="1" dirty="0" err="1">
                <a:solidFill>
                  <a:srgbClr val="FFFF00"/>
                </a:solidFill>
                <a:latin typeface="Times New Roman"/>
                <a:ea typeface="Calibri"/>
                <a:cs typeface="Simplified Arabic"/>
              </a:rPr>
              <a:t>إسم</a:t>
            </a:r>
            <a:r>
              <a:rPr lang="ar-IQ" sz="2800" b="1" dirty="0">
                <a:solidFill>
                  <a:srgbClr val="FFFF00"/>
                </a:solidFill>
                <a:latin typeface="Times New Roman"/>
                <a:ea typeface="Calibri"/>
                <a:cs typeface="Simplified Arabic"/>
              </a:rPr>
              <a:t> (المنطقة أو الحد الأول ) .</a:t>
            </a:r>
            <a:endParaRPr lang="en-US" sz="2000" b="1" dirty="0">
              <a:solidFill>
                <a:srgbClr val="FFFF00"/>
              </a:solidFill>
              <a:latin typeface="Times New Roman"/>
              <a:ea typeface="Times New Roman"/>
            </a:endParaRPr>
          </a:p>
          <a:p>
            <a:pPr algn="just">
              <a:lnSpc>
                <a:spcPct val="115000"/>
              </a:lnSpc>
            </a:pPr>
            <a:r>
              <a:rPr lang="ar-IQ" sz="2800" b="1" dirty="0">
                <a:solidFill>
                  <a:srgbClr val="002060"/>
                </a:solidFill>
                <a:latin typeface="Times New Roman"/>
                <a:ea typeface="Calibri"/>
                <a:cs typeface="Simplified Arabic"/>
              </a:rPr>
              <a:t>أما النتائج المتوسطة هي تلك الإنجازات التي تدخل ضمن تحقيق نسبة مقدارها من (2%-3.5%) أقل من أفضل إنجاز في السنة الماضية وسموه (المنطقة أو الحد الثاني ) بينما </a:t>
            </a:r>
            <a:r>
              <a:rPr lang="ar-IQ" sz="2800" b="1" dirty="0" err="1">
                <a:solidFill>
                  <a:srgbClr val="002060"/>
                </a:solidFill>
                <a:latin typeface="Times New Roman"/>
                <a:ea typeface="Calibri"/>
                <a:cs typeface="Simplified Arabic"/>
              </a:rPr>
              <a:t>إعتبروا</a:t>
            </a:r>
            <a:r>
              <a:rPr lang="ar-IQ" sz="2800" b="1" dirty="0">
                <a:solidFill>
                  <a:srgbClr val="002060"/>
                </a:solidFill>
                <a:latin typeface="Times New Roman"/>
                <a:ea typeface="Calibri"/>
                <a:cs typeface="Simplified Arabic"/>
              </a:rPr>
              <a:t> النتائج الواطئة أو المنخفضة هي التي تضم نسبة (3.5-5%) أقل من مستوى أحسن إنجاز في السنة السابقة وسموه (المنطقة أو الحد الثالث) .</a:t>
            </a:r>
            <a:endParaRPr lang="en-US" sz="2000" b="1" dirty="0">
              <a:solidFill>
                <a:srgbClr val="002060"/>
              </a:solidFill>
              <a:latin typeface="Times New Roman"/>
              <a:ea typeface="Times New Roman"/>
            </a:endParaRPr>
          </a:p>
          <a:p>
            <a:pPr algn="just"/>
            <a:r>
              <a:rPr lang="ar-IQ" sz="2800" b="1" dirty="0">
                <a:solidFill>
                  <a:srgbClr val="FFC000"/>
                </a:solidFill>
                <a:ea typeface="Calibri"/>
                <a:cs typeface="Simplified Arabic"/>
              </a:rPr>
              <a:t>(أما المنطقة أو الحد الرابع ) فهي التي تدخل ضمن النتائج الضعيفة أو الإنجازات التي تقل أكثر من نسبة (5%)عن مستوى إنجازات السنة السابقة </a:t>
            </a:r>
            <a:endParaRPr lang="ar-IQ" b="1" dirty="0">
              <a:solidFill>
                <a:srgbClr val="FFC000"/>
              </a:solidFill>
            </a:endParaRPr>
          </a:p>
        </p:txBody>
      </p:sp>
      <p:sp>
        <p:nvSpPr>
          <p:cNvPr id="3" name="عنوان 2"/>
          <p:cNvSpPr>
            <a:spLocks noGrp="1"/>
          </p:cNvSpPr>
          <p:nvPr>
            <p:ph type="title"/>
          </p:nvPr>
        </p:nvSpPr>
        <p:spPr>
          <a:xfrm>
            <a:off x="467544" y="260648"/>
            <a:ext cx="8229600" cy="678904"/>
          </a:xfrm>
        </p:spPr>
        <p:txBody>
          <a:bodyPr>
            <a:normAutofit fontScale="90000"/>
          </a:bodyPr>
          <a:lstStyle/>
          <a:p>
            <a:pPr algn="just">
              <a:lnSpc>
                <a:spcPct val="115000"/>
              </a:lnSpc>
            </a:pPr>
            <a:r>
              <a:rPr lang="ar-IQ" sz="3600" dirty="0">
                <a:effectLst/>
                <a:latin typeface="Simplified Arabic"/>
                <a:ea typeface="Calibri"/>
                <a:cs typeface="PT Bold Heading"/>
              </a:rPr>
              <a:t>طرائق التعرف على القمة الرياضية</a:t>
            </a:r>
            <a:r>
              <a:rPr lang="ar-IQ" sz="4400" dirty="0" smtClean="0">
                <a:effectLst/>
                <a:latin typeface="Simplified Arabic"/>
                <a:ea typeface="Calibri"/>
                <a:cs typeface="PT Bold Heading"/>
              </a:rPr>
              <a:t>:</a:t>
            </a:r>
            <a:endParaRPr lang="ar-IQ" dirty="0"/>
          </a:p>
        </p:txBody>
      </p:sp>
    </p:spTree>
    <p:extLst>
      <p:ext uri="{BB962C8B-B14F-4D97-AF65-F5344CB8AC3E}">
        <p14:creationId xmlns="" xmlns:p14="http://schemas.microsoft.com/office/powerpoint/2010/main" val="3920130201"/>
      </p:ext>
    </p:extLst>
  </p:cSld>
  <p:clrMapOvr>
    <a:masterClrMapping/>
  </p:clrMapOvr>
  <p:transition spd="slow">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ورق">
  <a:themeElements>
    <a:clrScheme name="ورق">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ورق">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ورق">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61</TotalTime>
  <Words>931</Words>
  <Application>Microsoft Office PowerPoint</Application>
  <PresentationFormat>عرض على الشاشة (3:4)‏</PresentationFormat>
  <Paragraphs>40</Paragraphs>
  <Slides>15</Slides>
  <Notes>0</Notes>
  <HiddenSlides>0</HiddenSlides>
  <MMClips>0</MMClips>
  <ScaleCrop>false</ScaleCrop>
  <HeadingPairs>
    <vt:vector size="4" baseType="variant">
      <vt:variant>
        <vt:lpstr>سمة</vt:lpstr>
      </vt:variant>
      <vt:variant>
        <vt:i4>1</vt:i4>
      </vt:variant>
      <vt:variant>
        <vt:lpstr>عناوين الشرائح</vt:lpstr>
      </vt:variant>
      <vt:variant>
        <vt:i4>15</vt:i4>
      </vt:variant>
    </vt:vector>
  </HeadingPairs>
  <TitlesOfParts>
    <vt:vector size="16" baseType="lpstr">
      <vt:lpstr>ورق</vt:lpstr>
      <vt:lpstr>القمة الرياضية</vt:lpstr>
      <vt:lpstr>الشريحة 2</vt:lpstr>
      <vt:lpstr>الشريحة 3</vt:lpstr>
      <vt:lpstr>القمة الرياضية </vt:lpstr>
      <vt:lpstr>الشريحة 5</vt:lpstr>
      <vt:lpstr>الشريحة 6</vt:lpstr>
      <vt:lpstr>الشريحة 7</vt:lpstr>
      <vt:lpstr>الشريحة 8</vt:lpstr>
      <vt:lpstr>طرائق التعرف على القمة الرياضية:</vt:lpstr>
      <vt:lpstr>فترة دوام المحافظة على القمة الرياضية </vt:lpstr>
      <vt:lpstr>الشريحة 11</vt:lpstr>
      <vt:lpstr>الشريحة 12</vt:lpstr>
      <vt:lpstr>الشريحة 13</vt:lpstr>
      <vt:lpstr>معوقات الوصول إلى القمة الرياضية:</vt:lpstr>
      <vt:lpstr>الشريحة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حمل التدريب –القمة الرياضية -  العوامل التي تسهم الى القمة الرياضية – طرائق التعرف الى القمة – معوقات الوصول الى القمة الرياضية  </dc:title>
  <dc:creator>ali</dc:creator>
  <cp:lastModifiedBy>Lenovo</cp:lastModifiedBy>
  <cp:revision>16</cp:revision>
  <dcterms:created xsi:type="dcterms:W3CDTF">2019-10-01T05:57:37Z</dcterms:created>
  <dcterms:modified xsi:type="dcterms:W3CDTF">2019-12-25T16:44:47Z</dcterms:modified>
</cp:coreProperties>
</file>