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9" r:id="rId4"/>
    <p:sldId id="260" r:id="rId5"/>
    <p:sldId id="261" r:id="rId6"/>
    <p:sldId id="262" r:id="rId7"/>
    <p:sldId id="263" r:id="rId8"/>
    <p:sldId id="264" r:id="rId9"/>
    <p:sldId id="283" r:id="rId10"/>
    <p:sldId id="265" r:id="rId11"/>
    <p:sldId id="266" r:id="rId12"/>
    <p:sldId id="267" r:id="rId13"/>
    <p:sldId id="281" r:id="rId14"/>
    <p:sldId id="282" r:id="rId15"/>
    <p:sldId id="268" r:id="rId16"/>
    <p:sldId id="270" r:id="rId17"/>
    <p:sldId id="284" r:id="rId18"/>
    <p:sldId id="272" r:id="rId19"/>
    <p:sldId id="274" r:id="rId20"/>
    <p:sldId id="276" r:id="rId21"/>
    <p:sldId id="277" r:id="rId22"/>
    <p:sldId id="278" r:id="rId23"/>
    <p:sldId id="279" r:id="rId24"/>
    <p:sldId id="280" r:id="rId2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FF99"/>
    <a:srgbClr val="FFD757"/>
    <a:srgbClr val="FFE697"/>
    <a:srgbClr val="C09200"/>
    <a:srgbClr val="FFE285"/>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8" d="100"/>
          <a:sy n="78" d="100"/>
        </p:scale>
        <p:origin x="-39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14F6A-3188-4C15-B87B-E5C3954AB8C7}" type="doc">
      <dgm:prSet loTypeId="urn:microsoft.com/office/officeart/2005/8/layout/cycle7" loCatId="cycle" qsTypeId="urn:microsoft.com/office/officeart/2005/8/quickstyle/simple4" qsCatId="simple" csTypeId="urn:microsoft.com/office/officeart/2005/8/colors/accent1_2" csCatId="accent1" phldr="1"/>
      <dgm:spPr/>
      <dgm:t>
        <a:bodyPr/>
        <a:lstStyle/>
        <a:p>
          <a:pPr rtl="1"/>
          <a:endParaRPr lang="ar-IQ"/>
        </a:p>
      </dgm:t>
    </dgm:pt>
    <dgm:pt modelId="{E0374981-2D0F-4C78-8EA6-C72850FFE61F}">
      <dgm:prSet custT="1"/>
      <dgm:spPr/>
      <dgm:t>
        <a:bodyPr/>
        <a:lstStyle/>
        <a:p>
          <a:pPr algn="r" rtl="1"/>
          <a:r>
            <a:rPr lang="ar-IQ" sz="4400" b="1" dirty="0">
              <a:solidFill>
                <a:srgbClr val="7030A0"/>
              </a:solidFill>
              <a:cs typeface="+mj-cs"/>
            </a:rPr>
            <a:t>المرونة: </a:t>
          </a:r>
          <a:r>
            <a:rPr lang="ar-IQ" sz="3200" b="1" dirty="0">
              <a:solidFill>
                <a:srgbClr val="FFFF00"/>
              </a:solidFill>
              <a:cs typeface="+mj-cs"/>
            </a:rPr>
            <a:t>تعتبر المرونة من مكونات اللياقة الأساسية وتمثل احدى الصفات الحركية لكثير من المهارات الرياضية وهي تعني المدى الحركي لمفصل اومجموعة من المفاصل وتقاس بأقصى مدى بين بسط وقبض المفصل ويعبر عن ذلك بدرجة الزاوية او بخط يقاس بالسنتمتر وتعرف المرونة " بأنها مقدرة مفاصل الجسم على العمل على مدى واسع " </a:t>
          </a:r>
        </a:p>
      </dgm:t>
    </dgm:pt>
    <dgm:pt modelId="{0934B8FF-FC40-4D6A-8A41-E98F39096FDE}" type="parTrans" cxnId="{3B851725-D814-46C1-90DB-A5F5CCE86C98}">
      <dgm:prSet/>
      <dgm:spPr/>
      <dgm:t>
        <a:bodyPr/>
        <a:lstStyle/>
        <a:p>
          <a:pPr rtl="1"/>
          <a:endParaRPr lang="ar-IQ"/>
        </a:p>
      </dgm:t>
    </dgm:pt>
    <dgm:pt modelId="{E8DAFE3A-614F-46B6-BEA6-428026D0137A}" type="sibTrans" cxnId="{3B851725-D814-46C1-90DB-A5F5CCE86C98}">
      <dgm:prSet/>
      <dgm:spPr/>
      <dgm:t>
        <a:bodyPr/>
        <a:lstStyle/>
        <a:p>
          <a:pPr rtl="1"/>
          <a:endParaRPr lang="ar-IQ"/>
        </a:p>
      </dgm:t>
    </dgm:pt>
    <dgm:pt modelId="{A0BCE36B-13B1-45A5-9A4C-349D141BC8C0}">
      <dgm:prSet/>
      <dgm:spPr/>
      <dgm:t>
        <a:bodyPr/>
        <a:lstStyle/>
        <a:p>
          <a:pPr rtl="1"/>
          <a:r>
            <a:rPr lang="ar-IQ" b="1" dirty="0">
              <a:solidFill>
                <a:srgbClr val="FFC000"/>
              </a:solidFill>
            </a:rPr>
            <a:t>المرونة العامة</a:t>
          </a:r>
        </a:p>
      </dgm:t>
    </dgm:pt>
    <dgm:pt modelId="{7AF5C74C-E920-48C1-8F42-2CC0AF2B03A9}" type="parTrans" cxnId="{8358F7A2-2D1E-4907-AB34-9E12A528A72C}">
      <dgm:prSet/>
      <dgm:spPr/>
      <dgm:t>
        <a:bodyPr/>
        <a:lstStyle/>
        <a:p>
          <a:pPr rtl="1"/>
          <a:endParaRPr lang="ar-IQ"/>
        </a:p>
      </dgm:t>
    </dgm:pt>
    <dgm:pt modelId="{E39FFF38-8370-4373-BDFE-6EB6D60FF32B}" type="sibTrans" cxnId="{8358F7A2-2D1E-4907-AB34-9E12A528A72C}">
      <dgm:prSet/>
      <dgm:spPr/>
      <dgm:t>
        <a:bodyPr/>
        <a:lstStyle/>
        <a:p>
          <a:pPr rtl="1"/>
          <a:endParaRPr lang="ar-IQ"/>
        </a:p>
      </dgm:t>
    </dgm:pt>
    <dgm:pt modelId="{AD0144CB-0273-4380-8FBE-EDED4EB37B59}">
      <dgm:prSet/>
      <dgm:spPr/>
      <dgm:t>
        <a:bodyPr/>
        <a:lstStyle/>
        <a:p>
          <a:pPr rtl="1"/>
          <a:r>
            <a:rPr lang="ar-IQ" b="1" dirty="0">
              <a:solidFill>
                <a:srgbClr val="FFC000"/>
              </a:solidFill>
            </a:rPr>
            <a:t>المرونة الخاصة</a:t>
          </a:r>
        </a:p>
      </dgm:t>
    </dgm:pt>
    <dgm:pt modelId="{FE4822C4-8062-4C72-B2E0-306A2F8CB096}" type="parTrans" cxnId="{14B681BF-703A-4C4E-9ECE-32D34549D0B3}">
      <dgm:prSet/>
      <dgm:spPr/>
      <dgm:t>
        <a:bodyPr/>
        <a:lstStyle/>
        <a:p>
          <a:pPr rtl="1"/>
          <a:endParaRPr lang="ar-IQ"/>
        </a:p>
      </dgm:t>
    </dgm:pt>
    <dgm:pt modelId="{C5964C38-C05E-4D55-8BEE-071BF5563696}" type="sibTrans" cxnId="{14B681BF-703A-4C4E-9ECE-32D34549D0B3}">
      <dgm:prSet/>
      <dgm:spPr/>
      <dgm:t>
        <a:bodyPr/>
        <a:lstStyle/>
        <a:p>
          <a:pPr rtl="1"/>
          <a:endParaRPr lang="ar-IQ"/>
        </a:p>
      </dgm:t>
    </dgm:pt>
    <dgm:pt modelId="{7E49E265-8091-433A-8051-1679D04C5B34}" type="pres">
      <dgm:prSet presAssocID="{3D014F6A-3188-4C15-B87B-E5C3954AB8C7}" presName="Name0" presStyleCnt="0">
        <dgm:presLayoutVars>
          <dgm:dir/>
          <dgm:resizeHandles val="exact"/>
        </dgm:presLayoutVars>
      </dgm:prSet>
      <dgm:spPr/>
      <dgm:t>
        <a:bodyPr/>
        <a:lstStyle/>
        <a:p>
          <a:pPr rtl="1"/>
          <a:endParaRPr lang="ar-IQ"/>
        </a:p>
      </dgm:t>
    </dgm:pt>
    <dgm:pt modelId="{C621A466-0B47-4024-9D3B-20E06C133BF2}" type="pres">
      <dgm:prSet presAssocID="{AD0144CB-0273-4380-8FBE-EDED4EB37B59}" presName="node" presStyleLbl="node1" presStyleIdx="0" presStyleCnt="3" custScaleX="123505" custScaleY="62671" custRadScaleRad="65107" custRadScaleInc="200753">
        <dgm:presLayoutVars>
          <dgm:bulletEnabled val="1"/>
        </dgm:presLayoutVars>
      </dgm:prSet>
      <dgm:spPr/>
      <dgm:t>
        <a:bodyPr/>
        <a:lstStyle/>
        <a:p>
          <a:pPr rtl="1"/>
          <a:endParaRPr lang="ar-IQ"/>
        </a:p>
      </dgm:t>
    </dgm:pt>
    <dgm:pt modelId="{4E64F9BE-FD76-4966-A290-0C03101C52F4}" type="pres">
      <dgm:prSet presAssocID="{C5964C38-C05E-4D55-8BEE-071BF5563696}" presName="sibTrans" presStyleLbl="sibTrans2D1" presStyleIdx="0" presStyleCnt="3"/>
      <dgm:spPr/>
      <dgm:t>
        <a:bodyPr/>
        <a:lstStyle/>
        <a:p>
          <a:pPr rtl="1"/>
          <a:endParaRPr lang="ar-IQ"/>
        </a:p>
      </dgm:t>
    </dgm:pt>
    <dgm:pt modelId="{D9EB5A21-3136-406E-89E0-0A25F6C6DCBB}" type="pres">
      <dgm:prSet presAssocID="{C5964C38-C05E-4D55-8BEE-071BF5563696}" presName="connectorText" presStyleLbl="sibTrans2D1" presStyleIdx="0" presStyleCnt="3"/>
      <dgm:spPr/>
      <dgm:t>
        <a:bodyPr/>
        <a:lstStyle/>
        <a:p>
          <a:pPr rtl="1"/>
          <a:endParaRPr lang="ar-IQ"/>
        </a:p>
      </dgm:t>
    </dgm:pt>
    <dgm:pt modelId="{AD5B989C-6601-4B7A-B4E7-A9C3347EE1B1}" type="pres">
      <dgm:prSet presAssocID="{A0BCE36B-13B1-45A5-9A4C-349D141BC8C0}" presName="node" presStyleLbl="node1" presStyleIdx="1" presStyleCnt="3" custScaleX="124049" custScaleY="72013" custRadScaleRad="164541" custRadScaleInc="230865">
        <dgm:presLayoutVars>
          <dgm:bulletEnabled val="1"/>
        </dgm:presLayoutVars>
      </dgm:prSet>
      <dgm:spPr/>
      <dgm:t>
        <a:bodyPr/>
        <a:lstStyle/>
        <a:p>
          <a:pPr rtl="1"/>
          <a:endParaRPr lang="ar-IQ"/>
        </a:p>
      </dgm:t>
    </dgm:pt>
    <dgm:pt modelId="{2BDDF515-16A7-4620-AC38-BA663D4632DD}" type="pres">
      <dgm:prSet presAssocID="{E39FFF38-8370-4373-BDFE-6EB6D60FF32B}" presName="sibTrans" presStyleLbl="sibTrans2D1" presStyleIdx="1" presStyleCnt="3"/>
      <dgm:spPr/>
      <dgm:t>
        <a:bodyPr/>
        <a:lstStyle/>
        <a:p>
          <a:pPr rtl="1"/>
          <a:endParaRPr lang="ar-IQ"/>
        </a:p>
      </dgm:t>
    </dgm:pt>
    <dgm:pt modelId="{E17498EC-B46A-447B-8E22-15D8D0BEA18E}" type="pres">
      <dgm:prSet presAssocID="{E39FFF38-8370-4373-BDFE-6EB6D60FF32B}" presName="connectorText" presStyleLbl="sibTrans2D1" presStyleIdx="1" presStyleCnt="3"/>
      <dgm:spPr/>
      <dgm:t>
        <a:bodyPr/>
        <a:lstStyle/>
        <a:p>
          <a:pPr rtl="1"/>
          <a:endParaRPr lang="ar-IQ"/>
        </a:p>
      </dgm:t>
    </dgm:pt>
    <dgm:pt modelId="{B730FA61-C4C7-46D8-8C4A-5317C95B1193}" type="pres">
      <dgm:prSet presAssocID="{E0374981-2D0F-4C78-8EA6-C72850FFE61F}" presName="node" presStyleLbl="node1" presStyleIdx="2" presStyleCnt="3" custScaleX="346531" custScaleY="167115" custRadScaleRad="101896" custRadScaleInc="147443">
        <dgm:presLayoutVars>
          <dgm:bulletEnabled val="1"/>
        </dgm:presLayoutVars>
      </dgm:prSet>
      <dgm:spPr/>
      <dgm:t>
        <a:bodyPr/>
        <a:lstStyle/>
        <a:p>
          <a:pPr rtl="1"/>
          <a:endParaRPr lang="ar-IQ"/>
        </a:p>
      </dgm:t>
    </dgm:pt>
    <dgm:pt modelId="{21329FF0-DBAA-40EA-8CCB-7036B7440793}" type="pres">
      <dgm:prSet presAssocID="{E8DAFE3A-614F-46B6-BEA6-428026D0137A}" presName="sibTrans" presStyleLbl="sibTrans2D1" presStyleIdx="2" presStyleCnt="3" custLinFactNeighborX="11752" custLinFactNeighborY="-14401"/>
      <dgm:spPr/>
      <dgm:t>
        <a:bodyPr/>
        <a:lstStyle/>
        <a:p>
          <a:pPr rtl="1"/>
          <a:endParaRPr lang="ar-IQ"/>
        </a:p>
      </dgm:t>
    </dgm:pt>
    <dgm:pt modelId="{218BE8BE-2B4E-43F3-96B5-3944B42D7A79}" type="pres">
      <dgm:prSet presAssocID="{E8DAFE3A-614F-46B6-BEA6-428026D0137A}" presName="connectorText" presStyleLbl="sibTrans2D1" presStyleIdx="2" presStyleCnt="3"/>
      <dgm:spPr/>
      <dgm:t>
        <a:bodyPr/>
        <a:lstStyle/>
        <a:p>
          <a:pPr rtl="1"/>
          <a:endParaRPr lang="ar-IQ"/>
        </a:p>
      </dgm:t>
    </dgm:pt>
  </dgm:ptLst>
  <dgm:cxnLst>
    <dgm:cxn modelId="{A0313AAD-88D1-4BD3-B3C6-AC7931C9118E}" type="presOf" srcId="{E39FFF38-8370-4373-BDFE-6EB6D60FF32B}" destId="{2BDDF515-16A7-4620-AC38-BA663D4632DD}" srcOrd="0" destOrd="0" presId="urn:microsoft.com/office/officeart/2005/8/layout/cycle7"/>
    <dgm:cxn modelId="{F8126740-F3B8-4684-BCA9-43A5DA78F9D1}" type="presOf" srcId="{C5964C38-C05E-4D55-8BEE-071BF5563696}" destId="{D9EB5A21-3136-406E-89E0-0A25F6C6DCBB}" srcOrd="1" destOrd="0" presId="urn:microsoft.com/office/officeart/2005/8/layout/cycle7"/>
    <dgm:cxn modelId="{1812498B-C9C5-4BAD-9547-A14EBB49DB29}" type="presOf" srcId="{E0374981-2D0F-4C78-8EA6-C72850FFE61F}" destId="{B730FA61-C4C7-46D8-8C4A-5317C95B1193}" srcOrd="0" destOrd="0" presId="urn:microsoft.com/office/officeart/2005/8/layout/cycle7"/>
    <dgm:cxn modelId="{A8D9478A-266F-4249-9647-2B5958B9DB92}" type="presOf" srcId="{3D014F6A-3188-4C15-B87B-E5C3954AB8C7}" destId="{7E49E265-8091-433A-8051-1679D04C5B34}" srcOrd="0" destOrd="0" presId="urn:microsoft.com/office/officeart/2005/8/layout/cycle7"/>
    <dgm:cxn modelId="{C717D484-B9E1-4A32-B76F-A6A8C932E78A}" type="presOf" srcId="{E39FFF38-8370-4373-BDFE-6EB6D60FF32B}" destId="{E17498EC-B46A-447B-8E22-15D8D0BEA18E}" srcOrd="1" destOrd="0" presId="urn:microsoft.com/office/officeart/2005/8/layout/cycle7"/>
    <dgm:cxn modelId="{AC062483-CDA5-4E1D-9533-6E8FBEB14E95}" type="presOf" srcId="{AD0144CB-0273-4380-8FBE-EDED4EB37B59}" destId="{C621A466-0B47-4024-9D3B-20E06C133BF2}" srcOrd="0" destOrd="0" presId="urn:microsoft.com/office/officeart/2005/8/layout/cycle7"/>
    <dgm:cxn modelId="{14B681BF-703A-4C4E-9ECE-32D34549D0B3}" srcId="{3D014F6A-3188-4C15-B87B-E5C3954AB8C7}" destId="{AD0144CB-0273-4380-8FBE-EDED4EB37B59}" srcOrd="0" destOrd="0" parTransId="{FE4822C4-8062-4C72-B2E0-306A2F8CB096}" sibTransId="{C5964C38-C05E-4D55-8BEE-071BF5563696}"/>
    <dgm:cxn modelId="{F7031EC6-06E6-4500-AF55-91D70B870DB9}" type="presOf" srcId="{E8DAFE3A-614F-46B6-BEA6-428026D0137A}" destId="{21329FF0-DBAA-40EA-8CCB-7036B7440793}" srcOrd="0" destOrd="0" presId="urn:microsoft.com/office/officeart/2005/8/layout/cycle7"/>
    <dgm:cxn modelId="{3B851725-D814-46C1-90DB-A5F5CCE86C98}" srcId="{3D014F6A-3188-4C15-B87B-E5C3954AB8C7}" destId="{E0374981-2D0F-4C78-8EA6-C72850FFE61F}" srcOrd="2" destOrd="0" parTransId="{0934B8FF-FC40-4D6A-8A41-E98F39096FDE}" sibTransId="{E8DAFE3A-614F-46B6-BEA6-428026D0137A}"/>
    <dgm:cxn modelId="{4EB95D6A-2FBC-4F9D-9B49-696E182C819C}" type="presOf" srcId="{E8DAFE3A-614F-46B6-BEA6-428026D0137A}" destId="{218BE8BE-2B4E-43F3-96B5-3944B42D7A79}" srcOrd="1" destOrd="0" presId="urn:microsoft.com/office/officeart/2005/8/layout/cycle7"/>
    <dgm:cxn modelId="{46731433-D1F8-4B99-85FB-FEA56DA08974}" type="presOf" srcId="{A0BCE36B-13B1-45A5-9A4C-349D141BC8C0}" destId="{AD5B989C-6601-4B7A-B4E7-A9C3347EE1B1}" srcOrd="0" destOrd="0" presId="urn:microsoft.com/office/officeart/2005/8/layout/cycle7"/>
    <dgm:cxn modelId="{8358F7A2-2D1E-4907-AB34-9E12A528A72C}" srcId="{3D014F6A-3188-4C15-B87B-E5C3954AB8C7}" destId="{A0BCE36B-13B1-45A5-9A4C-349D141BC8C0}" srcOrd="1" destOrd="0" parTransId="{7AF5C74C-E920-48C1-8F42-2CC0AF2B03A9}" sibTransId="{E39FFF38-8370-4373-BDFE-6EB6D60FF32B}"/>
    <dgm:cxn modelId="{37CD5FB2-7CCE-48BE-BFDB-0989D9489647}" type="presOf" srcId="{C5964C38-C05E-4D55-8BEE-071BF5563696}" destId="{4E64F9BE-FD76-4966-A290-0C03101C52F4}" srcOrd="0" destOrd="0" presId="urn:microsoft.com/office/officeart/2005/8/layout/cycle7"/>
    <dgm:cxn modelId="{1B1AD8B5-6350-4BC4-ABD6-B72EB4CAD0BF}" type="presParOf" srcId="{7E49E265-8091-433A-8051-1679D04C5B34}" destId="{C621A466-0B47-4024-9D3B-20E06C133BF2}" srcOrd="0" destOrd="0" presId="urn:microsoft.com/office/officeart/2005/8/layout/cycle7"/>
    <dgm:cxn modelId="{1A905CA2-4482-4A3F-B3C1-7803E8E10C6F}" type="presParOf" srcId="{7E49E265-8091-433A-8051-1679D04C5B34}" destId="{4E64F9BE-FD76-4966-A290-0C03101C52F4}" srcOrd="1" destOrd="0" presId="urn:microsoft.com/office/officeart/2005/8/layout/cycle7"/>
    <dgm:cxn modelId="{4631947B-E212-458B-AD50-FC0B7495F5B6}" type="presParOf" srcId="{4E64F9BE-FD76-4966-A290-0C03101C52F4}" destId="{D9EB5A21-3136-406E-89E0-0A25F6C6DCBB}" srcOrd="0" destOrd="0" presId="urn:microsoft.com/office/officeart/2005/8/layout/cycle7"/>
    <dgm:cxn modelId="{3CE26D00-CE16-4A98-B960-1C9956368652}" type="presParOf" srcId="{7E49E265-8091-433A-8051-1679D04C5B34}" destId="{AD5B989C-6601-4B7A-B4E7-A9C3347EE1B1}" srcOrd="2" destOrd="0" presId="urn:microsoft.com/office/officeart/2005/8/layout/cycle7"/>
    <dgm:cxn modelId="{C537A8E1-EDB7-4075-9DB5-6A73A1B5B7DC}" type="presParOf" srcId="{7E49E265-8091-433A-8051-1679D04C5B34}" destId="{2BDDF515-16A7-4620-AC38-BA663D4632DD}" srcOrd="3" destOrd="0" presId="urn:microsoft.com/office/officeart/2005/8/layout/cycle7"/>
    <dgm:cxn modelId="{6B1EA801-FDEF-48D3-83E1-B593760AD1E1}" type="presParOf" srcId="{2BDDF515-16A7-4620-AC38-BA663D4632DD}" destId="{E17498EC-B46A-447B-8E22-15D8D0BEA18E}" srcOrd="0" destOrd="0" presId="urn:microsoft.com/office/officeart/2005/8/layout/cycle7"/>
    <dgm:cxn modelId="{B9CE31BC-37B3-4BAD-9D8A-677BFB3F24EB}" type="presParOf" srcId="{7E49E265-8091-433A-8051-1679D04C5B34}" destId="{B730FA61-C4C7-46D8-8C4A-5317C95B1193}" srcOrd="4" destOrd="0" presId="urn:microsoft.com/office/officeart/2005/8/layout/cycle7"/>
    <dgm:cxn modelId="{A5DD7842-711A-403B-8496-CCA88BD34D79}" type="presParOf" srcId="{7E49E265-8091-433A-8051-1679D04C5B34}" destId="{21329FF0-DBAA-40EA-8CCB-7036B7440793}" srcOrd="5" destOrd="0" presId="urn:microsoft.com/office/officeart/2005/8/layout/cycle7"/>
    <dgm:cxn modelId="{24BB2DBB-3C74-4FF5-A59C-A52C8DCC6F1F}" type="presParOf" srcId="{21329FF0-DBAA-40EA-8CCB-7036B7440793}" destId="{218BE8BE-2B4E-43F3-96B5-3944B42D7A79}"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76275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8710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58319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400443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89886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194284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346167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396108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405183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208745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182488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20074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359167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1663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329231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360099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62FA4-B31A-4050-BEF3-C778ABE79923}" type="datetimeFigureOut">
              <a:rPr lang="ar-IQ" smtClean="0"/>
              <a:pPr/>
              <a:t>06/05/1441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191789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CF62FA4-B31A-4050-BEF3-C778ABE79923}" type="datetimeFigureOut">
              <a:rPr lang="ar-IQ" smtClean="0"/>
              <a:pPr/>
              <a:t>06/05/1441</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EB9C431-5760-4BCB-98F4-ED370D9D97F6}" type="slidenum">
              <a:rPr lang="ar-IQ" smtClean="0"/>
              <a:pPr/>
              <a:t>‹#›</a:t>
            </a:fld>
            <a:endParaRPr lang="ar-IQ"/>
          </a:p>
        </p:txBody>
      </p:sp>
    </p:spTree>
    <p:extLst>
      <p:ext uri="{BB962C8B-B14F-4D97-AF65-F5344CB8AC3E}">
        <p14:creationId xmlns:p14="http://schemas.microsoft.com/office/powerpoint/2010/main" xmlns="" val="37869370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a:t> </a:t>
            </a:r>
            <a:br>
              <a:rPr lang="ar-IQ" dirty="0"/>
            </a:br>
            <a:r>
              <a:rPr lang="ar-IQ" dirty="0"/>
              <a:t>    </a:t>
            </a:r>
          </a:p>
        </p:txBody>
      </p:sp>
      <p:sp>
        <p:nvSpPr>
          <p:cNvPr id="3" name="Subtitle 2"/>
          <p:cNvSpPr>
            <a:spLocks noGrp="1"/>
          </p:cNvSpPr>
          <p:nvPr>
            <p:ph type="subTitle" idx="1"/>
          </p:nvPr>
        </p:nvSpPr>
        <p:spPr>
          <a:xfrm>
            <a:off x="1799771" y="-1"/>
            <a:ext cx="9184493" cy="1161143"/>
          </a:xfrm>
        </p:spPr>
        <p:txBody>
          <a:bodyPr>
            <a:noAutofit/>
          </a:bodyPr>
          <a:lstStyle/>
          <a:p>
            <a:pPr algn="ctr"/>
            <a:r>
              <a:rPr lang="ar-IQ" sz="8000" b="1" dirty="0">
                <a:solidFill>
                  <a:srgbClr val="FFC000"/>
                </a:solidFill>
                <a:latin typeface="Angsana New" panose="02020603050405020304" pitchFamily="18" charset="-34"/>
              </a:rPr>
              <a:t>عناصر القدرات الحركية</a:t>
            </a:r>
          </a:p>
        </p:txBody>
      </p:sp>
      <p:pic>
        <p:nvPicPr>
          <p:cNvPr id="6146" name="Picture 2" descr="نتيجة بحث الصور عن عناصر اللياقة الحركية"/>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48229"/>
            <a:ext cx="12192000" cy="56097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5-Point Star 4"/>
          <p:cNvSpPr/>
          <p:nvPr/>
        </p:nvSpPr>
        <p:spPr>
          <a:xfrm>
            <a:off x="0" y="3145536"/>
            <a:ext cx="5327904" cy="3712465"/>
          </a:xfrm>
          <a:prstGeom prst="star5">
            <a:avLst>
              <a:gd name="adj" fmla="val 23581"/>
              <a:gd name="hf" fmla="val 105146"/>
              <a:gd name="vf" fmla="val 110557"/>
            </a:avLst>
          </a:prstGeom>
          <a:ln/>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IQ" sz="1400" b="1" dirty="0" smtClean="0">
                <a:ln w="50800"/>
                <a:solidFill>
                  <a:schemeClr val="bg1">
                    <a:shade val="50000"/>
                  </a:schemeClr>
                </a:solidFill>
              </a:rPr>
              <a:t>اعداد طالبات الدكتوراه  لعام 2019-2020 </a:t>
            </a:r>
          </a:p>
          <a:p>
            <a:pPr algn="ctr"/>
            <a:r>
              <a:rPr lang="ar-IQ" sz="1400" b="1" dirty="0" err="1" smtClean="0">
                <a:ln w="50800"/>
                <a:solidFill>
                  <a:schemeClr val="bg1">
                    <a:shade val="50000"/>
                  </a:schemeClr>
                </a:solidFill>
              </a:rPr>
              <a:t>باشراف</a:t>
            </a:r>
            <a:r>
              <a:rPr lang="ar-IQ" sz="1400" b="1" dirty="0" smtClean="0">
                <a:ln w="50800"/>
                <a:solidFill>
                  <a:schemeClr val="bg1">
                    <a:shade val="50000"/>
                  </a:schemeClr>
                </a:solidFill>
              </a:rPr>
              <a:t> الاستاذ الدكتور </a:t>
            </a:r>
            <a:r>
              <a:rPr lang="ar-IQ" sz="1400" b="1" dirty="0" err="1" smtClean="0">
                <a:ln w="50800"/>
                <a:solidFill>
                  <a:schemeClr val="bg1">
                    <a:shade val="50000"/>
                  </a:schemeClr>
                </a:solidFill>
              </a:rPr>
              <a:t>سهاد</a:t>
            </a:r>
            <a:r>
              <a:rPr lang="ar-IQ" sz="1400" b="1" dirty="0" smtClean="0">
                <a:ln w="50800"/>
                <a:solidFill>
                  <a:schemeClr val="bg1">
                    <a:shade val="50000"/>
                  </a:schemeClr>
                </a:solidFill>
              </a:rPr>
              <a:t> قاسم الموسوي</a:t>
            </a:r>
            <a:endParaRPr lang="ar-IQ" sz="1400" b="1" dirty="0">
              <a:ln w="50800"/>
              <a:solidFill>
                <a:schemeClr val="bg1">
                  <a:shade val="50000"/>
                </a:schemeClr>
              </a:solidFill>
            </a:endParaRPr>
          </a:p>
        </p:txBody>
      </p:sp>
    </p:spTree>
    <p:extLst>
      <p:ext uri="{BB962C8B-B14F-4D97-AF65-F5344CB8AC3E}">
        <p14:creationId xmlns:p14="http://schemas.microsoft.com/office/powerpoint/2010/main" xmlns="" val="417671569"/>
      </p:ext>
    </p:extLst>
  </p:cSld>
  <p:clrMapOvr>
    <a:masterClrMapping/>
  </p:clrMapOvr>
  <p:transition spd="slow">
    <p:newsflash/>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035308"/>
            <a:ext cx="12395200" cy="5822692"/>
          </a:xfrm>
          <a:prstGeom prst="rect">
            <a:avLst/>
          </a:prstGeom>
        </p:spPr>
        <p:txBody>
          <a:bodyPr wrap="square">
            <a:spAutoFit/>
          </a:bodyPr>
          <a:lstStyle/>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1 – توجيه الأداء الحركي بشكل صحيح عن طريق الأجهزة العضوية ولاسيما الجهاز الحركي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2 – الأستيعاب والعمل بموجب المعلومات بعد انتهاء العمل الحركي او خلاله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3 – اداء مسار الحركات طبقا لمنهج موضوع وتوقع النتائج بين ما يجب ان يحصل وماحصل فعلا اي بين النتيجة والهدف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4 – مقارنة نتائج الأستعلامات حول مايجب ان يتم مع الهدف الموضوع مسبقا ومنهج التصرف الحركي.</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r>
              <a:rPr lang="ar-IQ" sz="3600" b="1" dirty="0">
                <a:solidFill>
                  <a:schemeClr val="accent3">
                    <a:lumMod val="60000"/>
                    <a:lumOff val="40000"/>
                  </a:schemeClr>
                </a:solidFill>
                <a:effectLst/>
                <a:ea typeface="Calibri" panose="020F0502020204030204" pitchFamily="34" charset="0"/>
                <a:cs typeface="+mj-cs"/>
              </a:rPr>
              <a:t>5 – التوجيه الذاتي وتنظيمه وتصحيح المثيرات الحركية الموجهة الى العضلات .</a:t>
            </a:r>
            <a:endParaRPr lang="ar-IQ" sz="4000" b="1" dirty="0">
              <a:solidFill>
                <a:schemeClr val="accent3">
                  <a:lumMod val="60000"/>
                  <a:lumOff val="40000"/>
                </a:schemeClr>
              </a:solidFill>
              <a:cs typeface="+mj-cs"/>
            </a:endParaRPr>
          </a:p>
        </p:txBody>
      </p:sp>
      <p:sp>
        <p:nvSpPr>
          <p:cNvPr id="3" name="Rectangle 2"/>
          <p:cNvSpPr/>
          <p:nvPr/>
        </p:nvSpPr>
        <p:spPr>
          <a:xfrm>
            <a:off x="3135086" y="0"/>
            <a:ext cx="6836228" cy="1119537"/>
          </a:xfrm>
          <a:prstGeom prst="rect">
            <a:avLst/>
          </a:prstGeom>
        </p:spPr>
        <p:txBody>
          <a:bodyPr wrap="square">
            <a:spAutoFit/>
          </a:bodyPr>
          <a:lstStyle/>
          <a:p>
            <a:pPr lvl="0">
              <a:lnSpc>
                <a:spcPct val="115000"/>
              </a:lnSpc>
              <a:spcAft>
                <a:spcPts val="1000"/>
              </a:spcAft>
            </a:pPr>
            <a:r>
              <a:rPr lang="ar-IQ" sz="60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وظائف التوافق الحركي</a:t>
            </a:r>
            <a:endParaRPr lang="en-US" sz="4000" dirty="0">
              <a:solidFill>
                <a:srgbClr val="FFC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203049432"/>
      </p:ext>
    </p:extLst>
  </p:cSld>
  <p:clrMapOvr>
    <a:masterClrMapping/>
  </p:clrMapOvr>
  <p:transition spd="slow">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975" y="336279"/>
            <a:ext cx="8283037" cy="923330"/>
          </a:xfrm>
          <a:prstGeom prst="rect">
            <a:avLst/>
          </a:prstGeom>
        </p:spPr>
        <p:txBody>
          <a:bodyPr wrap="none">
            <a:spAutoFit/>
          </a:bodyPr>
          <a:lstStyle/>
          <a:p>
            <a:r>
              <a:rPr lang="ar-IQ" sz="5400" b="1" dirty="0">
                <a:solidFill>
                  <a:srgbClr val="FFC000"/>
                </a:solidFill>
                <a:ea typeface="Calibri" panose="020F0502020204030204" pitchFamily="34" charset="0"/>
                <a:cs typeface="Simplified Arabic" panose="02020603050405020304" pitchFamily="18" charset="-78"/>
              </a:rPr>
              <a:t>العوامل التي تؤثر في التوافق الحركي</a:t>
            </a:r>
            <a:endParaRPr lang="ar-IQ" sz="5400" dirty="0">
              <a:solidFill>
                <a:srgbClr val="FFC000"/>
              </a:solidFill>
            </a:endParaRPr>
          </a:p>
        </p:txBody>
      </p:sp>
      <p:sp>
        <p:nvSpPr>
          <p:cNvPr id="3" name="Rounded Rectangle 2"/>
          <p:cNvSpPr/>
          <p:nvPr/>
        </p:nvSpPr>
        <p:spPr>
          <a:xfrm>
            <a:off x="6551792" y="2452914"/>
            <a:ext cx="5008728" cy="107210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IQ" sz="4800" b="1" dirty="0">
                <a:solidFill>
                  <a:schemeClr val="accent5">
                    <a:lumMod val="50000"/>
                  </a:schemeClr>
                </a:solidFill>
              </a:rPr>
              <a:t>1- طول ذراع القوة</a:t>
            </a:r>
          </a:p>
        </p:txBody>
      </p:sp>
      <p:sp>
        <p:nvSpPr>
          <p:cNvPr id="4" name="Rounded Rectangle 3"/>
          <p:cNvSpPr/>
          <p:nvPr/>
        </p:nvSpPr>
        <p:spPr>
          <a:xfrm>
            <a:off x="998191" y="2438399"/>
            <a:ext cx="5008728" cy="1101135"/>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IQ" sz="4000" b="1" dirty="0">
                <a:solidFill>
                  <a:schemeClr val="accent5">
                    <a:lumMod val="50000"/>
                  </a:schemeClr>
                </a:solidFill>
                <a:effectLst/>
                <a:ea typeface="Calibri" panose="020F0502020204030204" pitchFamily="34" charset="0"/>
                <a:cs typeface="Simplified Arabic" panose="02020603050405020304" pitchFamily="18" charset="-78"/>
              </a:rPr>
              <a:t>2 – التأثير الدائم او المؤقت للقوى الخارجية</a:t>
            </a:r>
            <a:endParaRPr lang="ar-IQ" sz="4000" b="1" dirty="0">
              <a:solidFill>
                <a:schemeClr val="accent5">
                  <a:lumMod val="50000"/>
                </a:schemeClr>
              </a:solidFill>
            </a:endParaRPr>
          </a:p>
        </p:txBody>
      </p:sp>
      <p:sp>
        <p:nvSpPr>
          <p:cNvPr id="5" name="Rounded Rectangle 4"/>
          <p:cNvSpPr/>
          <p:nvPr/>
        </p:nvSpPr>
        <p:spPr>
          <a:xfrm>
            <a:off x="6517240" y="4209144"/>
            <a:ext cx="5008728" cy="123295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IQ" sz="4800" b="1" dirty="0">
                <a:solidFill>
                  <a:schemeClr val="accent5">
                    <a:lumMod val="50000"/>
                  </a:schemeClr>
                </a:solidFill>
                <a:effectLst/>
                <a:ea typeface="Calibri" panose="020F0502020204030204" pitchFamily="34" charset="0"/>
                <a:cs typeface="Simplified Arabic" panose="02020603050405020304" pitchFamily="18" charset="-78"/>
              </a:rPr>
              <a:t>3 – قاعدة الأرتكاز </a:t>
            </a:r>
            <a:endParaRPr lang="ar-IQ" sz="4800" b="1" dirty="0">
              <a:solidFill>
                <a:schemeClr val="accent5">
                  <a:lumMod val="50000"/>
                </a:schemeClr>
              </a:solidFill>
            </a:endParaRPr>
          </a:p>
        </p:txBody>
      </p:sp>
      <p:sp>
        <p:nvSpPr>
          <p:cNvPr id="6" name="Rounded Rectangle 5"/>
          <p:cNvSpPr/>
          <p:nvPr/>
        </p:nvSpPr>
        <p:spPr>
          <a:xfrm>
            <a:off x="983676" y="4209143"/>
            <a:ext cx="5008728" cy="126198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IQ" sz="3600" b="1" dirty="0">
                <a:solidFill>
                  <a:schemeClr val="accent5">
                    <a:lumMod val="50000"/>
                  </a:schemeClr>
                </a:solidFill>
                <a:effectLst/>
                <a:ea typeface="Calibri" panose="020F0502020204030204" pitchFamily="34" charset="0"/>
                <a:cs typeface="Simplified Arabic" panose="02020603050405020304" pitchFamily="18" charset="-78"/>
              </a:rPr>
              <a:t>4-الأوضاع التي يتخذها الجسم </a:t>
            </a:r>
            <a:endParaRPr lang="ar-IQ" sz="3600" b="1" dirty="0">
              <a:solidFill>
                <a:schemeClr val="accent5">
                  <a:lumMod val="50000"/>
                </a:schemeClr>
              </a:solidFill>
            </a:endParaRPr>
          </a:p>
        </p:txBody>
      </p:sp>
    </p:spTree>
    <p:extLst>
      <p:ext uri="{BB962C8B-B14F-4D97-AF65-F5344CB8AC3E}">
        <p14:creationId xmlns:p14="http://schemas.microsoft.com/office/powerpoint/2010/main" xmlns="" val="359395934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725715"/>
            <a:ext cx="12395200" cy="3471720"/>
          </a:xfrm>
          <a:prstGeom prst="rect">
            <a:avLst/>
          </a:prstGeom>
        </p:spPr>
        <p:txBody>
          <a:bodyPr wrap="square">
            <a:spAutoFit/>
          </a:bodyPr>
          <a:lstStyle/>
          <a:p>
            <a:pPr>
              <a:lnSpc>
                <a:spcPct val="115000"/>
              </a:lnSpc>
              <a:spcAft>
                <a:spcPts val="1000"/>
              </a:spcAft>
            </a:pPr>
            <a:r>
              <a:rPr lang="ar-IQ" sz="3200" b="1" dirty="0">
                <a:solidFill>
                  <a:schemeClr val="accent3">
                    <a:lumMod val="60000"/>
                    <a:lumOff val="40000"/>
                  </a:schemeClr>
                </a:solidFill>
                <a:effectLst/>
                <a:latin typeface="Calibri" panose="020F0502020204030204" pitchFamily="34" charset="0"/>
                <a:ea typeface="Calibri" panose="020F0502020204030204" pitchFamily="34" charset="0"/>
                <a:cs typeface="Simplified Arabic" panose="02020603050405020304" pitchFamily="18" charset="-78"/>
              </a:rPr>
              <a:t>هو القدرة على الأحساس بالمكان والأبعاد سواء كان ذلك بأستخدام البصر او بدونه عصبيا او عضليا ويعتبر سلامة الجهاز العصبي احد العوامل الهامة المحققة للتوازن وبالتالي يتضح مدى ارتباط التوازن بالتوافق العصبي العضلي كما انها القدرة على الأحتفاظ بثبات الجسم عند اداء مختلف المهارات والأوضاع الحركية الثابتة او في حالة الدوران او الأنتقال ويعرف هو قدرة الفرد على السيطرة على اجهزته العضوية من الناحية العصبية والعضلية وهو نتاج التعاون بين الجهازين العصبي والعضلي.</a:t>
            </a:r>
            <a:endParaRPr lang="en-US" b="1" dirty="0">
              <a:solidFill>
                <a:schemeClr val="accent3">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416800" y="0"/>
            <a:ext cx="2955223" cy="1047979"/>
          </a:xfrm>
          <a:prstGeom prst="rect">
            <a:avLst/>
          </a:prstGeom>
        </p:spPr>
        <p:txBody>
          <a:bodyPr wrap="square">
            <a:spAutoFit/>
          </a:bodyPr>
          <a:lstStyle/>
          <a:p>
            <a:pPr lvl="0">
              <a:lnSpc>
                <a:spcPct val="115000"/>
              </a:lnSpc>
              <a:spcAft>
                <a:spcPts val="1000"/>
              </a:spcAft>
            </a:pPr>
            <a:r>
              <a:rPr lang="ar-IQ" sz="54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2-التوازن</a:t>
            </a:r>
          </a:p>
        </p:txBody>
      </p:sp>
      <p:sp>
        <p:nvSpPr>
          <p:cNvPr id="5" name="Rounded Rectangle 4"/>
          <p:cNvSpPr/>
          <p:nvPr/>
        </p:nvSpPr>
        <p:spPr>
          <a:xfrm>
            <a:off x="6821715" y="4194629"/>
            <a:ext cx="4789714" cy="109290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spcAft>
                <a:spcPts val="1000"/>
              </a:spcAft>
            </a:pPr>
            <a:r>
              <a:rPr lang="ar-IQ" sz="3200" b="1" dirty="0">
                <a:solidFill>
                  <a:schemeClr val="accent6">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1 – تعتبر عنصر هام في العديد </a:t>
            </a:r>
          </a:p>
          <a:p>
            <a:pPr>
              <a:spcAft>
                <a:spcPts val="1000"/>
              </a:spcAft>
            </a:pPr>
            <a:r>
              <a:rPr lang="ar-IQ" sz="3200" b="1" dirty="0">
                <a:solidFill>
                  <a:schemeClr val="accent6">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من الأنشطة الرياضية .</a:t>
            </a:r>
            <a:endParaRPr lang="en-US" sz="3200" b="1"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ounded Rectangle 5"/>
          <p:cNvSpPr/>
          <p:nvPr/>
        </p:nvSpPr>
        <p:spPr>
          <a:xfrm>
            <a:off x="1132115" y="4165600"/>
            <a:ext cx="4847772" cy="113211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spcAft>
                <a:spcPts val="1000"/>
              </a:spcAft>
            </a:pPr>
            <a:r>
              <a:rPr lang="ar-IQ" sz="3200" b="1" dirty="0">
                <a:solidFill>
                  <a:schemeClr val="accent6">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2 – لها تأثير واضح في رياضات الأحتكاك كالمصارعة .</a:t>
            </a:r>
            <a:endParaRPr lang="en-US" sz="3200" b="1"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ounded Rectangle 6"/>
          <p:cNvSpPr/>
          <p:nvPr/>
        </p:nvSpPr>
        <p:spPr>
          <a:xfrm>
            <a:off x="6763656" y="5450114"/>
            <a:ext cx="4920343" cy="119017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spcAft>
                <a:spcPts val="1000"/>
              </a:spcAft>
            </a:pPr>
            <a:r>
              <a:rPr lang="ar-IQ" sz="3200" b="1" dirty="0">
                <a:solidFill>
                  <a:schemeClr val="accent6">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3 – تمثل العامل الأساس في الكثير </a:t>
            </a:r>
          </a:p>
          <a:p>
            <a:pPr>
              <a:spcAft>
                <a:spcPts val="1000"/>
              </a:spcAft>
            </a:pPr>
            <a:r>
              <a:rPr lang="ar-IQ" sz="3200" b="1" dirty="0">
                <a:solidFill>
                  <a:schemeClr val="accent6">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من الرياضات كالجمباز .</a:t>
            </a:r>
            <a:endParaRPr lang="en-US" sz="3200" b="1"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ounded Rectangle 7"/>
          <p:cNvSpPr/>
          <p:nvPr/>
        </p:nvSpPr>
        <p:spPr>
          <a:xfrm>
            <a:off x="1161143" y="5428343"/>
            <a:ext cx="4789714"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spcAft>
                <a:spcPts val="1000"/>
              </a:spcAft>
            </a:pPr>
            <a:r>
              <a:rPr lang="ar-IQ" sz="3600" b="1" dirty="0">
                <a:solidFill>
                  <a:schemeClr val="accent6">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4 – ترتبط بالعديد من الصفات البدنية كالقوة .</a:t>
            </a:r>
            <a:endParaRPr lang="en-US" sz="3600" b="1"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290539" y="3483428"/>
            <a:ext cx="3605234" cy="729430"/>
          </a:xfrm>
          <a:prstGeom prst="rect">
            <a:avLst/>
          </a:prstGeom>
        </p:spPr>
        <p:txBody>
          <a:bodyPr wrap="square">
            <a:spAutoFit/>
          </a:bodyPr>
          <a:lstStyle/>
          <a:p>
            <a:pPr>
              <a:lnSpc>
                <a:spcPct val="115000"/>
              </a:lnSpc>
              <a:spcAft>
                <a:spcPts val="1000"/>
              </a:spcAft>
            </a:pPr>
            <a:r>
              <a:rPr lang="ar-IQ" sz="2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    </a:t>
            </a:r>
            <a:r>
              <a:rPr lang="ar-IQ" sz="36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اهمية التوازن</a:t>
            </a:r>
            <a:endParaRPr lang="en-US" sz="20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69634240"/>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86" y="232229"/>
            <a:ext cx="11800113" cy="638950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IQ" sz="4000" b="1" dirty="0">
                <a:ln w="31550" cmpd="sng">
                  <a:solidFill>
                    <a:srgbClr val="FFC000"/>
                  </a:solidFill>
                  <a:prstDash val="solid"/>
                </a:ln>
                <a:solidFill>
                  <a:srgbClr val="FFFFFF"/>
                </a:solidFill>
                <a:effectLst>
                  <a:outerShdw blurRad="41275" dist="12700" dir="12000000" algn="tl" rotWithShape="0">
                    <a:srgbClr val="000000">
                      <a:alpha val="40000"/>
                    </a:srgbClr>
                  </a:outerShdw>
                </a:effectLst>
                <a:cs typeface="+mj-cs"/>
              </a:rPr>
              <a:t>ا</a:t>
            </a:r>
            <a:r>
              <a:rPr lang="ar-IQ" sz="4400" b="1" dirty="0">
                <a:ln w="31550" cmpd="sng">
                  <a:solidFill>
                    <a:srgbClr val="FFC000"/>
                  </a:solidFill>
                  <a:prstDash val="solid"/>
                </a:ln>
                <a:solidFill>
                  <a:srgbClr val="FFFFFF"/>
                </a:solidFill>
                <a:effectLst>
                  <a:outerShdw blurRad="41275" dist="12700" dir="12000000" algn="tl" rotWithShape="0">
                    <a:srgbClr val="000000">
                      <a:alpha val="40000"/>
                    </a:srgbClr>
                  </a:outerShdw>
                </a:effectLst>
                <a:cs typeface="+mj-cs"/>
              </a:rPr>
              <a:t>لتوازن</a:t>
            </a:r>
            <a:r>
              <a:rPr lang="en-US" sz="4400" b="1" dirty="0">
                <a:ln w="31550" cmpd="sng">
                  <a:solidFill>
                    <a:srgbClr val="FFC000"/>
                  </a:solidFill>
                  <a:prstDash val="solid"/>
                </a:ln>
                <a:solidFill>
                  <a:srgbClr val="FFFFFF"/>
                </a:solidFill>
                <a:effectLst>
                  <a:outerShdw blurRad="41275" dist="12700" dir="12000000" algn="tl" rotWithShape="0">
                    <a:srgbClr val="000000">
                      <a:alpha val="40000"/>
                    </a:srgbClr>
                  </a:outerShdw>
                </a:effectLst>
                <a:cs typeface="+mj-cs"/>
              </a:rPr>
              <a:t>: </a:t>
            </a:r>
            <a:r>
              <a:rPr lang="ar-IQ" sz="4400" b="1" dirty="0">
                <a:ln w="11430"/>
                <a:solidFill>
                  <a:srgbClr val="FFFF00"/>
                </a:solidFill>
                <a:effectLst>
                  <a:outerShdw blurRad="50800" dist="39000" dir="5460000" algn="tl">
                    <a:srgbClr val="000000">
                      <a:alpha val="38000"/>
                    </a:srgbClr>
                  </a:outerShdw>
                </a:effectLst>
                <a:cs typeface="+mj-cs"/>
              </a:rPr>
              <a:t>-هو القدرة على الأحساس بالمكان والأبعاد سواء كان ذلك بأستخدام البصر او بدونه عصبيا او عضليا ويعتبر سلامة الجهاز العصبي احد العوامل الهامة المحققة للتوازن وبالتال</a:t>
            </a:r>
          </a:p>
          <a:p>
            <a:r>
              <a:rPr lang="ar-IQ" sz="4400" b="1" dirty="0">
                <a:ln w="11430"/>
                <a:solidFill>
                  <a:srgbClr val="FFFF00"/>
                </a:solidFill>
                <a:effectLst>
                  <a:outerShdw blurRad="50800" dist="39000" dir="5460000" algn="tl">
                    <a:srgbClr val="000000">
                      <a:alpha val="38000"/>
                    </a:srgbClr>
                  </a:outerShdw>
                </a:effectLst>
                <a:cs typeface="+mj-cs"/>
              </a:rPr>
              <a:t>ي يتضح مدى ارتباط التوازن بالتوافق العصبي العضلي كما انها القدرة على الأحتفاظ بثبات الجسم عند اداء مختلف المهارات والأوضاع الحركية الثابتة او في حالة الدوران او الأنتقال ويعرف هو قدرة الفرد على السيطرة على اجهزته العضوية من الناحية العصبية والعضلية وهو نتاج التعاون بين الجهازين العصبي والعضلي.</a:t>
            </a:r>
            <a:endParaRPr lang="ar-IQ" sz="4000" b="1" dirty="0">
              <a:ln w="11430"/>
              <a:solidFill>
                <a:srgbClr val="FFFF00"/>
              </a:solidFill>
              <a:effectLst>
                <a:outerShdw blurRad="50800" dist="39000" dir="5460000" algn="tl">
                  <a:srgbClr val="000000">
                    <a:alpha val="38000"/>
                  </a:srgbClr>
                </a:outerShdw>
              </a:effectLst>
              <a:cs typeface="+mj-cs"/>
            </a:endParaRP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6" y="508000"/>
            <a:ext cx="12192000" cy="563231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IQ"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ا</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همية التوازن </a:t>
            </a:r>
            <a:r>
              <a:rPr lang="ar-IQ"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التوازن قدرة عامة تبرز اهميتها في الحياة العامة وفي مجالات التربية البدنية خاصة  لذا وضع عدد من النقاط المهمة لأهمية التوازن :</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 تعتبر عنصر هام في العديد من الأنشطة الرياضية .</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 تمثل العامل الأساسي في الكثير من الرياضات كالجمباز .</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 لها تأثير واضح في رياضات الاحتكاك كالمصارعة .</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 تمكن اللاعب من سرعة الاستجابة المناسبة في ضوء ظروف المنافسة .</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 تسهم في تحسين وترقية مستوي أدائه .</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a:p>
            <a:r>
              <a:rPr lang="ar-SA" sz="4000" b="1" dirty="0">
                <a:ln w="11430">
                  <a:solidFill>
                    <a:srgbClr val="FFC000"/>
                  </a:solidFill>
                </a:ln>
                <a:solidFill>
                  <a:srgbClr val="FFFF00"/>
                </a:solidFill>
                <a:effectLst>
                  <a:outerShdw blurRad="50800" dist="39000" dir="5460000" algn="tl">
                    <a:srgbClr val="000000">
                      <a:alpha val="38000"/>
                    </a:srgbClr>
                  </a:outerShdw>
                </a:effectLst>
                <a:cs typeface="+mj-cs"/>
              </a:rPr>
              <a:t>- ترتبط بالعديد من الصفات البدنية كالقوة </a:t>
            </a:r>
            <a:r>
              <a:rPr lang="ar-IQ" sz="4000" b="1" dirty="0">
                <a:ln w="11430">
                  <a:solidFill>
                    <a:srgbClr val="FFC000"/>
                  </a:solidFill>
                </a:ln>
                <a:solidFill>
                  <a:srgbClr val="FFFF00"/>
                </a:solidFill>
                <a:effectLst>
                  <a:outerShdw blurRad="50800" dist="39000" dir="5460000" algn="tl">
                    <a:srgbClr val="000000">
                      <a:alpha val="38000"/>
                    </a:srgbClr>
                  </a:outerShdw>
                </a:effectLst>
                <a:cs typeface="+mj-cs"/>
              </a:rPr>
              <a:t>.</a:t>
            </a:r>
            <a:endParaRPr lang="en-US" sz="4000" b="1" dirty="0">
              <a:ln w="11430">
                <a:solidFill>
                  <a:srgbClr val="FFC000"/>
                </a:solidFill>
              </a:ln>
              <a:solidFill>
                <a:srgbClr val="FFFF00"/>
              </a:solidFill>
              <a:effectLst>
                <a:outerShdw blurRad="50800" dist="39000" dir="5460000" algn="tl">
                  <a:srgbClr val="000000">
                    <a:alpha val="38000"/>
                  </a:srgbClr>
                </a:outerShdw>
              </a:effectLst>
              <a:cs typeface="+mj-cs"/>
            </a:endParaRPr>
          </a:p>
        </p:txBody>
      </p:sp>
    </p:spTree>
  </p:cSld>
  <p:clrMapOvr>
    <a:masterClrMapping/>
  </p:clrMapOvr>
  <p:transition>
    <p:dissolve/>
    <p:sndAc>
      <p:stSnd>
        <p:snd r:embed="rId2" name="click.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2114" y="408437"/>
            <a:ext cx="5138057" cy="1324978"/>
          </a:xfrm>
          <a:prstGeom prst="rect">
            <a:avLst/>
          </a:prstGeom>
        </p:spPr>
        <p:txBody>
          <a:bodyPr wrap="square">
            <a:spAutoFit/>
          </a:bodyPr>
          <a:lstStyle/>
          <a:p>
            <a:pPr algn="ctr">
              <a:lnSpc>
                <a:spcPct val="115000"/>
              </a:lnSpc>
              <a:spcAft>
                <a:spcPts val="1000"/>
              </a:spcAft>
            </a:pPr>
            <a:r>
              <a:rPr lang="ar-IQ" sz="72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انواع التوازن</a:t>
            </a:r>
            <a:endParaRPr lang="en-US" sz="4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p:cNvSpPr/>
          <p:nvPr/>
        </p:nvSpPr>
        <p:spPr>
          <a:xfrm>
            <a:off x="8432800" y="2583327"/>
            <a:ext cx="3325504" cy="2583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b="1" dirty="0">
                <a:solidFill>
                  <a:srgbClr val="FFC000"/>
                </a:solidFill>
                <a:effectLst/>
                <a:ea typeface="Calibri" panose="020F0502020204030204" pitchFamily="34" charset="0"/>
                <a:cs typeface="Simplified Arabic" panose="02020603050405020304" pitchFamily="18" charset="-78"/>
              </a:rPr>
              <a:t>التوازن الثابت (المستقر)</a:t>
            </a:r>
            <a:endParaRPr lang="ar-IQ" sz="3600" b="1" dirty="0">
              <a:solidFill>
                <a:srgbClr val="FFC000"/>
              </a:solidFill>
            </a:endParaRPr>
          </a:p>
        </p:txBody>
      </p:sp>
      <p:sp>
        <p:nvSpPr>
          <p:cNvPr id="5" name="Oval 4"/>
          <p:cNvSpPr/>
          <p:nvPr/>
        </p:nvSpPr>
        <p:spPr>
          <a:xfrm>
            <a:off x="4426857" y="2569029"/>
            <a:ext cx="3744686" cy="2612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b="1" dirty="0">
                <a:solidFill>
                  <a:srgbClr val="FFC000"/>
                </a:solidFill>
                <a:effectLst/>
                <a:ea typeface="Calibri" panose="020F0502020204030204" pitchFamily="34" charset="0"/>
                <a:cs typeface="Simplified Arabic" panose="02020603050405020304" pitchFamily="18" charset="-78"/>
              </a:rPr>
              <a:t>التوازن المتحرك  (المستمر) </a:t>
            </a:r>
            <a:endParaRPr lang="ar-IQ" sz="3600" b="1" dirty="0">
              <a:solidFill>
                <a:srgbClr val="FFC000"/>
              </a:solidFill>
            </a:endParaRPr>
          </a:p>
        </p:txBody>
      </p:sp>
      <p:sp>
        <p:nvSpPr>
          <p:cNvPr id="6" name="Oval 5"/>
          <p:cNvSpPr/>
          <p:nvPr/>
        </p:nvSpPr>
        <p:spPr>
          <a:xfrm>
            <a:off x="449943" y="2481943"/>
            <a:ext cx="3643085" cy="2627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4000" b="1" dirty="0">
                <a:solidFill>
                  <a:srgbClr val="FFC000"/>
                </a:solidFill>
                <a:effectLst/>
                <a:ea typeface="Calibri" panose="020F0502020204030204" pitchFamily="34" charset="0"/>
                <a:cs typeface="Simplified Arabic" panose="02020603050405020304" pitchFamily="18" charset="-78"/>
              </a:rPr>
              <a:t> التوازن القلق </a:t>
            </a:r>
            <a:endParaRPr lang="ar-IQ" sz="4000" b="1" dirty="0">
              <a:solidFill>
                <a:srgbClr val="FFC000"/>
              </a:solidFill>
            </a:endParaRPr>
          </a:p>
        </p:txBody>
      </p:sp>
    </p:spTree>
    <p:extLst>
      <p:ext uri="{BB962C8B-B14F-4D97-AF65-F5344CB8AC3E}">
        <p14:creationId xmlns:p14="http://schemas.microsoft.com/office/powerpoint/2010/main" xmlns="" val="273245476"/>
      </p:ext>
    </p:extLst>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3485" y="188686"/>
            <a:ext cx="5660572" cy="707886"/>
          </a:xfrm>
          <a:prstGeom prst="rect">
            <a:avLst/>
          </a:prstGeom>
        </p:spPr>
        <p:txBody>
          <a:bodyPr wrap="square">
            <a:spAutoFit/>
          </a:bodyPr>
          <a:lstStyle/>
          <a:p>
            <a:r>
              <a:rPr lang="ar-IQ" sz="4000" b="1" dirty="0"/>
              <a:t>العوامل التي تتحكم  في التوازن:-</a:t>
            </a:r>
            <a:endParaRPr lang="en-US" sz="4000" dirty="0"/>
          </a:p>
        </p:txBody>
      </p:sp>
      <p:sp>
        <p:nvSpPr>
          <p:cNvPr id="6" name="6-Point Star 5"/>
          <p:cNvSpPr/>
          <p:nvPr/>
        </p:nvSpPr>
        <p:spPr>
          <a:xfrm>
            <a:off x="5907315" y="624114"/>
            <a:ext cx="6110514" cy="5747657"/>
          </a:xfrm>
          <a:prstGeom prst="star6">
            <a:avLst/>
          </a:prstGeom>
          <a:ln>
            <a:solidFill>
              <a:srgbClr val="FFD757"/>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600" b="1" dirty="0">
                <a:solidFill>
                  <a:srgbClr val="FF0000"/>
                </a:solidFill>
              </a:rPr>
              <a:t>مركز ثقل الجسم</a:t>
            </a:r>
            <a:r>
              <a:rPr lang="ar-IQ" sz="3600" b="1" dirty="0"/>
              <a:t>:- </a:t>
            </a:r>
            <a:r>
              <a:rPr lang="ar-IQ" sz="3600" b="1" dirty="0">
                <a:solidFill>
                  <a:schemeClr val="accent4">
                    <a:lumMod val="50000"/>
                  </a:schemeClr>
                </a:solidFill>
              </a:rPr>
              <a:t>اي يجب ان يمر خط التأثير الخاص بالقوة خلال مركز ثقل الجسم.</a:t>
            </a:r>
          </a:p>
        </p:txBody>
      </p:sp>
      <p:sp>
        <p:nvSpPr>
          <p:cNvPr id="7" name="6-Point Star 6"/>
          <p:cNvSpPr/>
          <p:nvPr/>
        </p:nvSpPr>
        <p:spPr>
          <a:xfrm>
            <a:off x="-185331" y="566056"/>
            <a:ext cx="5918473" cy="5900057"/>
          </a:xfrm>
          <a:prstGeom prst="star6">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2800" b="1" dirty="0">
                <a:solidFill>
                  <a:srgbClr val="FF0000"/>
                </a:solidFill>
              </a:rPr>
              <a:t>قاعدة الأرتكاز</a:t>
            </a:r>
            <a:r>
              <a:rPr lang="ar-IQ" sz="2800" b="1" dirty="0"/>
              <a:t>:-</a:t>
            </a:r>
            <a:r>
              <a:rPr lang="ar-IQ" sz="2800" b="1" dirty="0">
                <a:solidFill>
                  <a:schemeClr val="accent4">
                    <a:lumMod val="50000"/>
                  </a:schemeClr>
                </a:solidFill>
              </a:rPr>
              <a:t>هي مساحة السطح الذي يرتكز الجسم عليها  فعند الوقوف يتحدد بالأطار الخارجي للقدمين والذي يمكن ان يتم في حالات الثبات واثناء الاداء وبعد اداء الحركه.</a:t>
            </a:r>
          </a:p>
        </p:txBody>
      </p:sp>
    </p:spTree>
    <p:extLst>
      <p:ext uri="{BB962C8B-B14F-4D97-AF65-F5344CB8AC3E}">
        <p14:creationId xmlns:p14="http://schemas.microsoft.com/office/powerpoint/2010/main" xmlns="" val="1726392588"/>
      </p:ext>
    </p:extLst>
  </p:cSld>
  <p:clrMapOvr>
    <a:masterClrMapping/>
  </p:clrMapOvr>
  <p:transition spd="slow">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171"/>
            <a:ext cx="12192000" cy="646331"/>
          </a:xfrm>
          <a:prstGeom prst="rect">
            <a:avLst/>
          </a:prstGeom>
        </p:spPr>
        <p:txBody>
          <a:bodyPr wrap="square">
            <a:spAutoFit/>
          </a:bodyPr>
          <a:lstStyle/>
          <a:p>
            <a:endParaRPr lang="ar-IQ" sz="3600" b="1" dirty="0">
              <a:solidFill>
                <a:srgbClr val="FFFF00"/>
              </a:solidFill>
              <a:cs typeface="+mj-cs"/>
            </a:endParaRPr>
          </a:p>
        </p:txBody>
      </p:sp>
      <p:graphicFrame>
        <p:nvGraphicFramePr>
          <p:cNvPr id="3" name="Diagram 2"/>
          <p:cNvGraphicFramePr/>
          <p:nvPr/>
        </p:nvGraphicFramePr>
        <p:xfrm>
          <a:off x="0" y="0"/>
          <a:ext cx="11974286" cy="667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04115" y="406400"/>
            <a:ext cx="5216954" cy="923330"/>
          </a:xfrm>
          <a:prstGeom prst="rect">
            <a:avLst/>
          </a:prstGeom>
        </p:spPr>
        <p:txBody>
          <a:bodyPr wrap="square">
            <a:spAutoFit/>
          </a:bodyPr>
          <a:lstStyle/>
          <a:p>
            <a:r>
              <a:rPr lang="ar-IQ" sz="5400" b="1" dirty="0">
                <a:solidFill>
                  <a:srgbClr val="FFC000"/>
                </a:solidFill>
                <a:ea typeface="Calibri" panose="020F0502020204030204" pitchFamily="34" charset="0"/>
                <a:cs typeface="Simplified Arabic" panose="02020603050405020304" pitchFamily="18" charset="-78"/>
              </a:rPr>
              <a:t>   اهمية المرونة</a:t>
            </a:r>
            <a:endParaRPr lang="ar-IQ" sz="5400" dirty="0">
              <a:solidFill>
                <a:srgbClr val="FFC000"/>
              </a:solidFill>
            </a:endParaRPr>
          </a:p>
        </p:txBody>
      </p:sp>
      <p:sp>
        <p:nvSpPr>
          <p:cNvPr id="10242" name="Rectangle 2"/>
          <p:cNvSpPr>
            <a:spLocks noChangeArrowheads="1"/>
          </p:cNvSpPr>
          <p:nvPr/>
        </p:nvSpPr>
        <p:spPr bwMode="auto">
          <a:xfrm>
            <a:off x="0" y="1525269"/>
            <a:ext cx="12192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1" i="0" u="none" strike="noStrike" cap="none" normalizeH="0" baseline="0" dirty="0">
                <a:ln>
                  <a:noFill/>
                </a:ln>
                <a:solidFill>
                  <a:srgbClr val="FFFF00"/>
                </a:solidFill>
                <a:effectLst/>
                <a:latin typeface="Simplified Arabic" pitchFamily="18" charset="-78"/>
                <a:ea typeface="Calibri" pitchFamily="34" charset="0"/>
                <a:cs typeface="+mj-cs"/>
              </a:rPr>
              <a:t>1 – تعتبر المرونة من العوامل الوقائية المهمة للأصابة بألام اسفل الظهر .</a:t>
            </a:r>
            <a:endParaRPr kumimoji="0" lang="en-US" sz="2400" b="1" i="0" u="none" strike="noStrike" cap="none" normalizeH="0" baseline="0" dirty="0">
              <a:ln>
                <a:noFill/>
              </a:ln>
              <a:solidFill>
                <a:srgbClr val="FFFF00"/>
              </a:solidFill>
              <a:effectLst/>
              <a:latin typeface="Arial" pitchFamily="34" charset="0"/>
              <a:cs typeface="+mj-cs"/>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3600" b="1" i="0" u="none" strike="noStrike" cap="none" normalizeH="0" baseline="0" dirty="0">
                <a:ln>
                  <a:noFill/>
                </a:ln>
                <a:solidFill>
                  <a:srgbClr val="FFFF00"/>
                </a:solidFill>
                <a:effectLst/>
                <a:latin typeface="Simplified Arabic" pitchFamily="18" charset="-78"/>
                <a:ea typeface="Calibri" pitchFamily="34" charset="0"/>
                <a:cs typeface="+mj-cs"/>
              </a:rPr>
              <a:t>2 – تعمل تمرينات المرونة على الوقاية من الأصابات التي يتعرض لها الرياضيين كالشد والتمزق والخلع وغيرها .</a:t>
            </a:r>
            <a:endParaRPr kumimoji="0" lang="en-US" sz="2400" b="1" i="0" u="none" strike="noStrike" cap="none" normalizeH="0" baseline="0" dirty="0">
              <a:ln>
                <a:noFill/>
              </a:ln>
              <a:solidFill>
                <a:srgbClr val="FFFF00"/>
              </a:solidFill>
              <a:effectLst/>
              <a:latin typeface="Arial" pitchFamily="34" charset="0"/>
              <a:cs typeface="+mj-cs"/>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3600" b="1" i="0" u="none" strike="noStrike" cap="none" normalizeH="0" baseline="0" dirty="0">
                <a:ln>
                  <a:noFill/>
                </a:ln>
                <a:solidFill>
                  <a:srgbClr val="FFFF00"/>
                </a:solidFill>
                <a:effectLst/>
                <a:latin typeface="Simplified Arabic" pitchFamily="18" charset="-78"/>
                <a:ea typeface="Calibri" pitchFamily="34" charset="0"/>
                <a:cs typeface="+mj-cs"/>
              </a:rPr>
              <a:t>3 – ترتبط تمرينات المرونة ببعض المكونات البدنية الأخرى كالقوة والسرعة .</a:t>
            </a:r>
            <a:endParaRPr kumimoji="0" lang="en-US" sz="2400" b="1" i="0" u="none" strike="noStrike" cap="none" normalizeH="0" baseline="0" dirty="0">
              <a:ln>
                <a:noFill/>
              </a:ln>
              <a:solidFill>
                <a:srgbClr val="FFFF00"/>
              </a:solidFill>
              <a:effectLst/>
              <a:latin typeface="Arial" pitchFamily="34" charset="0"/>
              <a:cs typeface="+mj-cs"/>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3600" b="1" i="0" u="none" strike="noStrike" cap="none" normalizeH="0" baseline="0" dirty="0">
                <a:ln>
                  <a:noFill/>
                </a:ln>
                <a:solidFill>
                  <a:srgbClr val="FFFF00"/>
                </a:solidFill>
                <a:effectLst/>
                <a:latin typeface="Simplified Arabic" pitchFamily="18" charset="-78"/>
                <a:ea typeface="Calibri" pitchFamily="34" charset="0"/>
                <a:cs typeface="+mj-cs"/>
              </a:rPr>
              <a:t>4– تساعد المرونة في تعلم المهارات الحركية التي تتطلب اتخاذ اوضاع معينة اواداء مهارات لمدى حركي معين كمهارات الجمباز والباليه المائي وحركات الطعن في السلاح .</a:t>
            </a:r>
            <a:endParaRPr kumimoji="0" lang="en-US" sz="2400" b="1" i="0" u="none" strike="noStrike" cap="none" normalizeH="0" baseline="0" dirty="0">
              <a:ln>
                <a:noFill/>
              </a:ln>
              <a:solidFill>
                <a:srgbClr val="FFFF00"/>
              </a:solidFill>
              <a:effectLst/>
              <a:latin typeface="Arial" pitchFamily="34" charset="0"/>
              <a:cs typeface="+mj-cs"/>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3600" b="1" i="0" u="none" strike="noStrike" cap="none" normalizeH="0" baseline="0" dirty="0">
                <a:ln>
                  <a:noFill/>
                </a:ln>
                <a:solidFill>
                  <a:srgbClr val="FFFF00"/>
                </a:solidFill>
                <a:effectLst/>
                <a:latin typeface="Simplified Arabic" pitchFamily="18" charset="-78"/>
                <a:ea typeface="Calibri" pitchFamily="34" charset="0"/>
                <a:cs typeface="+mj-cs"/>
              </a:rPr>
              <a:t>5 –المرونة تعمل على زيادة المدى الحركي المؤثر لأستخدام القوة في بعض الأنشطة مثل الجولف والتنس والرمي </a:t>
            </a:r>
            <a:r>
              <a:rPr kumimoji="0" lang="ar-IQ" sz="1600" b="0"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a:t>
            </a:r>
            <a:endParaRPr kumimoji="0" lang="ar-IQ"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15593403"/>
      </p:ext>
    </p:extLst>
  </p:cSld>
  <p:clrMapOvr>
    <a:masterClrMapping/>
  </p:clrMapOvr>
  <p:transition spd="slow">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2" y="0"/>
            <a:ext cx="8331199" cy="1016817"/>
          </a:xfrm>
          <a:prstGeom prst="rect">
            <a:avLst/>
          </a:prstGeom>
        </p:spPr>
        <p:txBody>
          <a:bodyPr wrap="square">
            <a:spAutoFit/>
          </a:bodyPr>
          <a:lstStyle/>
          <a:p>
            <a:pPr>
              <a:lnSpc>
                <a:spcPct val="115000"/>
              </a:lnSpc>
              <a:spcAft>
                <a:spcPts val="1000"/>
              </a:spcAft>
            </a:pPr>
            <a:r>
              <a:rPr lang="ar-IQ" sz="3600" b="1" dirty="0">
                <a:solidFill>
                  <a:srgbClr val="FFC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5400" b="1" dirty="0">
                <a:solidFill>
                  <a:srgbClr val="FFC000"/>
                </a:solidFill>
                <a:effectLst/>
                <a:latin typeface="Calibri" panose="020F0502020204030204" pitchFamily="34" charset="0"/>
                <a:ea typeface="Calibri" panose="020F0502020204030204" pitchFamily="34" charset="0"/>
                <a:cs typeface="Simplified Arabic" panose="02020603050405020304" pitchFamily="18" charset="-78"/>
              </a:rPr>
              <a:t>العوامل المؤثرة على المرونة</a:t>
            </a:r>
            <a:endParaRPr lang="en-US" sz="40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33829" y="954258"/>
            <a:ext cx="12525829" cy="5903742"/>
          </a:xfrm>
          <a:prstGeom prst="rect">
            <a:avLst/>
          </a:prstGeom>
        </p:spPr>
        <p:txBody>
          <a:bodyPr wrap="square">
            <a:spAutoFit/>
          </a:bodyPr>
          <a:lstStyle/>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1– درجة مطاطية العضلات والأوتار المحيطة بالمفصل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2– درجة مطاطية الأربطة المحيطة بالمفصل مع مراعاة ان ذلك لايعني فقد هذه الأربطة لدورها الأساسي في تثبيت المفصل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3– درجة ضخامة العضلات التي تعمل حول المفصل مع الأخذ في الأعتبار ان استمرارية تنفيذ برامج المطاطية والمرونة ضمن برامج تدريبات الأثقال لها تأثير ايجابي على المرونة ولايعني ان ضخامة العضلات دائما لها تأثير سلبي على المرونة</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4– طبيعة تركيب عظام المفصل .  </a:t>
            </a:r>
          </a:p>
          <a:p>
            <a:pPr>
              <a:lnSpc>
                <a:spcPct val="115000"/>
              </a:lnSpc>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 5– قوة العضلات العاملة على المفصل لأداء المرونة المتحركة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xmlns="" val="404580302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442429230"/>
      </p:ext>
    </p:extLst>
  </p:cSld>
  <p:clrMapOvr>
    <a:masterClrMapping/>
  </p:clrMapOvr>
  <p:transition spd="slow">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3829" y="1"/>
            <a:ext cx="5104541" cy="1015663"/>
          </a:xfrm>
          <a:prstGeom prst="rect">
            <a:avLst/>
          </a:prstGeom>
        </p:spPr>
        <p:txBody>
          <a:bodyPr wrap="square">
            <a:spAutoFit/>
          </a:bodyPr>
          <a:lstStyle/>
          <a:p>
            <a:r>
              <a:rPr lang="ar-IQ" sz="6000" b="1" dirty="0">
                <a:solidFill>
                  <a:srgbClr val="FFC000"/>
                </a:solidFill>
                <a:effectLst/>
                <a:ea typeface="Calibri" panose="020F0502020204030204" pitchFamily="34" charset="0"/>
                <a:cs typeface="Simplified Arabic" panose="02020603050405020304" pitchFamily="18" charset="-78"/>
              </a:rPr>
              <a:t>4- الرشاقة</a:t>
            </a:r>
            <a:endParaRPr lang="ar-IQ" sz="4000" b="1" dirty="0">
              <a:solidFill>
                <a:srgbClr val="FFC000"/>
              </a:solidFill>
            </a:endParaRPr>
          </a:p>
        </p:txBody>
      </p:sp>
      <p:sp>
        <p:nvSpPr>
          <p:cNvPr id="3" name="Rectangle 2"/>
          <p:cNvSpPr/>
          <p:nvPr/>
        </p:nvSpPr>
        <p:spPr>
          <a:xfrm>
            <a:off x="0" y="798286"/>
            <a:ext cx="12192000" cy="1323439"/>
          </a:xfrm>
          <a:prstGeom prst="rect">
            <a:avLst/>
          </a:prstGeom>
        </p:spPr>
        <p:txBody>
          <a:bodyPr wrap="square">
            <a:spAutoFit/>
          </a:bodyPr>
          <a:lstStyle/>
          <a:p>
            <a:r>
              <a:rPr lang="ar-IQ" sz="4000" b="1" dirty="0">
                <a:solidFill>
                  <a:schemeClr val="accent2">
                    <a:lumMod val="60000"/>
                    <a:lumOff val="40000"/>
                  </a:schemeClr>
                </a:solidFill>
                <a:effectLst/>
                <a:ea typeface="Calibri" panose="020F0502020204030204" pitchFamily="34" charset="0"/>
                <a:cs typeface="Simplified Arabic" panose="02020603050405020304" pitchFamily="18" charset="-78"/>
              </a:rPr>
              <a:t>تعني القدرة على تغيير اوضاع الجسم او احد اجزائة بسرعة ودقة وتوقيت سليم سواء في الهواء او على الأرض</a:t>
            </a:r>
            <a:endParaRPr lang="ar-IQ" sz="4400" b="1" dirty="0">
              <a:solidFill>
                <a:schemeClr val="accent2">
                  <a:lumMod val="60000"/>
                  <a:lumOff val="40000"/>
                </a:schemeClr>
              </a:solidFill>
            </a:endParaRPr>
          </a:p>
        </p:txBody>
      </p:sp>
      <p:sp>
        <p:nvSpPr>
          <p:cNvPr id="4" name="Rectangle 3"/>
          <p:cNvSpPr/>
          <p:nvPr/>
        </p:nvSpPr>
        <p:spPr>
          <a:xfrm>
            <a:off x="4122058" y="2422091"/>
            <a:ext cx="4688114" cy="769441"/>
          </a:xfrm>
          <a:prstGeom prst="rect">
            <a:avLst/>
          </a:prstGeom>
        </p:spPr>
        <p:txBody>
          <a:bodyPr wrap="square">
            <a:spAutoFit/>
          </a:bodyPr>
          <a:lstStyle/>
          <a:p>
            <a:r>
              <a:rPr lang="ar-IQ" sz="4400" b="1" dirty="0">
                <a:solidFill>
                  <a:srgbClr val="FFC000"/>
                </a:solidFill>
                <a:effectLst/>
                <a:ea typeface="Calibri" panose="020F0502020204030204" pitchFamily="34" charset="0"/>
                <a:cs typeface="Simplified Arabic" panose="02020603050405020304" pitchFamily="18" charset="-78"/>
              </a:rPr>
              <a:t>      انواع الرشاقة</a:t>
            </a:r>
            <a:endParaRPr lang="ar-IQ" sz="4800" b="1" dirty="0">
              <a:solidFill>
                <a:srgbClr val="FFC000"/>
              </a:solidFill>
            </a:endParaRPr>
          </a:p>
        </p:txBody>
      </p:sp>
      <p:sp>
        <p:nvSpPr>
          <p:cNvPr id="8" name="Rectangle 7"/>
          <p:cNvSpPr/>
          <p:nvPr/>
        </p:nvSpPr>
        <p:spPr>
          <a:xfrm>
            <a:off x="0" y="3962400"/>
            <a:ext cx="5878285" cy="2365827"/>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ar-SA" sz="3600" dirty="0"/>
              <a:t> </a:t>
            </a:r>
            <a:r>
              <a:rPr lang="ar-SA" sz="4400" b="1" dirty="0">
                <a:solidFill>
                  <a:schemeClr val="accent6">
                    <a:lumMod val="50000"/>
                  </a:schemeClr>
                </a:solidFill>
                <a:cs typeface="+mj-cs"/>
              </a:rPr>
              <a:t>الرشاقة الخاصة</a:t>
            </a:r>
            <a:r>
              <a:rPr lang="ar-SA" sz="4400" b="1" dirty="0">
                <a:cs typeface="+mj-cs"/>
              </a:rPr>
              <a:t>: </a:t>
            </a:r>
            <a:r>
              <a:rPr lang="ar-SA" sz="4400" dirty="0">
                <a:solidFill>
                  <a:schemeClr val="accent2">
                    <a:lumMod val="50000"/>
                  </a:schemeClr>
                </a:solidFill>
                <a:cs typeface="+mj-cs"/>
              </a:rPr>
              <a:t>وهي القدر</a:t>
            </a:r>
            <a:r>
              <a:rPr lang="ar-IQ" sz="4400" dirty="0">
                <a:solidFill>
                  <a:schemeClr val="accent2">
                    <a:lumMod val="50000"/>
                  </a:schemeClr>
                </a:solidFill>
                <a:cs typeface="+mj-cs"/>
              </a:rPr>
              <a:t>ه</a:t>
            </a:r>
            <a:r>
              <a:rPr lang="ar-SA" sz="4400" dirty="0">
                <a:solidFill>
                  <a:schemeClr val="accent2">
                    <a:lumMod val="50000"/>
                  </a:schemeClr>
                </a:solidFill>
                <a:cs typeface="+mj-cs"/>
              </a:rPr>
              <a:t> المتنوعة في المتطلبات المهارية للنشاط الذي يمارسه الفرد.</a:t>
            </a:r>
            <a:endParaRPr lang="ar-IQ" sz="3200" dirty="0">
              <a:solidFill>
                <a:schemeClr val="accent2">
                  <a:lumMod val="50000"/>
                </a:schemeClr>
              </a:solidFill>
              <a:cs typeface="+mj-cs"/>
            </a:endParaRPr>
          </a:p>
        </p:txBody>
      </p:sp>
      <p:sp>
        <p:nvSpPr>
          <p:cNvPr id="10" name="Rectangle 9"/>
          <p:cNvSpPr/>
          <p:nvPr/>
        </p:nvSpPr>
        <p:spPr>
          <a:xfrm>
            <a:off x="6633570" y="3991428"/>
            <a:ext cx="5558430" cy="2380343"/>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ar-SA" sz="4000" b="1" dirty="0">
                <a:solidFill>
                  <a:schemeClr val="accent6">
                    <a:lumMod val="50000"/>
                  </a:schemeClr>
                </a:solidFill>
                <a:cs typeface="+mj-cs"/>
              </a:rPr>
              <a:t>الرشاقة العامة:</a:t>
            </a:r>
            <a:r>
              <a:rPr lang="ar-SA" sz="4000" dirty="0">
                <a:solidFill>
                  <a:schemeClr val="accent6">
                    <a:lumMod val="50000"/>
                  </a:schemeClr>
                </a:solidFill>
                <a:cs typeface="+mj-cs"/>
              </a:rPr>
              <a:t> </a:t>
            </a:r>
            <a:r>
              <a:rPr lang="ar-SA" sz="4000" dirty="0">
                <a:solidFill>
                  <a:schemeClr val="accent2">
                    <a:lumMod val="50000"/>
                  </a:schemeClr>
                </a:solidFill>
                <a:cs typeface="+mj-cs"/>
              </a:rPr>
              <a:t>وهي مقدرة الفردعلي أداء واجب حركي في عدة أنشطة رياضية مختلفة بتصرف منطقي سليم.</a:t>
            </a:r>
            <a:endParaRPr lang="ar-IQ" sz="4000" dirty="0">
              <a:solidFill>
                <a:schemeClr val="accent2">
                  <a:lumMod val="50000"/>
                </a:schemeClr>
              </a:solidFill>
              <a:cs typeface="+mj-cs"/>
            </a:endParaRPr>
          </a:p>
        </p:txBody>
      </p:sp>
      <p:cxnSp>
        <p:nvCxnSpPr>
          <p:cNvPr id="9" name="Straight Arrow Connector 8"/>
          <p:cNvCxnSpPr/>
          <p:nvPr/>
        </p:nvCxnSpPr>
        <p:spPr>
          <a:xfrm flipH="1">
            <a:off x="3454401" y="3048000"/>
            <a:ext cx="1654628" cy="1045029"/>
          </a:xfrm>
          <a:prstGeom prst="straightConnector1">
            <a:avLst/>
          </a:prstGeom>
          <a:ln>
            <a:solidFill>
              <a:schemeClr val="accent3">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7924800" y="3077029"/>
            <a:ext cx="1741714" cy="1045028"/>
          </a:xfrm>
          <a:prstGeom prst="straightConnector1">
            <a:avLst/>
          </a:prstGeom>
          <a:ln>
            <a:solidFill>
              <a:schemeClr val="accent3">
                <a:lumMod val="75000"/>
              </a:schemeClr>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618011427"/>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79347"/>
          </a:xfrm>
          <a:prstGeom prst="rect">
            <a:avLst/>
          </a:prstGeom>
          <a:ln>
            <a:solidFill>
              <a:srgbClr val="FFFF0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5000"/>
              </a:lnSpc>
              <a:spcAft>
                <a:spcPts val="1000"/>
              </a:spcAft>
            </a:pPr>
            <a:r>
              <a:rPr lang="ar-IQ" sz="4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Simplified Arabic" panose="02020603050405020304" pitchFamily="18" charset="-78"/>
              </a:rPr>
              <a:t>   </a:t>
            </a:r>
            <a:r>
              <a:rPr lang="ar-IQ" sz="4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Simplified Arabic" panose="02020603050405020304" pitchFamily="18" charset="-78"/>
              </a:rPr>
              <a:t>         اهمية الرشاقة </a:t>
            </a:r>
            <a:r>
              <a:rPr lang="ar-IQ"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Simplified Arabic" panose="02020603050405020304" pitchFamily="18" charset="-78"/>
              </a:rPr>
              <a: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Arial" panose="020B0604020202020204" pitchFamily="34" charset="0"/>
            </a:endParaRPr>
          </a:p>
          <a:p>
            <a:r>
              <a:rPr lang="ar-IQ"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mj-cs"/>
              </a:rPr>
              <a:t>1</a:t>
            </a:r>
            <a:r>
              <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rPr>
              <a:t>- الرشاقة مكون هام في الأنشطة الرياضية عامة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endParaRPr>
          </a:p>
          <a:p>
            <a:r>
              <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rPr>
              <a:t>2- كلما زادت الرشاقة كلما استطاع اللاعب تحسين مستوي أدائه بسرعة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endParaRPr>
          </a:p>
          <a:p>
            <a:r>
              <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rPr>
              <a:t>3- تضم خليطا من المكونات الهامة للنشاط الرياضي كرد الفعل الحركي.</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endParaRPr>
          </a:p>
          <a:p>
            <a:r>
              <a:rPr lang="ar-IQ"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rPr>
              <a:t>4 – تسهم الرشاقة بشكل كبير في اكساب المهارات الحركية واتقانها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endParaRPr>
          </a:p>
          <a:p>
            <a:r>
              <a:rPr lang="ar-IQ"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rPr>
              <a:t>5- تساعد الرشاقة على تحسين سرعة الأداء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cs"/>
            </a:endParaRPr>
          </a:p>
        </p:txBody>
      </p:sp>
    </p:spTree>
    <p:extLst>
      <p:ext uri="{BB962C8B-B14F-4D97-AF65-F5344CB8AC3E}">
        <p14:creationId xmlns:p14="http://schemas.microsoft.com/office/powerpoint/2010/main" xmlns="" val="2645255108"/>
      </p:ext>
    </p:extLst>
  </p:cSld>
  <p:clrMapOvr>
    <a:masterClrMapping/>
  </p:clrMapOvr>
  <p:transition spd="slow">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0"/>
            <a:ext cx="12380686" cy="708656"/>
          </a:xfrm>
          <a:prstGeom prst="rect">
            <a:avLst/>
          </a:prstGeom>
        </p:spPr>
        <p:txBody>
          <a:bodyPr wrap="square">
            <a:spAutoFit/>
          </a:bodyPr>
          <a:lstStyle/>
          <a:p>
            <a:pPr>
              <a:lnSpc>
                <a:spcPct val="115000"/>
              </a:lnSpc>
              <a:spcAft>
                <a:spcPts val="1000"/>
              </a:spcAft>
            </a:pPr>
            <a:r>
              <a:rPr lang="ar-IQ" sz="3600" b="1" dirty="0">
                <a:solidFill>
                  <a:srgbClr val="FFC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2400" b="1" dirty="0">
              <a:solidFill>
                <a:schemeClr val="accent3">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296226" y="672714"/>
            <a:ext cx="4325259" cy="1015663"/>
          </a:xfrm>
          <a:prstGeom prst="rect">
            <a:avLst/>
          </a:prstGeom>
        </p:spPr>
        <p:txBody>
          <a:bodyPr wrap="square">
            <a:spAutoFit/>
          </a:bodyPr>
          <a:lstStyle/>
          <a:p>
            <a:r>
              <a:rPr lang="ar-IQ" sz="6000" b="1" dirty="0">
                <a:solidFill>
                  <a:srgbClr val="FFC000"/>
                </a:solidFill>
                <a:effectLst/>
                <a:ea typeface="Calibri" panose="020F0502020204030204" pitchFamily="34" charset="0"/>
                <a:cs typeface="Simplified Arabic" panose="02020603050405020304" pitchFamily="18" charset="-78"/>
              </a:rPr>
              <a:t>تقسيم الرشاقة </a:t>
            </a:r>
            <a:endParaRPr lang="ar-IQ" sz="6600" dirty="0">
              <a:solidFill>
                <a:srgbClr val="FFC000"/>
              </a:solidFill>
            </a:endParaRPr>
          </a:p>
        </p:txBody>
      </p:sp>
      <p:sp>
        <p:nvSpPr>
          <p:cNvPr id="4" name="Rounded Rectangle 3"/>
          <p:cNvSpPr/>
          <p:nvPr/>
        </p:nvSpPr>
        <p:spPr>
          <a:xfrm>
            <a:off x="6933279" y="2394859"/>
            <a:ext cx="4866835" cy="1055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200" b="1" dirty="0">
                <a:solidFill>
                  <a:schemeClr val="accent6">
                    <a:lumMod val="50000"/>
                  </a:schemeClr>
                </a:solidFill>
                <a:effectLst/>
                <a:ea typeface="Calibri" panose="020F0502020204030204" pitchFamily="34" charset="0"/>
                <a:cs typeface="Simplified Arabic" panose="02020603050405020304" pitchFamily="18" charset="-78"/>
              </a:rPr>
              <a:t>الرشاقة الخاصة بحركات العضلات الكبيرة </a:t>
            </a:r>
            <a:endParaRPr lang="ar-IQ" sz="3200" b="1" dirty="0">
              <a:solidFill>
                <a:schemeClr val="accent6">
                  <a:lumMod val="50000"/>
                </a:schemeClr>
              </a:solidFill>
            </a:endParaRPr>
          </a:p>
        </p:txBody>
      </p:sp>
      <p:sp>
        <p:nvSpPr>
          <p:cNvPr id="5" name="Rounded Rectangle 4"/>
          <p:cNvSpPr/>
          <p:nvPr/>
        </p:nvSpPr>
        <p:spPr>
          <a:xfrm>
            <a:off x="682172" y="2336800"/>
            <a:ext cx="4992914" cy="109939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200" b="1" dirty="0">
                <a:solidFill>
                  <a:schemeClr val="accent6">
                    <a:lumMod val="50000"/>
                  </a:schemeClr>
                </a:solidFill>
                <a:effectLst/>
                <a:ea typeface="Calibri" panose="020F0502020204030204" pitchFamily="34" charset="0"/>
                <a:cs typeface="Simplified Arabic" panose="02020603050405020304" pitchFamily="18" charset="-78"/>
              </a:rPr>
              <a:t>الرشاقة الخاصة بحركات العضلات المتوسطة </a:t>
            </a:r>
            <a:endParaRPr lang="ar-IQ" sz="3200" b="1" dirty="0">
              <a:solidFill>
                <a:schemeClr val="accent6">
                  <a:lumMod val="50000"/>
                </a:schemeClr>
              </a:solidFill>
            </a:endParaRPr>
          </a:p>
        </p:txBody>
      </p:sp>
      <p:sp>
        <p:nvSpPr>
          <p:cNvPr id="6" name="Rounded Rectangle 5"/>
          <p:cNvSpPr/>
          <p:nvPr/>
        </p:nvSpPr>
        <p:spPr>
          <a:xfrm>
            <a:off x="3672115" y="4339772"/>
            <a:ext cx="5138057" cy="106952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200" b="1" dirty="0">
                <a:solidFill>
                  <a:schemeClr val="accent6">
                    <a:lumMod val="50000"/>
                  </a:schemeClr>
                </a:solidFill>
                <a:effectLst/>
                <a:ea typeface="Calibri" panose="020F0502020204030204" pitchFamily="34" charset="0"/>
                <a:cs typeface="Simplified Arabic" panose="02020603050405020304" pitchFamily="18" charset="-78"/>
              </a:rPr>
              <a:t>الرشاقة بحركات العضلات الصغيرة</a:t>
            </a:r>
            <a:endParaRPr lang="ar-IQ" sz="3200" b="1" dirty="0">
              <a:solidFill>
                <a:schemeClr val="accent6">
                  <a:lumMod val="50000"/>
                </a:schemeClr>
              </a:solidFill>
            </a:endParaRPr>
          </a:p>
        </p:txBody>
      </p:sp>
    </p:spTree>
    <p:extLst>
      <p:ext uri="{BB962C8B-B14F-4D97-AF65-F5344CB8AC3E}">
        <p14:creationId xmlns:p14="http://schemas.microsoft.com/office/powerpoint/2010/main" xmlns="" val="884812778"/>
      </p:ext>
    </p:extLst>
  </p:cSld>
  <p:clrMapOvr>
    <a:masterClrMapping/>
  </p:clrMapOvr>
  <p:transition spd="slow">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1063" y="0"/>
            <a:ext cx="2618024" cy="1200329"/>
          </a:xfrm>
          <a:prstGeom prst="rect">
            <a:avLst/>
          </a:prstGeom>
        </p:spPr>
        <p:txBody>
          <a:bodyPr wrap="none">
            <a:spAutoFit/>
          </a:bodyPr>
          <a:lstStyle/>
          <a:p>
            <a:r>
              <a:rPr lang="ar-IQ" sz="7200" b="1" dirty="0">
                <a:solidFill>
                  <a:srgbClr val="FFC000"/>
                </a:solidFill>
                <a:effectLst/>
                <a:ea typeface="Calibri" panose="020F0502020204030204" pitchFamily="34" charset="0"/>
                <a:cs typeface="Simplified Arabic" panose="02020603050405020304" pitchFamily="18" charset="-78"/>
              </a:rPr>
              <a:t>5-الدقة</a:t>
            </a:r>
            <a:endParaRPr lang="ar-IQ" sz="6600" dirty="0">
              <a:solidFill>
                <a:srgbClr val="FFC000"/>
              </a:solidFill>
            </a:endParaRPr>
          </a:p>
        </p:txBody>
      </p:sp>
      <p:sp>
        <p:nvSpPr>
          <p:cNvPr id="3" name="Rectangle 2"/>
          <p:cNvSpPr/>
          <p:nvPr/>
        </p:nvSpPr>
        <p:spPr>
          <a:xfrm>
            <a:off x="0" y="818643"/>
            <a:ext cx="12192000" cy="1569660"/>
          </a:xfrm>
          <a:prstGeom prst="rect">
            <a:avLst/>
          </a:prstGeom>
        </p:spPr>
        <p:txBody>
          <a:bodyPr wrap="square">
            <a:spAutoFit/>
          </a:bodyPr>
          <a:lstStyle/>
          <a:p>
            <a:r>
              <a:rPr lang="ar-IQ" sz="4800" b="1" dirty="0">
                <a:solidFill>
                  <a:schemeClr val="accent3">
                    <a:lumMod val="60000"/>
                    <a:lumOff val="40000"/>
                  </a:schemeClr>
                </a:solidFill>
                <a:effectLst/>
                <a:ea typeface="Calibri" panose="020F0502020204030204" pitchFamily="34" charset="0"/>
                <a:cs typeface="Simplified Arabic" panose="02020603050405020304" pitchFamily="18" charset="-78"/>
              </a:rPr>
              <a:t>هي قدرة الفرد على التحكم في حركاته الأرادية نحو هدف معين ويعرفها اخرون بكونها التحكم في الجهاز الحركي بأتجاه معين </a:t>
            </a:r>
            <a:endParaRPr lang="ar-IQ" sz="5400" b="1" dirty="0">
              <a:solidFill>
                <a:schemeClr val="accent3">
                  <a:lumMod val="60000"/>
                  <a:lumOff val="40000"/>
                </a:schemeClr>
              </a:solidFill>
            </a:endParaRPr>
          </a:p>
        </p:txBody>
      </p:sp>
      <p:sp>
        <p:nvSpPr>
          <p:cNvPr id="4" name="Rectangle 3"/>
          <p:cNvSpPr/>
          <p:nvPr/>
        </p:nvSpPr>
        <p:spPr>
          <a:xfrm>
            <a:off x="5181600" y="2510971"/>
            <a:ext cx="6212113" cy="800219"/>
          </a:xfrm>
          <a:prstGeom prst="rect">
            <a:avLst/>
          </a:prstGeom>
        </p:spPr>
        <p:txBody>
          <a:bodyPr wrap="square">
            <a:spAutoFit/>
          </a:bodyPr>
          <a:lstStyle/>
          <a:p>
            <a:pPr>
              <a:lnSpc>
                <a:spcPct val="115000"/>
              </a:lnSpc>
              <a:spcAft>
                <a:spcPts val="1000"/>
              </a:spcAft>
            </a:pPr>
            <a:r>
              <a:rPr lang="ar-IQ" sz="4000" b="1" dirty="0">
                <a:solidFill>
                  <a:srgbClr val="FFC000"/>
                </a:solidFill>
                <a:effectLst/>
                <a:latin typeface="Calibri" panose="020F0502020204030204" pitchFamily="34" charset="0"/>
                <a:ea typeface="Calibri" panose="020F0502020204030204" pitchFamily="34" charset="0"/>
                <a:cs typeface="Simplified Arabic" panose="02020603050405020304" pitchFamily="18" charset="-78"/>
              </a:rPr>
              <a:t>وتعتمد الدقة على ثلاثة عوامل :</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Oval 4"/>
          <p:cNvSpPr/>
          <p:nvPr/>
        </p:nvSpPr>
        <p:spPr>
          <a:xfrm>
            <a:off x="8106769" y="3860800"/>
            <a:ext cx="3519173" cy="217714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r>
              <a:rPr lang="ar-IQ" sz="4000" b="1" dirty="0">
                <a:solidFill>
                  <a:schemeClr val="accent4">
                    <a:lumMod val="50000"/>
                  </a:schemeClr>
                </a:solidFill>
                <a:effectLst/>
                <a:ea typeface="Calibri" panose="020F0502020204030204" pitchFamily="34" charset="0"/>
                <a:cs typeface="Simplified Arabic" panose="02020603050405020304" pitchFamily="18" charset="-78"/>
              </a:rPr>
              <a:t>عدد الوحدات المستثارة </a:t>
            </a:r>
            <a:endParaRPr lang="ar-IQ" sz="4000" b="1" dirty="0">
              <a:solidFill>
                <a:schemeClr val="accent4">
                  <a:lumMod val="50000"/>
                </a:schemeClr>
              </a:solidFill>
            </a:endParaRPr>
          </a:p>
        </p:txBody>
      </p:sp>
      <p:sp>
        <p:nvSpPr>
          <p:cNvPr id="6" name="Oval 5"/>
          <p:cNvSpPr/>
          <p:nvPr/>
        </p:nvSpPr>
        <p:spPr>
          <a:xfrm>
            <a:off x="4441371" y="3933371"/>
            <a:ext cx="3352799" cy="2148115"/>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r>
              <a:rPr lang="ar-IQ" sz="3600" b="1" dirty="0">
                <a:solidFill>
                  <a:schemeClr val="accent4">
                    <a:lumMod val="50000"/>
                  </a:schemeClr>
                </a:solidFill>
                <a:effectLst/>
                <a:ea typeface="Calibri" panose="020F0502020204030204" pitchFamily="34" charset="0"/>
                <a:cs typeface="Simplified Arabic" panose="02020603050405020304" pitchFamily="18" charset="-78"/>
              </a:rPr>
              <a:t>درجة الأستثارة </a:t>
            </a:r>
            <a:endParaRPr lang="ar-IQ" sz="3600" b="1" dirty="0">
              <a:solidFill>
                <a:schemeClr val="accent4">
                  <a:lumMod val="50000"/>
                </a:schemeClr>
              </a:solidFill>
            </a:endParaRPr>
          </a:p>
        </p:txBody>
      </p:sp>
      <p:sp>
        <p:nvSpPr>
          <p:cNvPr id="7" name="Oval 6"/>
          <p:cNvSpPr/>
          <p:nvPr/>
        </p:nvSpPr>
        <p:spPr>
          <a:xfrm>
            <a:off x="609600" y="3889829"/>
            <a:ext cx="3483429" cy="209005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r>
              <a:rPr lang="ar-IQ" sz="4000" b="1" dirty="0">
                <a:solidFill>
                  <a:schemeClr val="accent4">
                    <a:lumMod val="50000"/>
                  </a:schemeClr>
                </a:solidFill>
                <a:effectLst/>
                <a:ea typeface="Calibri" panose="020F0502020204030204" pitchFamily="34" charset="0"/>
                <a:cs typeface="Simplified Arabic" panose="02020603050405020304" pitchFamily="18" charset="-78"/>
              </a:rPr>
              <a:t>زمن الأستثارة </a:t>
            </a:r>
            <a:endParaRPr lang="ar-IQ" sz="4000" b="1" dirty="0">
              <a:solidFill>
                <a:schemeClr val="accent4">
                  <a:lumMod val="50000"/>
                </a:schemeClr>
              </a:solidFill>
            </a:endParaRPr>
          </a:p>
        </p:txBody>
      </p:sp>
    </p:spTree>
    <p:extLst>
      <p:ext uri="{BB962C8B-B14F-4D97-AF65-F5344CB8AC3E}">
        <p14:creationId xmlns:p14="http://schemas.microsoft.com/office/powerpoint/2010/main" xmlns="" val="291586336"/>
      </p:ext>
    </p:extLst>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يجة بحث الصور عن ‪thanks for listen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200" y="1074057"/>
            <a:ext cx="11727543" cy="52977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935350"/>
      </p:ext>
    </p:extLst>
  </p:cSld>
  <p:clrMapOvr>
    <a:masterClrMapping/>
  </p:clrMapOvr>
  <p:transition spd="slow">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06061"/>
          </a:xfrm>
          <a:prstGeom prst="rect">
            <a:avLst/>
          </a:prstGeom>
        </p:spPr>
        <p:txBody>
          <a:bodyPr wrap="square">
            <a:spAutoFit/>
          </a:bodyPr>
          <a:lstStyle/>
          <a:p>
            <a:pPr algn="ctr">
              <a:lnSpc>
                <a:spcPct val="115000"/>
              </a:lnSpc>
              <a:spcAft>
                <a:spcPts val="1000"/>
              </a:spcAft>
            </a:pPr>
            <a:r>
              <a:rPr lang="ar-IQ" sz="6000" b="1" dirty="0">
                <a:solidFill>
                  <a:srgbClr val="92D050"/>
                </a:solidFill>
                <a:latin typeface="Calibri" panose="020F0502020204030204" pitchFamily="34" charset="0"/>
                <a:ea typeface="Calibri" panose="020F0502020204030204" pitchFamily="34" charset="0"/>
                <a:cs typeface="Simplified Arabic" panose="02020603050405020304" pitchFamily="18" charset="-78"/>
              </a:rPr>
              <a:t>القدرات التوافقية</a:t>
            </a:r>
            <a:endParaRPr lang="ar-IQ" sz="6000" b="1" dirty="0">
              <a:solidFill>
                <a:srgbClr val="92D050"/>
              </a:solidFill>
              <a:effectLst/>
              <a:latin typeface="Calibri" panose="020F0502020204030204" pitchFamily="34" charset="0"/>
              <a:ea typeface="Calibri" panose="020F0502020204030204" pitchFamily="34" charset="0"/>
              <a:cs typeface="Simplified Arabic" panose="02020603050405020304" pitchFamily="18" charset="-78"/>
            </a:endParaRPr>
          </a:p>
          <a:p>
            <a:pPr>
              <a:lnSpc>
                <a:spcPct val="115000"/>
              </a:lnSpc>
              <a:spcAft>
                <a:spcPts val="1000"/>
              </a:spcAft>
            </a:pPr>
            <a:r>
              <a:rPr lang="ar-IQ" sz="4000" b="1" dirty="0">
                <a:solidFill>
                  <a:schemeClr val="accent3"/>
                </a:solidFill>
                <a:effectLst/>
                <a:latin typeface="Calibri" panose="020F0502020204030204" pitchFamily="34" charset="0"/>
                <a:ea typeface="Calibri" panose="020F0502020204030204" pitchFamily="34" charset="0"/>
                <a:cs typeface="Simplified Arabic" panose="02020603050405020304" pitchFamily="18" charset="-78"/>
              </a:rPr>
              <a:t>هي الانسجام بين القدرات البدنية والحركية واجهزة الجسم الداخلية بتعبير اخر هي الربط بين القدرات البدنية والمهارية معتمدا على اجهزه الجسم الداخلية المختلفة.</a:t>
            </a:r>
            <a:endParaRPr lang="en-US" sz="4000" b="1" dirty="0">
              <a:solidFill>
                <a:schemeClr val="accent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61256" y="3269840"/>
            <a:ext cx="12453256" cy="1200329"/>
          </a:xfrm>
          <a:prstGeom prst="rect">
            <a:avLst/>
          </a:prstGeom>
        </p:spPr>
        <p:txBody>
          <a:bodyPr wrap="square">
            <a:spAutoFit/>
          </a:bodyPr>
          <a:lstStyle/>
          <a:p>
            <a:r>
              <a:rPr lang="ar-IQ" sz="3600" b="1" dirty="0">
                <a:solidFill>
                  <a:srgbClr val="FFFF00"/>
                </a:solidFill>
                <a:effectLst/>
                <a:ea typeface="Calibri" panose="020F0502020204030204" pitchFamily="34" charset="0"/>
                <a:cs typeface="Simplified Arabic" panose="02020603050405020304" pitchFamily="18" charset="-78"/>
              </a:rPr>
              <a:t>من وجهة النظر الفسيولوجية يشير المفهوم التوافقي الى اهمية دراسة حالة التوافق الحركي والتمييز بين عمليتي </a:t>
            </a:r>
            <a:endParaRPr lang="ar-IQ" sz="3600" b="1" dirty="0">
              <a:solidFill>
                <a:srgbClr val="FFFF00"/>
              </a:solidFill>
            </a:endParaRPr>
          </a:p>
        </p:txBody>
      </p:sp>
      <p:sp>
        <p:nvSpPr>
          <p:cNvPr id="4" name="Rectangle 3"/>
          <p:cNvSpPr/>
          <p:nvPr/>
        </p:nvSpPr>
        <p:spPr>
          <a:xfrm>
            <a:off x="6821714" y="4728623"/>
            <a:ext cx="5079999" cy="1433015"/>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ar-IQ" sz="4400" b="1" dirty="0">
                <a:solidFill>
                  <a:schemeClr val="accent1">
                    <a:lumMod val="75000"/>
                  </a:schemeClr>
                </a:solidFill>
                <a:effectLst/>
                <a:ea typeface="Calibri" panose="020F0502020204030204" pitchFamily="34" charset="0"/>
                <a:cs typeface="Simplified Arabic" panose="02020603050405020304" pitchFamily="18" charset="-78"/>
              </a:rPr>
              <a:t>1 – التوافق داخل العضلة</a:t>
            </a:r>
            <a:endParaRPr lang="ar-IQ" sz="4400" b="1" dirty="0">
              <a:solidFill>
                <a:schemeClr val="accent1">
                  <a:lumMod val="75000"/>
                </a:schemeClr>
              </a:solidFill>
            </a:endParaRPr>
          </a:p>
        </p:txBody>
      </p:sp>
      <p:sp>
        <p:nvSpPr>
          <p:cNvPr id="5" name="Rectangle 4"/>
          <p:cNvSpPr/>
          <p:nvPr/>
        </p:nvSpPr>
        <p:spPr>
          <a:xfrm>
            <a:off x="551542" y="4728622"/>
            <a:ext cx="5326743" cy="1433015"/>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ar-IQ" sz="4800" b="1" dirty="0">
                <a:solidFill>
                  <a:schemeClr val="accent1">
                    <a:lumMod val="75000"/>
                  </a:schemeClr>
                </a:solidFill>
                <a:effectLst/>
                <a:ea typeface="Calibri" panose="020F0502020204030204" pitchFamily="34" charset="0"/>
                <a:cs typeface="Simplified Arabic" panose="02020603050405020304" pitchFamily="18" charset="-78"/>
              </a:rPr>
              <a:t>2 – التوافق بين العضلات </a:t>
            </a:r>
            <a:endParaRPr lang="ar-IQ" sz="4800" b="1" dirty="0">
              <a:solidFill>
                <a:schemeClr val="accent1">
                  <a:lumMod val="75000"/>
                </a:schemeClr>
              </a:solidFill>
            </a:endParaRPr>
          </a:p>
        </p:txBody>
      </p:sp>
    </p:spTree>
    <p:extLst>
      <p:ext uri="{BB962C8B-B14F-4D97-AF65-F5344CB8AC3E}">
        <p14:creationId xmlns:p14="http://schemas.microsoft.com/office/powerpoint/2010/main" xmlns="" val="39006466"/>
      </p:ext>
    </p:extLst>
  </p:cSld>
  <p:clrMapOvr>
    <a:masterClrMapping/>
  </p:clrMapOvr>
  <p:transition spd="slow">
    <p:cover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17829" cy="1119537"/>
          </a:xfrm>
          <a:prstGeom prst="rect">
            <a:avLst/>
          </a:prstGeom>
        </p:spPr>
        <p:txBody>
          <a:bodyPr wrap="square">
            <a:spAutoFit/>
          </a:bodyPr>
          <a:lstStyle/>
          <a:p>
            <a:pPr algn="ctr">
              <a:lnSpc>
                <a:spcPct val="115000"/>
              </a:lnSpc>
              <a:spcAft>
                <a:spcPts val="1000"/>
              </a:spcAft>
            </a:pPr>
            <a:r>
              <a:rPr lang="ar-IQ" sz="6000" b="1" dirty="0">
                <a:solidFill>
                  <a:schemeClr val="accent3"/>
                </a:solidFill>
                <a:effectLst/>
                <a:latin typeface="Calibri" panose="020F0502020204030204" pitchFamily="34" charset="0"/>
                <a:ea typeface="Calibri" panose="020F0502020204030204" pitchFamily="34" charset="0"/>
                <a:cs typeface="Simplified Arabic" panose="02020603050405020304" pitchFamily="18" charset="-78"/>
              </a:rPr>
              <a:t>مخطط القدرات التوافقية (قابلية الترابط الحركي)</a:t>
            </a:r>
            <a:endParaRPr lang="en-US" sz="5400" dirty="0">
              <a:solidFill>
                <a:schemeClr val="accent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9"/>
          <p:cNvSpPr>
            <a:spLocks noChangeArrowheads="1"/>
          </p:cNvSpPr>
          <p:nvPr/>
        </p:nvSpPr>
        <p:spPr bwMode="auto">
          <a:xfrm>
            <a:off x="2046514" y="2873827"/>
            <a:ext cx="8302172" cy="1335315"/>
          </a:xfrm>
          <a:prstGeom prst="flowChartExtra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kumimoji="0" lang="ar-IQ" sz="2000" b="1" i="0" u="none" strike="noStrike" cap="none" normalizeH="0" baseline="0" dirty="0">
                <a:ln>
                  <a:noFill/>
                </a:ln>
                <a:solidFill>
                  <a:srgbClr val="C00000"/>
                </a:solidFill>
                <a:effectLst/>
                <a:latin typeface="Simplified Arabic" pitchFamily="18" charset="-78"/>
                <a:ea typeface="Calibri" panose="020F0502020204030204" pitchFamily="34" charset="0"/>
                <a:cs typeface="Simplified Arabic" pitchFamily="18" charset="-78"/>
              </a:rPr>
              <a:t> </a:t>
            </a:r>
            <a:r>
              <a:rPr kumimoji="0" lang="ar-IQ" sz="2400" b="1" i="0" u="none" strike="noStrike" cap="none" normalizeH="0" baseline="0" dirty="0">
                <a:ln>
                  <a:noFill/>
                </a:ln>
                <a:solidFill>
                  <a:srgbClr val="C00000"/>
                </a:solidFill>
                <a:effectLst/>
                <a:latin typeface="Simplified Arabic" pitchFamily="18" charset="-78"/>
                <a:ea typeface="Calibri" panose="020F0502020204030204" pitchFamily="34" charset="0"/>
                <a:cs typeface="Simplified Arabic" pitchFamily="18" charset="-78"/>
              </a:rPr>
              <a:t>قابلية الترابط</a:t>
            </a:r>
            <a:r>
              <a:rPr lang="ar-IQ" sz="2400" b="1" dirty="0">
                <a:solidFill>
                  <a:srgbClr val="C00000"/>
                </a:solidFill>
                <a:latin typeface="Simplified Arabic" pitchFamily="18" charset="-78"/>
                <a:ea typeface="Calibri" panose="020F0502020204030204" pitchFamily="34" charset="0"/>
                <a:cs typeface="Simplified Arabic" pitchFamily="18" charset="-78"/>
              </a:rPr>
              <a:t> </a:t>
            </a:r>
            <a:r>
              <a:rPr kumimoji="0" lang="ar-IQ" sz="2400" b="1" i="0" u="none" strike="noStrike" cap="none" normalizeH="0" baseline="0" dirty="0">
                <a:ln>
                  <a:noFill/>
                </a:ln>
                <a:solidFill>
                  <a:srgbClr val="C00000"/>
                </a:solidFill>
                <a:effectLst/>
                <a:latin typeface="Simplified Arabic" pitchFamily="18" charset="-78"/>
                <a:ea typeface="Calibri" panose="020F0502020204030204" pitchFamily="34" charset="0"/>
                <a:cs typeface="Simplified Arabic" pitchFamily="18" charset="-78"/>
              </a:rPr>
              <a:t>الحركي</a:t>
            </a:r>
            <a:r>
              <a:rPr lang="ar-IQ" sz="2400" b="1" dirty="0">
                <a:solidFill>
                  <a:srgbClr val="C00000"/>
                </a:solidFill>
                <a:latin typeface="Simplified Arabic" pitchFamily="18" charset="-78"/>
                <a:ea typeface="Calibri" panose="020F0502020204030204" pitchFamily="34" charset="0"/>
                <a:cs typeface="Simplified Arabic" pitchFamily="18" charset="-78"/>
              </a:rPr>
              <a:t> (القدرات التوافقية)</a:t>
            </a:r>
            <a:endParaRPr kumimoji="0" lang="ar-IQ" sz="900" b="1" i="0" u="none" strike="noStrike" cap="none" normalizeH="0" baseline="0" dirty="0">
              <a:ln>
                <a:noFill/>
              </a:ln>
              <a:solidFill>
                <a:srgbClr val="C00000"/>
              </a:solidFill>
              <a:effectLst/>
              <a:latin typeface="Simplified Arabic" pitchFamily="18" charset="-78"/>
              <a:cs typeface="Simplified Arabic" pitchFamily="18" charset="-78"/>
            </a:endParaRPr>
          </a:p>
        </p:txBody>
      </p:sp>
      <p:sp>
        <p:nvSpPr>
          <p:cNvPr id="5" name="AutoShape 8"/>
          <p:cNvSpPr>
            <a:spLocks noChangeArrowheads="1"/>
          </p:cNvSpPr>
          <p:nvPr/>
        </p:nvSpPr>
        <p:spPr bwMode="auto">
          <a:xfrm>
            <a:off x="0" y="4963886"/>
            <a:ext cx="12192000" cy="1647370"/>
          </a:xfrm>
          <a:prstGeom prst="flowChartProcess">
            <a:avLst/>
          </a:prstGeom>
          <a:solidFill>
            <a:schemeClr val="tx1">
              <a:lumMod val="95000"/>
            </a:schemeClr>
          </a:soli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lvl="0" algn="ctr" rtl="0" eaLnBrk="0" fontAlgn="base" hangingPunct="0">
              <a:spcBef>
                <a:spcPct val="0"/>
              </a:spcBef>
              <a:spcAft>
                <a:spcPct val="0"/>
              </a:spcAft>
            </a:pPr>
            <a:r>
              <a:rPr lang="ar-IQ" sz="3600" b="1" dirty="0">
                <a:ln w="50800"/>
                <a:solidFill>
                  <a:schemeClr val="bg1">
                    <a:shade val="50000"/>
                  </a:schemeClr>
                </a:solidFill>
                <a:latin typeface="Arial" panose="020B0604020202020204" pitchFamily="34" charset="0"/>
                <a:ea typeface="Calibri" panose="020F0502020204030204" pitchFamily="34" charset="0"/>
                <a:cs typeface="Arial" panose="020B0604020202020204" pitchFamily="34" charset="0"/>
              </a:rPr>
              <a:t>اجهزة الجسم الداخلية  </a:t>
            </a:r>
          </a:p>
          <a:p>
            <a:pPr lvl="1" eaLnBrk="0" fontAlgn="base" hangingPunct="0">
              <a:spcBef>
                <a:spcPct val="0"/>
              </a:spcBef>
              <a:spcAft>
                <a:spcPct val="0"/>
              </a:spcAft>
            </a:pPr>
            <a:r>
              <a:rPr lang="ar-IQ" sz="2400" b="1" dirty="0">
                <a:ln w="50800"/>
                <a:solidFill>
                  <a:schemeClr val="bg1">
                    <a:shade val="50000"/>
                  </a:schemeClr>
                </a:solidFill>
                <a:latin typeface="Arial" panose="020B0604020202020204" pitchFamily="34" charset="0"/>
                <a:ea typeface="Calibri" panose="020F0502020204030204" pitchFamily="34" charset="0"/>
                <a:cs typeface="+mj-cs"/>
              </a:rPr>
              <a:t>الجهازالعصبي،الجهازالعضلي،الجهازالدوري،الجهازالعظمي،الجهازالحسي،الجهازالتنفسي،الجهازالهظمي،الجهازالبولي</a:t>
            </a:r>
            <a:r>
              <a:rPr kumimoji="0" lang="en-US" sz="3200" b="1" i="0" u="none" strike="noStrike" normalizeH="0" baseline="0" dirty="0">
                <a:ln w="50800"/>
                <a:solidFill>
                  <a:schemeClr val="bg1">
                    <a:shade val="50000"/>
                  </a:schemeClr>
                </a:solidFill>
                <a:latin typeface="Arial" panose="020B0604020202020204" pitchFamily="34" charset="0"/>
                <a:ea typeface="Calibri" panose="020F0502020204030204" pitchFamily="34" charset="0"/>
                <a:cs typeface="+mj-cs"/>
              </a:rPr>
              <a:t> </a:t>
            </a:r>
            <a:endParaRPr kumimoji="0" lang="en-US" sz="4000" b="1" i="0" u="none" strike="noStrike" normalizeH="0" baseline="0" dirty="0">
              <a:ln w="50800"/>
              <a:solidFill>
                <a:schemeClr val="bg1">
                  <a:shade val="50000"/>
                </a:schemeClr>
              </a:solidFill>
              <a:latin typeface="Arial" panose="020B0604020202020204" pitchFamily="34" charset="0"/>
              <a:cs typeface="+mj-cs"/>
            </a:endParaRPr>
          </a:p>
        </p:txBody>
      </p:sp>
      <p:sp>
        <p:nvSpPr>
          <p:cNvPr id="6" name="AutoShape 7"/>
          <p:cNvSpPr>
            <a:spLocks noChangeShapeType="1"/>
          </p:cNvSpPr>
          <p:nvPr/>
        </p:nvSpPr>
        <p:spPr bwMode="auto">
          <a:xfrm flipH="1" flipV="1">
            <a:off x="5486399" y="2641599"/>
            <a:ext cx="420915" cy="377371"/>
          </a:xfrm>
          <a:prstGeom prst="straightConnector1">
            <a:avLst/>
          </a:prstGeom>
          <a:ln>
            <a:headEnd type="triangle" w="med" len="med"/>
            <a:tailEnd type="triangle" w="med" len="med"/>
          </a:ln>
          <a:extLst>
            <a:ext uri="{909E8E84-426E-40DD-AFC4-6F175D3DCCD1}">
              <a14:hiddenFill xmlns:a14="http://schemas.microsoft.com/office/drawing/2010/main" xmlns="">
                <a:noFill/>
              </a14:hiddenFill>
            </a:ext>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ar-IQ"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7" name="AutoShape 6"/>
          <p:cNvSpPr>
            <a:spLocks noChangeShapeType="1"/>
          </p:cNvSpPr>
          <p:nvPr/>
        </p:nvSpPr>
        <p:spPr bwMode="auto">
          <a:xfrm flipV="1">
            <a:off x="6545943" y="2598057"/>
            <a:ext cx="464457" cy="464457"/>
          </a:xfrm>
          <a:prstGeom prst="straightConnector1">
            <a:avLst/>
          </a:prstGeom>
          <a:ln>
            <a:headEnd type="triangle" w="med" len="med"/>
            <a:tailEnd type="triangle" w="med" len="med"/>
          </a:ln>
          <a:extLst>
            <a:ext uri="{909E8E84-426E-40DD-AFC4-6F175D3DCCD1}">
              <a14:hiddenFill xmlns:a14="http://schemas.microsoft.com/office/drawing/2010/main" xmlns="">
                <a:noFill/>
              </a14:hiddenFill>
            </a:ext>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ar-IQ"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Oval 4"/>
          <p:cNvSpPr>
            <a:spLocks noChangeArrowheads="1"/>
          </p:cNvSpPr>
          <p:nvPr/>
        </p:nvSpPr>
        <p:spPr bwMode="auto">
          <a:xfrm>
            <a:off x="6458857" y="1306285"/>
            <a:ext cx="5471887" cy="1669143"/>
          </a:xfrm>
          <a:prstGeom prst="ellipse">
            <a:avLst/>
          </a:prstGeom>
          <a:solidFill>
            <a:schemeClr val="accent5">
              <a:lumMod val="20000"/>
              <a:lumOff val="80000"/>
            </a:schemeClr>
          </a:soli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kumimoji="0" lang="ar-IQ" sz="36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mj-cs"/>
              </a:rPr>
              <a:t>القدرات الحركية</a:t>
            </a:r>
            <a:endParaRPr kumimoji="0" lang="en-US" sz="2400" b="1" i="0" u="none" strike="noStrike" cap="none" normalizeH="0" baseline="0" dirty="0">
              <a:ln>
                <a:noFill/>
              </a:ln>
              <a:solidFill>
                <a:srgbClr val="FF0000"/>
              </a:solidFill>
              <a:effectLst/>
              <a:cs typeface="+mj-cs"/>
            </a:endParaRPr>
          </a:p>
          <a:p>
            <a:pPr algn="ctr" eaLnBrk="0" fontAlgn="base" hangingPunct="0">
              <a:spcBef>
                <a:spcPct val="0"/>
              </a:spcBef>
              <a:spcAft>
                <a:spcPct val="0"/>
              </a:spcAft>
            </a:pPr>
            <a:r>
              <a:rPr kumimoji="0" lang="ar-IQ" sz="2800" b="1" i="0"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mj-cs"/>
              </a:rPr>
              <a:t>الرشاقة،التوافق،المرونة   التوازن،الدقة</a:t>
            </a:r>
            <a:endParaRPr kumimoji="0" lang="en-US" sz="2800" b="1" i="0" u="none" strike="noStrike" cap="none" normalizeH="0" baseline="0" dirty="0">
              <a:ln>
                <a:noFill/>
              </a:ln>
              <a:solidFill>
                <a:schemeClr val="accent1">
                  <a:lumMod val="50000"/>
                </a:schemeClr>
              </a:solidFill>
              <a:effectLst/>
              <a:latin typeface="Arial" panose="020B0604020202020204" pitchFamily="34" charset="0"/>
              <a:cs typeface="+mj-cs"/>
            </a:endParaRPr>
          </a:p>
        </p:txBody>
      </p:sp>
      <p:sp>
        <p:nvSpPr>
          <p:cNvPr id="10" name="Oval 3"/>
          <p:cNvSpPr>
            <a:spLocks noChangeArrowheads="1"/>
          </p:cNvSpPr>
          <p:nvPr/>
        </p:nvSpPr>
        <p:spPr bwMode="auto">
          <a:xfrm>
            <a:off x="246743" y="1320801"/>
            <a:ext cx="5617028" cy="1683657"/>
          </a:xfrm>
          <a:prstGeom prst="ellipse">
            <a:avLst/>
          </a:prstGeom>
          <a:solidFill>
            <a:schemeClr val="accent5">
              <a:lumMod val="20000"/>
              <a:lumOff val="80000"/>
            </a:schemeClr>
          </a:soli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kumimoji="0" lang="ar-IQ" sz="36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القدرات البدنية</a:t>
            </a:r>
            <a:endParaRPr kumimoji="0" lang="en-US" sz="1600" b="1" i="0" u="none" strike="noStrike" cap="none" normalizeH="0" baseline="0" dirty="0">
              <a:ln>
                <a:noFill/>
              </a:ln>
              <a:solidFill>
                <a:srgbClr val="FF0000"/>
              </a:solidFill>
              <a:effectLst/>
            </a:endParaRPr>
          </a:p>
          <a:p>
            <a:pPr rtl="0" eaLnBrk="0" fontAlgn="base" hangingPunct="0">
              <a:spcBef>
                <a:spcPct val="0"/>
              </a:spcBef>
              <a:spcAft>
                <a:spcPct val="0"/>
              </a:spcAft>
            </a:pPr>
            <a:r>
              <a:rPr kumimoji="0" lang="ar-IQ" sz="3200" b="1" i="0"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mj-cs"/>
              </a:rPr>
              <a:t>     </a:t>
            </a:r>
            <a:r>
              <a:rPr kumimoji="0" lang="ar-IQ" sz="2800" b="1" i="0"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mj-cs"/>
              </a:rPr>
              <a:t>القوة،السرعة،المطاوله</a:t>
            </a:r>
            <a:endParaRPr kumimoji="0" lang="ar-IQ" sz="3200" b="1" i="0"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mj-cs"/>
            </a:endParaRPr>
          </a:p>
          <a:p>
            <a:pPr rtl="0" eaLnBrk="0" fontAlgn="base" hangingPunct="0">
              <a:spcBef>
                <a:spcPct val="0"/>
              </a:spcBef>
              <a:spcAft>
                <a:spcPct val="0"/>
              </a:spcAft>
            </a:pPr>
            <a:endParaRPr kumimoji="0" lang="en-US" b="0" i="0" u="none" strike="noStrike" cap="none" normalizeH="0" baseline="0" dirty="0">
              <a:ln>
                <a:noFill/>
              </a:ln>
              <a:solidFill>
                <a:schemeClr val="accent1">
                  <a:lumMod val="50000"/>
                </a:schemeClr>
              </a:solidFill>
              <a:effectLst/>
              <a:latin typeface="Arial" panose="020B0604020202020204" pitchFamily="34" charset="0"/>
            </a:endParaRPr>
          </a:p>
        </p:txBody>
      </p:sp>
      <p:sp>
        <p:nvSpPr>
          <p:cNvPr id="14" name="Rectangle 15"/>
          <p:cNvSpPr>
            <a:spLocks noChangeArrowheads="1"/>
          </p:cNvSpPr>
          <p:nvPr/>
        </p:nvSpPr>
        <p:spPr bwMode="auto">
          <a:xfrm>
            <a:off x="0" y="-89103"/>
            <a:ext cx="184731" cy="1092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rPr>
              <a:t/>
            </a:r>
            <a:br>
              <a:rPr kumimoji="0" lang="en-US" sz="1800" b="0" i="0" u="none" strike="noStrike" cap="none" normalizeH="0" baseline="0" dirty="0">
                <a:ln>
                  <a:noFill/>
                </a:ln>
                <a:solidFill>
                  <a:schemeClr val="tx1"/>
                </a:solidFill>
                <a:effectLst/>
                <a:latin typeface="Arial" panose="020B0604020202020204" pitchFamily="34" charset="0"/>
              </a:rPr>
            </a:b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cxnSp>
        <p:nvCxnSpPr>
          <p:cNvPr id="12" name="Straight Connector 11"/>
          <p:cNvCxnSpPr/>
          <p:nvPr/>
        </p:nvCxnSpPr>
        <p:spPr>
          <a:xfrm flipV="1">
            <a:off x="304801" y="2075543"/>
            <a:ext cx="5486399" cy="3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45942" y="2032002"/>
            <a:ext cx="5384800" cy="145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5979885" y="4252685"/>
            <a:ext cx="493486" cy="696686"/>
          </a:xfrm>
          <a:prstGeom prst="downArrow">
            <a:avLst/>
          </a:prstGeom>
          <a:blipFill>
            <a:blip r:embed="rId2" cstate="print"/>
            <a:tile tx="0" ty="0" sx="100000" sy="100000" flip="none" algn="tl"/>
          </a:blipFill>
        </p:spPr>
        <p:style>
          <a:lnRef idx="1">
            <a:schemeClr val="accent3"/>
          </a:lnRef>
          <a:fillRef idx="3">
            <a:schemeClr val="accent3"/>
          </a:fillRef>
          <a:effectRef idx="2">
            <a:schemeClr val="accent3"/>
          </a:effectRef>
          <a:fontRef idx="minor">
            <a:schemeClr val="lt1"/>
          </a:fontRef>
        </p:style>
        <p:txBody>
          <a:bodyPr rtlCol="1" anchor="ctr"/>
          <a:lstStyle/>
          <a:p>
            <a:pPr algn="ctr"/>
            <a:endParaRPr lang="ar-IQ"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4103831117"/>
      </p:ext>
    </p:extLst>
  </p:cSld>
  <p:clrMapOvr>
    <a:masterClrMapping/>
  </p:clrMapOvr>
  <p:transition spd="slow">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0"/>
            <a:ext cx="12453257" cy="3175228"/>
          </a:xfrm>
          <a:prstGeom prst="rect">
            <a:avLst/>
          </a:prstGeom>
        </p:spPr>
        <p:txBody>
          <a:bodyPr wrap="square">
            <a:spAutoFit/>
          </a:bodyPr>
          <a:lstStyle/>
          <a:p>
            <a:pPr algn="ctr">
              <a:spcAft>
                <a:spcPts val="1000"/>
              </a:spcAft>
            </a:pPr>
            <a:r>
              <a:rPr lang="ar-IQ" sz="4800" b="1" dirty="0">
                <a:solidFill>
                  <a:srgbClr val="FFC000"/>
                </a:solidFill>
                <a:effectLst/>
                <a:latin typeface="Calibri" panose="020F0502020204030204" pitchFamily="34" charset="0"/>
                <a:ea typeface="Calibri" panose="020F0502020204030204" pitchFamily="34" charset="0"/>
                <a:cs typeface="Simplified Arabic" panose="02020603050405020304" pitchFamily="18" charset="-78"/>
              </a:rPr>
              <a:t>القدرات البدنية والتوافقية</a:t>
            </a:r>
          </a:p>
          <a:p>
            <a:pPr>
              <a:spcAft>
                <a:spcPts val="1000"/>
              </a:spcAft>
            </a:pPr>
            <a:r>
              <a:rPr lang="ar-IQ" sz="3600" b="1" dirty="0">
                <a:solidFill>
                  <a:schemeClr val="accent3">
                    <a:lumMod val="60000"/>
                    <a:lumOff val="40000"/>
                  </a:schemeClr>
                </a:solidFill>
                <a:effectLst/>
                <a:latin typeface="Calibri" panose="020F0502020204030204" pitchFamily="34" charset="0"/>
                <a:ea typeface="Calibri" panose="020F0502020204030204" pitchFamily="34" charset="0"/>
                <a:cs typeface="Simplified Arabic" panose="02020603050405020304" pitchFamily="18" charset="-78"/>
              </a:rPr>
              <a:t>ان عدم فهم طبيعة العلاقة المتبادلة بين الجانب البدني والتوافقي في الأنشطة الرياضية يعوق من اظهار المستوى النموذجي للقدرة المهارية والتكتيكية لدى الرياضي كما ان النقص الحاد في المستوى البدني اوالتوافقي يمكن ان يظهر تأثيره على تحقيق المستوى العالي من القدرة المهارية والتكتيكية . </a:t>
            </a:r>
            <a:endParaRPr lang="en-US" b="1" dirty="0">
              <a:solidFill>
                <a:schemeClr val="accent3">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098" name="Picture 2" descr="نتيجة بحث الصور عن تمرين بدني وتوافقي"/>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91543"/>
            <a:ext cx="12192000" cy="3766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1089507"/>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83469"/>
            <a:ext cx="12314830" cy="6892143"/>
          </a:xfrm>
          <a:prstGeom prst="rect">
            <a:avLst/>
          </a:prstGeom>
        </p:spPr>
        <p:txBody>
          <a:bodyPr wrap="square">
            <a:spAutoFit/>
          </a:bodyPr>
          <a:lstStyle/>
          <a:p>
            <a:pPr>
              <a:lnSpc>
                <a:spcPct val="115000"/>
              </a:lnSpc>
              <a:spcAft>
                <a:spcPts val="1000"/>
              </a:spcAft>
            </a:pPr>
            <a:r>
              <a:rPr lang="ar-IQ" sz="20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ar-IQ" sz="4000" b="1" dirty="0">
                <a:solidFill>
                  <a:srgbClr val="FFC000"/>
                </a:solidFill>
                <a:effectLst/>
                <a:latin typeface="Calibri" panose="020F0502020204030204" pitchFamily="34" charset="0"/>
                <a:ea typeface="Calibri" panose="020F0502020204030204" pitchFamily="34" charset="0"/>
                <a:cs typeface="Simplified Arabic" panose="02020603050405020304" pitchFamily="18" charset="-78"/>
              </a:rPr>
              <a:t>    دلالات وبراهين اثبات الفرق بين القدرات الحركية والبدنية</a:t>
            </a:r>
            <a:endParaRPr lang="en-US" sz="20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IQ" sz="3200" b="1" dirty="0">
                <a:solidFill>
                  <a:srgbClr val="FFFF00"/>
                </a:solidFill>
                <a:effectLst/>
                <a:latin typeface="Calibri" panose="020F0502020204030204" pitchFamily="34" charset="0"/>
                <a:ea typeface="Calibri" panose="020F0502020204030204" pitchFamily="34" charset="0"/>
                <a:cs typeface="+mj-cs"/>
              </a:rPr>
              <a:t>-اولا : </a:t>
            </a:r>
            <a:r>
              <a:rPr lang="ar-IQ" sz="32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ان القدرات الحركية تعتمد على سلامة الجهازين العصبي المركزي والمحيطي في حين ان القدرات البدنية تعتمد على الأجهزة البدنية والوظيفية للجسم .</a:t>
            </a:r>
            <a:endParaRPr lang="en-US" sz="20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200" b="1" dirty="0">
                <a:solidFill>
                  <a:srgbClr val="FFFF00"/>
                </a:solidFill>
                <a:effectLst/>
                <a:latin typeface="Calibri" panose="020F0502020204030204" pitchFamily="34" charset="0"/>
                <a:ea typeface="Calibri" panose="020F0502020204030204" pitchFamily="34" charset="0"/>
                <a:cs typeface="+mj-cs"/>
              </a:rPr>
              <a:t>-ثانيا : </a:t>
            </a:r>
            <a:r>
              <a:rPr lang="ar-IQ" sz="32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في الحالات الطارئة مثل القلق والخوف والغضب فأن اكثر مايتأثر هو القدرات الحركية اذ تضعف مثلا قد نفقد الدقة والرشاقة عند الشعور بالخوف والغضب وفي الوقت نفسه فأن الحالات الطارئة لاتؤثر على القدرات البدنية مثل السرعة والقوة والتحمل بل بالعكس يمكن ان تزداد من استثارة هرمون الأدرينالين.</a:t>
            </a:r>
            <a:endParaRPr lang="en-US" sz="2000" b="1" dirty="0">
              <a:solidFill>
                <a:schemeClr val="accent3">
                  <a:lumMod val="60000"/>
                  <a:lumOff val="40000"/>
                </a:schemeClr>
              </a:solidFill>
              <a:effectLst/>
              <a:latin typeface="Calibri" panose="020F0502020204030204" pitchFamily="34" charset="0"/>
              <a:ea typeface="Calibri" panose="020F0502020204030204" pitchFamily="34" charset="0"/>
              <a:cs typeface="+mj-cs"/>
            </a:endParaRPr>
          </a:p>
          <a:p>
            <a:pPr>
              <a:lnSpc>
                <a:spcPct val="115000"/>
              </a:lnSpc>
              <a:spcAft>
                <a:spcPts val="1000"/>
              </a:spcAft>
            </a:pPr>
            <a:r>
              <a:rPr lang="ar-IQ" sz="3200" b="1" dirty="0">
                <a:solidFill>
                  <a:srgbClr val="FFFF00"/>
                </a:solidFill>
                <a:effectLst/>
                <a:latin typeface="Calibri" panose="020F0502020204030204" pitchFamily="34" charset="0"/>
                <a:ea typeface="Calibri" panose="020F0502020204030204" pitchFamily="34" charset="0"/>
                <a:cs typeface="+mj-cs"/>
              </a:rPr>
              <a:t>-ثالثا : </a:t>
            </a:r>
            <a:r>
              <a:rPr lang="ar-IQ" sz="32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غالبا ما تعطى القدرات البدنية في فترة الأعداد العام في حين ان القدرات الحركية </a:t>
            </a:r>
          </a:p>
          <a:p>
            <a:pPr>
              <a:lnSpc>
                <a:spcPct val="115000"/>
              </a:lnSpc>
              <a:spcAft>
                <a:spcPts val="1000"/>
              </a:spcAft>
            </a:pPr>
            <a:r>
              <a:rPr lang="ar-IQ" sz="3200" b="1" dirty="0">
                <a:solidFill>
                  <a:schemeClr val="accent3">
                    <a:lumMod val="60000"/>
                    <a:lumOff val="40000"/>
                  </a:schemeClr>
                </a:solidFill>
                <a:effectLst/>
                <a:latin typeface="Calibri" panose="020F0502020204030204" pitchFamily="34" charset="0"/>
                <a:ea typeface="Calibri" panose="020F0502020204030204" pitchFamily="34" charset="0"/>
                <a:cs typeface="+mj-cs"/>
              </a:rPr>
              <a:t>( الرشاقة والدقة والتوازن ) تعطى في فترة الأعداد الخاص لأنها عبارة عن خطوة متقدمة نحو الأعداد المهاري .</a:t>
            </a:r>
            <a:endParaRPr lang="ar-IQ" sz="3600" b="1" dirty="0">
              <a:solidFill>
                <a:schemeClr val="accent3">
                  <a:lumMod val="60000"/>
                  <a:lumOff val="40000"/>
                </a:schemeClr>
              </a:solidFill>
              <a:cs typeface="+mj-cs"/>
            </a:endParaRPr>
          </a:p>
        </p:txBody>
      </p:sp>
    </p:spTree>
    <p:extLst>
      <p:ext uri="{BB962C8B-B14F-4D97-AF65-F5344CB8AC3E}">
        <p14:creationId xmlns:p14="http://schemas.microsoft.com/office/powerpoint/2010/main" xmlns="" val="3117450401"/>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46031"/>
          </a:xfrm>
          <a:prstGeom prst="rect">
            <a:avLst/>
          </a:prstGeom>
        </p:spPr>
        <p:txBody>
          <a:bodyPr wrap="square">
            <a:spAutoFit/>
          </a:bodyPr>
          <a:lstStyle/>
          <a:p>
            <a:pPr lvl="0">
              <a:lnSpc>
                <a:spcPct val="115000"/>
              </a:lnSpc>
              <a:spcAft>
                <a:spcPts val="1000"/>
              </a:spcAft>
            </a:pPr>
            <a:endParaRPr lang="en-US" sz="2000"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1000"/>
              </a:spcAft>
            </a:pPr>
            <a:r>
              <a:rPr lang="ar-IQ" sz="3600" b="1" dirty="0">
                <a:solidFill>
                  <a:srgbClr val="FFFF00"/>
                </a:solidFill>
                <a:latin typeface="Calibri" panose="020F0502020204030204" pitchFamily="34" charset="0"/>
                <a:ea typeface="Calibri" panose="020F0502020204030204" pitchFamily="34" charset="0"/>
                <a:cs typeface="+mj-cs"/>
              </a:rPr>
              <a:t>رابعا : </a:t>
            </a:r>
            <a:r>
              <a:rPr lang="ar-IQ" sz="3600" b="1" dirty="0">
                <a:solidFill>
                  <a:schemeClr val="accent3">
                    <a:lumMod val="60000"/>
                    <a:lumOff val="40000"/>
                  </a:schemeClr>
                </a:solidFill>
                <a:latin typeface="Calibri" panose="020F0502020204030204" pitchFamily="34" charset="0"/>
                <a:ea typeface="Calibri" panose="020F0502020204030204" pitchFamily="34" charset="0"/>
                <a:cs typeface="+mj-cs"/>
              </a:rPr>
              <a:t>ان لكل قدرة بدنية جهازا خاصا يتحكم بها في حين ان كافة القدرات الحركية تكون تحت سيطرة الجهاز العصبي المركزي والمحيطي وبكلمات اخرى فأن لكل قدرة بدنية مظلة خاصة في حين ان القدرات الحركية تتجمع تحت مظلة واحدة فقط. </a:t>
            </a:r>
            <a:endParaRPr lang="en-US" sz="2400" b="1" dirty="0">
              <a:solidFill>
                <a:schemeClr val="accent3">
                  <a:lumMod val="60000"/>
                  <a:lumOff val="40000"/>
                </a:schemeClr>
              </a:solidFill>
              <a:latin typeface="Calibri" panose="020F0502020204030204" pitchFamily="34" charset="0"/>
              <a:ea typeface="Calibri" panose="020F0502020204030204" pitchFamily="34" charset="0"/>
              <a:cs typeface="+mj-cs"/>
            </a:endParaRPr>
          </a:p>
          <a:p>
            <a:pPr lvl="0"/>
            <a:r>
              <a:rPr lang="ar-IQ" sz="3600" b="1" dirty="0">
                <a:solidFill>
                  <a:srgbClr val="FFFF00"/>
                </a:solidFill>
                <a:ea typeface="Calibri" panose="020F0502020204030204" pitchFamily="34" charset="0"/>
                <a:cs typeface="+mj-cs"/>
              </a:rPr>
              <a:t>-خامسا : </a:t>
            </a:r>
            <a:r>
              <a:rPr lang="ar-IQ" sz="3600" b="1" dirty="0">
                <a:solidFill>
                  <a:schemeClr val="accent3">
                    <a:lumMod val="60000"/>
                    <a:lumOff val="40000"/>
                  </a:schemeClr>
                </a:solidFill>
                <a:ea typeface="Calibri" panose="020F0502020204030204" pitchFamily="34" charset="0"/>
                <a:cs typeface="+mj-cs"/>
              </a:rPr>
              <a:t>ان لكل قدرة بدنية اختبارها الخاص وتكون معزولة نوعا ما عن القدرات الأخرى وهذا يعني ان الأرتباط بين القدرات البدنية ضعيف  فمثلا ان سريع الحركة لايعني انه يتمتع بمرونة عالية  كما ان الفرد القوي لايتمتع بقدرة على التحمل اما القدرات الحركية فأنها مرتبطة ببعضها لأن لها منبع واحد مسيطر وهو الجهاز العصبي لذلك فأن العلاقة قوية بينها وان اللاعب رشيق الحركة يكون بلا شك دقيق في التحرك وتوازنه عال وانسيابيته واضحة ومن هذا اكتفى خبراء الأختبارات باختبار الرشاقة للتعبير عن القدرات الحركية الخرى في حين انهم وضعوا لكل قدرة بدنية اختبارها الخاص .</a:t>
            </a:r>
            <a:endParaRPr lang="ar-IQ" sz="4000" b="1" dirty="0">
              <a:solidFill>
                <a:schemeClr val="accent3">
                  <a:lumMod val="60000"/>
                  <a:lumOff val="40000"/>
                </a:schemeClr>
              </a:solidFill>
              <a:cs typeface="+mj-cs"/>
            </a:endParaRPr>
          </a:p>
        </p:txBody>
      </p:sp>
    </p:spTree>
    <p:extLst>
      <p:ext uri="{BB962C8B-B14F-4D97-AF65-F5344CB8AC3E}">
        <p14:creationId xmlns:p14="http://schemas.microsoft.com/office/powerpoint/2010/main" xmlns="" val="2466805482"/>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585" y="220399"/>
            <a:ext cx="7902054" cy="1015663"/>
          </a:xfrm>
          <a:prstGeom prst="rect">
            <a:avLst/>
          </a:prstGeom>
        </p:spPr>
        <p:txBody>
          <a:bodyPr wrap="square">
            <a:spAutoFit/>
          </a:bodyPr>
          <a:lstStyle/>
          <a:p>
            <a:pPr algn="ctr"/>
            <a:r>
              <a:rPr lang="ar-IQ" sz="6000" b="1" dirty="0">
                <a:solidFill>
                  <a:srgbClr val="FFC000"/>
                </a:solidFill>
                <a:effectLst/>
                <a:ea typeface="Calibri" panose="020F0502020204030204" pitchFamily="34" charset="0"/>
                <a:cs typeface="Simplified Arabic" panose="02020603050405020304" pitchFamily="18" charset="-78"/>
              </a:rPr>
              <a:t>القدرات الحركية</a:t>
            </a:r>
            <a:endParaRPr lang="ar-IQ" sz="5400" dirty="0">
              <a:solidFill>
                <a:srgbClr val="FFC000"/>
              </a:solidFill>
            </a:endParaRPr>
          </a:p>
        </p:txBody>
      </p:sp>
      <p:sp>
        <p:nvSpPr>
          <p:cNvPr id="3" name="Rectangle 2"/>
          <p:cNvSpPr/>
          <p:nvPr/>
        </p:nvSpPr>
        <p:spPr>
          <a:xfrm>
            <a:off x="9007738" y="753071"/>
            <a:ext cx="2471223" cy="707886"/>
          </a:xfrm>
          <a:prstGeom prst="rect">
            <a:avLst/>
          </a:prstGeom>
        </p:spPr>
        <p:txBody>
          <a:bodyPr wrap="square">
            <a:spAutoFit/>
          </a:bodyPr>
          <a:lstStyle/>
          <a:p>
            <a:r>
              <a:rPr lang="ar-IQ" sz="4000" b="1" dirty="0">
                <a:solidFill>
                  <a:srgbClr val="FFC000"/>
                </a:solidFill>
                <a:ea typeface="Calibri" panose="020F0502020204030204" pitchFamily="34" charset="0"/>
                <a:cs typeface="Simplified Arabic" panose="02020603050405020304" pitchFamily="18" charset="-78"/>
              </a:rPr>
              <a:t>1</a:t>
            </a:r>
            <a:r>
              <a:rPr lang="ar-IQ" sz="3200" b="1" dirty="0">
                <a:solidFill>
                  <a:srgbClr val="FFC000"/>
                </a:solidFill>
                <a:ea typeface="Calibri" panose="020F0502020204030204" pitchFamily="34" charset="0"/>
                <a:cs typeface="Simplified Arabic" panose="02020603050405020304" pitchFamily="18" charset="-78"/>
              </a:rPr>
              <a:t>- التوافق</a:t>
            </a:r>
            <a:endParaRPr lang="ar-IQ" sz="3200" dirty="0">
              <a:solidFill>
                <a:srgbClr val="FFC000"/>
              </a:solidFill>
            </a:endParaRPr>
          </a:p>
        </p:txBody>
      </p:sp>
      <p:sp>
        <p:nvSpPr>
          <p:cNvPr id="4" name="Rectangle 3"/>
          <p:cNvSpPr/>
          <p:nvPr/>
        </p:nvSpPr>
        <p:spPr>
          <a:xfrm>
            <a:off x="-188686" y="1228728"/>
            <a:ext cx="12192000" cy="1754326"/>
          </a:xfrm>
          <a:prstGeom prst="rect">
            <a:avLst/>
          </a:prstGeom>
        </p:spPr>
        <p:txBody>
          <a:bodyPr wrap="square">
            <a:spAutoFit/>
          </a:bodyPr>
          <a:lstStyle/>
          <a:p>
            <a:r>
              <a:rPr lang="ar-IQ" sz="3600" b="1" dirty="0">
                <a:solidFill>
                  <a:schemeClr val="accent3">
                    <a:lumMod val="60000"/>
                    <a:lumOff val="40000"/>
                  </a:schemeClr>
                </a:solidFill>
                <a:effectLst/>
                <a:ea typeface="Calibri" panose="020F0502020204030204" pitchFamily="34" charset="0"/>
                <a:cs typeface="Simplified Arabic" panose="02020603050405020304" pitchFamily="18" charset="-78"/>
              </a:rPr>
              <a:t>قدرة اللاعب بالسيطرة على عمل اجزاء الجسم المحتلفة والمشتركة في اداء واجب حركي معين  وربط هذه الجزاء بحركة احادية انسيابية ذات جهد فعال لأنجاز ذلك الواجب الحركي. </a:t>
            </a:r>
            <a:endParaRPr lang="ar-IQ" sz="4000" b="1" dirty="0">
              <a:solidFill>
                <a:schemeClr val="accent3">
                  <a:lumMod val="60000"/>
                  <a:lumOff val="40000"/>
                </a:schemeClr>
              </a:solidFill>
            </a:endParaRPr>
          </a:p>
        </p:txBody>
      </p:sp>
      <p:sp>
        <p:nvSpPr>
          <p:cNvPr id="5" name="Rectangle 4"/>
          <p:cNvSpPr/>
          <p:nvPr/>
        </p:nvSpPr>
        <p:spPr>
          <a:xfrm>
            <a:off x="862305" y="2422059"/>
            <a:ext cx="8352430" cy="584775"/>
          </a:xfrm>
          <a:prstGeom prst="rect">
            <a:avLst/>
          </a:prstGeom>
        </p:spPr>
        <p:txBody>
          <a:bodyPr wrap="square">
            <a:spAutoFit/>
          </a:bodyPr>
          <a:lstStyle/>
          <a:p>
            <a:r>
              <a:rPr lang="ar-IQ" sz="3200" b="1" dirty="0">
                <a:solidFill>
                  <a:srgbClr val="FFC000"/>
                </a:solidFill>
                <a:ea typeface="Calibri" panose="020F0502020204030204" pitchFamily="34" charset="0"/>
                <a:cs typeface="Simplified Arabic" panose="02020603050405020304" pitchFamily="18" charset="-78"/>
              </a:rPr>
              <a:t>انواع التوافق الحركي هناك انواع للتوافق فمنهم من قسمه الى </a:t>
            </a:r>
            <a:endParaRPr lang="ar-IQ" sz="3200" dirty="0">
              <a:solidFill>
                <a:srgbClr val="FFC000"/>
              </a:solidFill>
            </a:endParaRPr>
          </a:p>
        </p:txBody>
      </p:sp>
      <p:sp>
        <p:nvSpPr>
          <p:cNvPr id="6" name="Oval 5"/>
          <p:cNvSpPr/>
          <p:nvPr/>
        </p:nvSpPr>
        <p:spPr>
          <a:xfrm>
            <a:off x="5965372" y="4659085"/>
            <a:ext cx="5994400" cy="2198915"/>
          </a:xfrm>
          <a:prstGeom prst="ellipse">
            <a:avLst/>
          </a:prstGeom>
        </p:spPr>
        <p:style>
          <a:lnRef idx="1">
            <a:schemeClr val="dk1"/>
          </a:lnRef>
          <a:fillRef idx="3">
            <a:schemeClr val="dk1"/>
          </a:fillRef>
          <a:effectRef idx="2">
            <a:schemeClr val="dk1"/>
          </a:effectRef>
          <a:fontRef idx="minor">
            <a:schemeClr val="lt1"/>
          </a:fontRef>
        </p:style>
        <p:txBody>
          <a:bodyPr rtlCol="1" anchor="ctr"/>
          <a:lstStyle/>
          <a:p>
            <a:r>
              <a:rPr lang="ar-IQ" sz="3600" b="1" dirty="0">
                <a:solidFill>
                  <a:srgbClr val="FFC000"/>
                </a:solidFill>
                <a:effectLst/>
                <a:ea typeface="Calibri" panose="020F0502020204030204" pitchFamily="34" charset="0"/>
                <a:cs typeface="Simplified Arabic" panose="02020603050405020304" pitchFamily="18" charset="-78"/>
              </a:rPr>
              <a:t>توافق بين الرجلين-العين. والذراعين-العين.</a:t>
            </a:r>
            <a:endParaRPr lang="ar-IQ" sz="3600" b="1" dirty="0">
              <a:solidFill>
                <a:srgbClr val="FFC000"/>
              </a:solidFill>
            </a:endParaRPr>
          </a:p>
        </p:txBody>
      </p:sp>
      <p:sp>
        <p:nvSpPr>
          <p:cNvPr id="7" name="Oval 6"/>
          <p:cNvSpPr/>
          <p:nvPr/>
        </p:nvSpPr>
        <p:spPr>
          <a:xfrm>
            <a:off x="0" y="4673600"/>
            <a:ext cx="6545943" cy="2184399"/>
          </a:xfrm>
          <a:prstGeom prst="ellipse">
            <a:avLst/>
          </a:prstGeom>
        </p:spPr>
        <p:style>
          <a:lnRef idx="1">
            <a:schemeClr val="dk1"/>
          </a:lnRef>
          <a:fillRef idx="3">
            <a:schemeClr val="dk1"/>
          </a:fillRef>
          <a:effectRef idx="2">
            <a:schemeClr val="dk1"/>
          </a:effectRef>
          <a:fontRef idx="minor">
            <a:schemeClr val="lt1"/>
          </a:fontRef>
        </p:style>
        <p:txBody>
          <a:bodyPr rtlCol="1" anchor="ctr"/>
          <a:lstStyle/>
          <a:p>
            <a:r>
              <a:rPr lang="ar-IQ" sz="3600" b="1" dirty="0">
                <a:solidFill>
                  <a:srgbClr val="FFC000"/>
                </a:solidFill>
                <a:effectLst/>
                <a:ea typeface="Calibri" panose="020F0502020204030204" pitchFamily="34" charset="0"/>
                <a:cs typeface="Simplified Arabic" panose="02020603050405020304" pitchFamily="18" charset="-78"/>
              </a:rPr>
              <a:t>التوافق الحركي بين اعضاء الجسم جميعها وتوافق الأطراف</a:t>
            </a:r>
            <a:endParaRPr lang="ar-IQ" sz="3600" b="1" dirty="0">
              <a:solidFill>
                <a:srgbClr val="FFC000"/>
              </a:solidFill>
            </a:endParaRPr>
          </a:p>
        </p:txBody>
      </p:sp>
      <p:sp>
        <p:nvSpPr>
          <p:cNvPr id="8" name="Oval 7"/>
          <p:cNvSpPr/>
          <p:nvPr/>
        </p:nvSpPr>
        <p:spPr>
          <a:xfrm>
            <a:off x="2815772" y="3164113"/>
            <a:ext cx="6618514" cy="2002973"/>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IQ" sz="4400" b="1" dirty="0">
                <a:ln>
                  <a:solidFill>
                    <a:srgbClr val="FFC000"/>
                  </a:solidFill>
                </a:ln>
              </a:rPr>
              <a:t>التوافق العام والخاص </a:t>
            </a:r>
          </a:p>
        </p:txBody>
      </p:sp>
    </p:spTree>
    <p:extLst>
      <p:ext uri="{BB962C8B-B14F-4D97-AF65-F5344CB8AC3E}">
        <p14:creationId xmlns:p14="http://schemas.microsoft.com/office/powerpoint/2010/main" xmlns="" val="1735777671"/>
      </p:ext>
    </p:extLst>
  </p:cSld>
  <p:clrMapOvr>
    <a:masterClrMapping/>
  </p:clrMapOvr>
  <p:transition spd="slow">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97507"/>
            <a:ext cx="11988800" cy="6370975"/>
          </a:xfrm>
          <a:prstGeom prst="rect">
            <a:avLst/>
          </a:prstGeom>
          <a:noFill/>
          <a:ln w="9525">
            <a:solidFill>
              <a:srgbClr val="FFD757"/>
            </a:solid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4400" b="1" i="0" u="none" strike="noStrike" normalizeH="0" baseline="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Simplified Arabic" pitchFamily="18" charset="-78"/>
                <a:ea typeface="Calibri" pitchFamily="34" charset="0"/>
                <a:cs typeface="Simplified Arabic" pitchFamily="18" charset="-78"/>
              </a:rPr>
              <a:t>  </a:t>
            </a:r>
          </a:p>
          <a:p>
            <a:pPr marL="0" marR="0" lvl="0" indent="0" defTabSz="914400" rtl="1" eaLnBrk="1" fontAlgn="base" latinLnBrk="0" hangingPunct="1">
              <a:lnSpc>
                <a:spcPct val="100000"/>
              </a:lnSpc>
              <a:spcBef>
                <a:spcPct val="0"/>
              </a:spcBef>
              <a:spcAft>
                <a:spcPct val="0"/>
              </a:spcAft>
              <a:buClrTx/>
              <a:buSzTx/>
              <a:buFontTx/>
              <a:buNone/>
              <a:tabLst/>
            </a:pPr>
            <a:r>
              <a:rPr kumimoji="0" lang="ar-SA" sz="4400" b="1" i="0" u="none" strike="noStrike" spc="50" normalizeH="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plified Arabic" pitchFamily="18" charset="-78"/>
                <a:ea typeface="Calibri" pitchFamily="34" charset="0"/>
                <a:cs typeface="Simplified Arabic" pitchFamily="18" charset="-78"/>
              </a:rPr>
              <a:t>بعض الاعتبارات الخاصة </a:t>
            </a:r>
            <a:r>
              <a:rPr lang="ar-IQ"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plified Arabic" pitchFamily="18" charset="-78"/>
                <a:ea typeface="Calibri" pitchFamily="34" charset="0"/>
                <a:cs typeface="Simplified Arabic" pitchFamily="18" charset="-78"/>
              </a:rPr>
              <a:t>لتنمية </a:t>
            </a:r>
            <a:r>
              <a:rPr kumimoji="0" lang="ar-IQ" sz="4400" b="1" i="0" u="none" strike="noStrike" spc="50" normalizeH="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plified Arabic" pitchFamily="18" charset="-78"/>
                <a:ea typeface="Calibri" pitchFamily="34" charset="0"/>
                <a:cs typeface="Simplified Arabic" pitchFamily="18" charset="-78"/>
              </a:rPr>
              <a:t>التوافق</a:t>
            </a:r>
            <a:r>
              <a:rPr kumimoji="0" lang="ar-SA" sz="4400" b="1" i="0" u="none" strike="noStrike" spc="50" normalizeH="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plified Arabic" pitchFamily="18" charset="-78"/>
                <a:ea typeface="Calibri" pitchFamily="34" charset="0"/>
                <a:cs typeface="Simplified Arabic" pitchFamily="18" charset="-78"/>
              </a:rPr>
              <a:t>:</a:t>
            </a:r>
            <a:r>
              <a:rPr kumimoji="0" lang="ar-SA" sz="44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t/>
            </a:r>
            <a:br>
              <a:rPr kumimoji="0" lang="ar-SA" sz="44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br>
            <a:r>
              <a:rPr kumimoji="0" lang="ar-SA" sz="40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t>1-التدرج بالتدريب من السهل إلى الصعب .</a:t>
            </a:r>
            <a:br>
              <a:rPr kumimoji="0" lang="ar-SA" sz="40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br>
            <a:r>
              <a:rPr kumimoji="0" lang="ar-SA" sz="40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t>2-إن تتشابه تمرينات التوافق الحركي قدر الإمكان مع نوعية الفعالية أو اللعبة التي يمارسها ألاعب أوالمتعلم تبعا لحدوث اضطرابات حركية في أثناء الأداء الفعلي للعبة آوالفعالية الأصلية.</a:t>
            </a:r>
            <a:br>
              <a:rPr kumimoji="0" lang="ar-SA" sz="40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br>
            <a:r>
              <a:rPr kumimoji="0" lang="ar-SA" sz="40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ea typeface="Calibri" pitchFamily="34" charset="0"/>
                <a:cs typeface="Simplified Arabic" pitchFamily="18" charset="-78"/>
              </a:rPr>
              <a:t>3- الاستمرار في أداء التمرين أوتكراره حتى تتكون الاستجابة العضلية للاداء الحركي بمستوى عال لان تمرينات التوافق الحركي تتطلب التدريب عليها أكثر من غيرها من الصفات حتى تصل إلى مستوى الأداء الحركي المطلوب.</a:t>
            </a:r>
            <a:endParaRPr kumimoji="0" lang="ar-SA" sz="48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462</TotalTime>
  <Words>1195</Words>
  <Application>Microsoft Office PowerPoint</Application>
  <PresentationFormat>مخصص</PresentationFormat>
  <Paragraphs>113</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Ion</vt:lpstr>
      <vt:lpstr>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marwsh</dc:creator>
  <cp:lastModifiedBy>Lenovo</cp:lastModifiedBy>
  <cp:revision>59</cp:revision>
  <dcterms:created xsi:type="dcterms:W3CDTF">2019-11-04T15:51:10Z</dcterms:created>
  <dcterms:modified xsi:type="dcterms:W3CDTF">2020-01-01T15:14:41Z</dcterms:modified>
</cp:coreProperties>
</file>