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9" r:id="rId4"/>
    <p:sldId id="258" r:id="rId5"/>
    <p:sldId id="260" r:id="rId6"/>
    <p:sldId id="261" r:id="rId7"/>
    <p:sldId id="262" r:id="rId8"/>
    <p:sldId id="264"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38" autoAdjust="0"/>
    <p:restoredTop sz="95179" autoAdjust="0"/>
  </p:normalViewPr>
  <p:slideViewPr>
    <p:cSldViewPr snapToGrid="0">
      <p:cViewPr varScale="1">
        <p:scale>
          <a:sx n="73" d="100"/>
          <a:sy n="73" d="100"/>
        </p:scale>
        <p:origin x="-546"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DE25C9-7E34-4875-AC0B-A4C2102F084F}" type="datetimeFigureOut">
              <a:rPr lang="en-US" smtClean="0"/>
              <a:pPr/>
              <a:t>4/28/2019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773F79-DB6D-40C2-AABF-0386331CDDEA}" type="slidenum">
              <a:rPr lang="en-US" smtClean="0"/>
              <a:pPr/>
              <a:t>‹#›</a:t>
            </a:fld>
            <a:endParaRPr lang="en-US"/>
          </a:p>
        </p:txBody>
      </p:sp>
    </p:spTree>
    <p:extLst>
      <p:ext uri="{BB962C8B-B14F-4D97-AF65-F5344CB8AC3E}">
        <p14:creationId xmlns:p14="http://schemas.microsoft.com/office/powerpoint/2010/main" xmlns="" val="2039818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773F79-DB6D-40C2-AABF-0386331CDDEA}" type="slidenum">
              <a:rPr lang="en-US" smtClean="0"/>
              <a:pPr/>
              <a:t>1</a:t>
            </a:fld>
            <a:endParaRPr lang="en-US"/>
          </a:p>
        </p:txBody>
      </p:sp>
    </p:spTree>
    <p:extLst>
      <p:ext uri="{BB962C8B-B14F-4D97-AF65-F5344CB8AC3E}">
        <p14:creationId xmlns:p14="http://schemas.microsoft.com/office/powerpoint/2010/main" xmlns="" val="3497155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773F79-DB6D-40C2-AABF-0386331CDDEA}" type="slidenum">
              <a:rPr lang="en-US" smtClean="0"/>
              <a:pPr/>
              <a:t>9</a:t>
            </a:fld>
            <a:endParaRPr lang="en-US"/>
          </a:p>
        </p:txBody>
      </p:sp>
    </p:spTree>
    <p:extLst>
      <p:ext uri="{BB962C8B-B14F-4D97-AF65-F5344CB8AC3E}">
        <p14:creationId xmlns:p14="http://schemas.microsoft.com/office/powerpoint/2010/main" xmlns="" val="1833272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E23394E-002F-4A4F-AA90-B60FAC728E7A}" type="datetimeFigureOut">
              <a:rPr lang="en-US" smtClean="0"/>
              <a:pPr/>
              <a:t>4/28/2019</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3CD9183-9527-41A0-9721-757D30F09BC3}" type="slidenum">
              <a:rPr lang="en-US" smtClean="0"/>
              <a:pPr/>
              <a:t>‹#›</a:t>
            </a:fld>
            <a:endParaRPr lang="en-US"/>
          </a:p>
        </p:txBody>
      </p:sp>
    </p:spTree>
    <p:extLst>
      <p:ext uri="{BB962C8B-B14F-4D97-AF65-F5344CB8AC3E}">
        <p14:creationId xmlns:p14="http://schemas.microsoft.com/office/powerpoint/2010/main" xmlns="" val="708929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23394E-002F-4A4F-AA90-B60FAC728E7A}" type="datetimeFigureOut">
              <a:rPr lang="en-US" smtClean="0"/>
              <a:pPr/>
              <a:t>4/28/2019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3CD9183-9527-41A0-9721-757D30F09BC3}" type="slidenum">
              <a:rPr lang="en-US" smtClean="0"/>
              <a:pPr/>
              <a:t>‹#›</a:t>
            </a:fld>
            <a:endParaRPr lang="en-US"/>
          </a:p>
        </p:txBody>
      </p:sp>
    </p:spTree>
    <p:extLst>
      <p:ext uri="{BB962C8B-B14F-4D97-AF65-F5344CB8AC3E}">
        <p14:creationId xmlns:p14="http://schemas.microsoft.com/office/powerpoint/2010/main" xmlns="" val="397535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23394E-002F-4A4F-AA90-B60FAC728E7A}" type="datetimeFigureOut">
              <a:rPr lang="en-US" smtClean="0"/>
              <a:pPr/>
              <a:t>4/28/2019</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3CD9183-9527-41A0-9721-757D30F09BC3}"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878896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7E23394E-002F-4A4F-AA90-B60FAC728E7A}" type="datetimeFigureOut">
              <a:rPr lang="en-US" smtClean="0"/>
              <a:pPr/>
              <a:t>4/28/2019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CD9183-9527-41A0-9721-757D30F09BC3}" type="slidenum">
              <a:rPr lang="en-US" smtClean="0"/>
              <a:pPr/>
              <a:t>‹#›</a:t>
            </a:fld>
            <a:endParaRPr lang="en-US"/>
          </a:p>
        </p:txBody>
      </p:sp>
    </p:spTree>
    <p:extLst>
      <p:ext uri="{BB962C8B-B14F-4D97-AF65-F5344CB8AC3E}">
        <p14:creationId xmlns:p14="http://schemas.microsoft.com/office/powerpoint/2010/main" xmlns="" val="27366893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7E23394E-002F-4A4F-AA90-B60FAC728E7A}" type="datetimeFigureOut">
              <a:rPr lang="en-US" smtClean="0"/>
              <a:pPr/>
              <a:t>4/28/2019</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CD9183-9527-41A0-9721-757D30F09BC3}"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8900412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7E23394E-002F-4A4F-AA90-B60FAC728E7A}" type="datetimeFigureOut">
              <a:rPr lang="en-US" smtClean="0"/>
              <a:pPr/>
              <a:t>4/28/2019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CD9183-9527-41A0-9721-757D30F09BC3}" type="slidenum">
              <a:rPr lang="en-US" smtClean="0"/>
              <a:pPr/>
              <a:t>‹#›</a:t>
            </a:fld>
            <a:endParaRPr lang="en-US"/>
          </a:p>
        </p:txBody>
      </p:sp>
    </p:spTree>
    <p:extLst>
      <p:ext uri="{BB962C8B-B14F-4D97-AF65-F5344CB8AC3E}">
        <p14:creationId xmlns:p14="http://schemas.microsoft.com/office/powerpoint/2010/main" xmlns="" val="11851673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E23394E-002F-4A4F-AA90-B60FAC728E7A}" type="datetimeFigureOut">
              <a:rPr lang="en-US" smtClean="0"/>
              <a:pPr/>
              <a:t>4/28/2019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CD9183-9527-41A0-9721-757D30F09BC3}" type="slidenum">
              <a:rPr lang="en-US" smtClean="0"/>
              <a:pPr/>
              <a:t>‹#›</a:t>
            </a:fld>
            <a:endParaRPr lang="en-US"/>
          </a:p>
        </p:txBody>
      </p:sp>
    </p:spTree>
    <p:extLst>
      <p:ext uri="{BB962C8B-B14F-4D97-AF65-F5344CB8AC3E}">
        <p14:creationId xmlns:p14="http://schemas.microsoft.com/office/powerpoint/2010/main" xmlns="" val="25029851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E23394E-002F-4A4F-AA90-B60FAC728E7A}" type="datetimeFigureOut">
              <a:rPr lang="en-US" smtClean="0"/>
              <a:pPr/>
              <a:t>4/28/2019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CD9183-9527-41A0-9721-757D30F09BC3}" type="slidenum">
              <a:rPr lang="en-US" smtClean="0"/>
              <a:pPr/>
              <a:t>‹#›</a:t>
            </a:fld>
            <a:endParaRPr lang="en-US"/>
          </a:p>
        </p:txBody>
      </p:sp>
    </p:spTree>
    <p:extLst>
      <p:ext uri="{BB962C8B-B14F-4D97-AF65-F5344CB8AC3E}">
        <p14:creationId xmlns:p14="http://schemas.microsoft.com/office/powerpoint/2010/main" xmlns="" val="4263340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E23394E-002F-4A4F-AA90-B60FAC728E7A}" type="datetimeFigureOut">
              <a:rPr lang="en-US" smtClean="0"/>
              <a:pPr/>
              <a:t>4/28/2019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CD9183-9527-41A0-9721-757D30F09BC3}" type="slidenum">
              <a:rPr lang="en-US" smtClean="0"/>
              <a:pPr/>
              <a:t>‹#›</a:t>
            </a:fld>
            <a:endParaRPr lang="en-US"/>
          </a:p>
        </p:txBody>
      </p:sp>
    </p:spTree>
    <p:extLst>
      <p:ext uri="{BB962C8B-B14F-4D97-AF65-F5344CB8AC3E}">
        <p14:creationId xmlns:p14="http://schemas.microsoft.com/office/powerpoint/2010/main" xmlns="" val="2591056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23394E-002F-4A4F-AA90-B60FAC728E7A}" type="datetimeFigureOut">
              <a:rPr lang="en-US" smtClean="0"/>
              <a:pPr/>
              <a:t>4/28/2019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3CD9183-9527-41A0-9721-757D30F09BC3}" type="slidenum">
              <a:rPr lang="en-US" smtClean="0"/>
              <a:pPr/>
              <a:t>‹#›</a:t>
            </a:fld>
            <a:endParaRPr lang="en-US"/>
          </a:p>
        </p:txBody>
      </p:sp>
    </p:spTree>
    <p:extLst>
      <p:ext uri="{BB962C8B-B14F-4D97-AF65-F5344CB8AC3E}">
        <p14:creationId xmlns:p14="http://schemas.microsoft.com/office/powerpoint/2010/main" xmlns="" val="3644488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E23394E-002F-4A4F-AA90-B60FAC728E7A}" type="datetimeFigureOut">
              <a:rPr lang="en-US" smtClean="0"/>
              <a:pPr/>
              <a:t>4/28/2019</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3CD9183-9527-41A0-9721-757D30F09BC3}" type="slidenum">
              <a:rPr lang="en-US" smtClean="0"/>
              <a:pPr/>
              <a:t>‹#›</a:t>
            </a:fld>
            <a:endParaRPr lang="en-US"/>
          </a:p>
        </p:txBody>
      </p:sp>
    </p:spTree>
    <p:extLst>
      <p:ext uri="{BB962C8B-B14F-4D97-AF65-F5344CB8AC3E}">
        <p14:creationId xmlns:p14="http://schemas.microsoft.com/office/powerpoint/2010/main" xmlns="" val="415679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E23394E-002F-4A4F-AA90-B60FAC728E7A}" type="datetimeFigureOut">
              <a:rPr lang="en-US" smtClean="0"/>
              <a:pPr/>
              <a:t>4/28/2019</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3CD9183-9527-41A0-9721-757D30F09BC3}" type="slidenum">
              <a:rPr lang="en-US" smtClean="0"/>
              <a:pPr/>
              <a:t>‹#›</a:t>
            </a:fld>
            <a:endParaRPr lang="en-US"/>
          </a:p>
        </p:txBody>
      </p:sp>
    </p:spTree>
    <p:extLst>
      <p:ext uri="{BB962C8B-B14F-4D97-AF65-F5344CB8AC3E}">
        <p14:creationId xmlns:p14="http://schemas.microsoft.com/office/powerpoint/2010/main" xmlns="" val="3446368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E23394E-002F-4A4F-AA90-B60FAC728E7A}" type="datetimeFigureOut">
              <a:rPr lang="en-US" smtClean="0"/>
              <a:pPr/>
              <a:t>4/28/2019</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3CD9183-9527-41A0-9721-757D30F09BC3}" type="slidenum">
              <a:rPr lang="en-US" smtClean="0"/>
              <a:pPr/>
              <a:t>‹#›</a:t>
            </a:fld>
            <a:endParaRPr lang="en-US"/>
          </a:p>
        </p:txBody>
      </p:sp>
    </p:spTree>
    <p:extLst>
      <p:ext uri="{BB962C8B-B14F-4D97-AF65-F5344CB8AC3E}">
        <p14:creationId xmlns:p14="http://schemas.microsoft.com/office/powerpoint/2010/main" xmlns="" val="4282909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23394E-002F-4A4F-AA90-B60FAC728E7A}" type="datetimeFigureOut">
              <a:rPr lang="en-US" smtClean="0"/>
              <a:pPr/>
              <a:t>4/28/2019</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3CD9183-9527-41A0-9721-757D30F09BC3}" type="slidenum">
              <a:rPr lang="en-US" smtClean="0"/>
              <a:pPr/>
              <a:t>‹#›</a:t>
            </a:fld>
            <a:endParaRPr lang="en-US"/>
          </a:p>
        </p:txBody>
      </p:sp>
    </p:spTree>
    <p:extLst>
      <p:ext uri="{BB962C8B-B14F-4D97-AF65-F5344CB8AC3E}">
        <p14:creationId xmlns:p14="http://schemas.microsoft.com/office/powerpoint/2010/main" xmlns="" val="1659059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23394E-002F-4A4F-AA90-B60FAC728E7A}" type="datetimeFigureOut">
              <a:rPr lang="en-US" smtClean="0"/>
              <a:pPr/>
              <a:t>4/28/2019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3CD9183-9527-41A0-9721-757D30F09BC3}" type="slidenum">
              <a:rPr lang="en-US" smtClean="0"/>
              <a:pPr/>
              <a:t>‹#›</a:t>
            </a:fld>
            <a:endParaRPr lang="en-US"/>
          </a:p>
        </p:txBody>
      </p:sp>
    </p:spTree>
    <p:extLst>
      <p:ext uri="{BB962C8B-B14F-4D97-AF65-F5344CB8AC3E}">
        <p14:creationId xmlns:p14="http://schemas.microsoft.com/office/powerpoint/2010/main" xmlns="" val="3014127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23394E-002F-4A4F-AA90-B60FAC728E7A}" type="datetimeFigureOut">
              <a:rPr lang="en-US" smtClean="0"/>
              <a:pPr/>
              <a:t>4/28/2019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CD9183-9527-41A0-9721-757D30F09BC3}" type="slidenum">
              <a:rPr lang="en-US" smtClean="0"/>
              <a:pPr/>
              <a:t>‹#›</a:t>
            </a:fld>
            <a:endParaRPr lang="en-US"/>
          </a:p>
        </p:txBody>
      </p:sp>
    </p:spTree>
    <p:extLst>
      <p:ext uri="{BB962C8B-B14F-4D97-AF65-F5344CB8AC3E}">
        <p14:creationId xmlns:p14="http://schemas.microsoft.com/office/powerpoint/2010/main" xmlns="" val="1050725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E23394E-002F-4A4F-AA90-B60FAC728E7A}" type="datetimeFigureOut">
              <a:rPr lang="en-US" smtClean="0"/>
              <a:pPr/>
              <a:t>4/28/2019</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3CD9183-9527-41A0-9721-757D30F09BC3}" type="slidenum">
              <a:rPr lang="en-US" smtClean="0"/>
              <a:pPr/>
              <a:t>‹#›</a:t>
            </a:fld>
            <a:endParaRPr lang="en-US"/>
          </a:p>
        </p:txBody>
      </p:sp>
    </p:spTree>
    <p:extLst>
      <p:ext uri="{BB962C8B-B14F-4D97-AF65-F5344CB8AC3E}">
        <p14:creationId xmlns:p14="http://schemas.microsoft.com/office/powerpoint/2010/main" xmlns="" val="2897059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193160"/>
            <a:ext cx="9144000" cy="2387600"/>
          </a:xfrm>
        </p:spPr>
        <p:txBody>
          <a:bodyPr/>
          <a:lstStyle/>
          <a:p>
            <a:r>
              <a:rPr lang="ar-IQ" dirty="0" smtClean="0"/>
              <a:t>من</a:t>
            </a:r>
            <a:endParaRPr lang="en-US" dirty="0"/>
          </a:p>
        </p:txBody>
      </p:sp>
      <p:sp>
        <p:nvSpPr>
          <p:cNvPr id="3" name="Subtitle 2"/>
          <p:cNvSpPr>
            <a:spLocks noGrp="1"/>
          </p:cNvSpPr>
          <p:nvPr>
            <p:ph type="subTitle" idx="1"/>
          </p:nvPr>
        </p:nvSpPr>
        <p:spPr>
          <a:xfrm>
            <a:off x="1652649" y="2387600"/>
            <a:ext cx="9015350" cy="3858821"/>
          </a:xfrm>
        </p:spPr>
        <p:txBody>
          <a:bodyPr>
            <a:normAutofit/>
          </a:bodyPr>
          <a:lstStyle/>
          <a:p>
            <a:pPr algn="ctr"/>
            <a:r>
              <a:rPr lang="ar-IQ" sz="3600" b="1" i="1" dirty="0" smtClean="0">
                <a:latin typeface="Andalus" panose="02020603050405020304" pitchFamily="18" charset="-78"/>
                <a:cs typeface="Andalus" panose="02020603050405020304" pitchFamily="18" charset="-78"/>
              </a:rPr>
              <a:t>مهارات التدريس </a:t>
            </a:r>
            <a:endParaRPr lang="ar-IQ" sz="3600" b="1" i="1" dirty="0" smtClean="0">
              <a:latin typeface="Andalus" panose="02020603050405020304" pitchFamily="18" charset="-78"/>
              <a:cs typeface="Andalus" panose="02020603050405020304" pitchFamily="18" charset="-78"/>
            </a:endParaRPr>
          </a:p>
          <a:p>
            <a:pPr algn="ctr"/>
            <a:r>
              <a:rPr lang="ar-IQ" sz="3600" b="1" i="1" dirty="0" smtClean="0">
                <a:latin typeface="Andalus" panose="02020603050405020304" pitchFamily="18" charset="-78"/>
                <a:cs typeface="Andalus" panose="02020603050405020304" pitchFamily="18" charset="-78"/>
              </a:rPr>
              <a:t>من </a:t>
            </a:r>
            <a:r>
              <a:rPr lang="ar-IQ" sz="3600" b="1" i="1" dirty="0" smtClean="0">
                <a:latin typeface="Andalus" panose="02020603050405020304" pitchFamily="18" charset="-78"/>
                <a:cs typeface="Andalus" panose="02020603050405020304" pitchFamily="18" charset="-78"/>
              </a:rPr>
              <a:t>ضمن </a:t>
            </a:r>
            <a:r>
              <a:rPr lang="ar-IQ" sz="3600" b="1" i="1" dirty="0" smtClean="0">
                <a:latin typeface="Andalus" panose="02020603050405020304" pitchFamily="18" charset="-78"/>
                <a:cs typeface="Andalus" panose="02020603050405020304" pitchFamily="18" charset="-78"/>
              </a:rPr>
              <a:t>متطلبات مادة </a:t>
            </a:r>
            <a:r>
              <a:rPr lang="ar-IQ" sz="3600" b="1" i="1" dirty="0" smtClean="0">
                <a:latin typeface="Andalus" panose="02020603050405020304" pitchFamily="18" charset="-78"/>
                <a:cs typeface="Andalus" panose="02020603050405020304" pitchFamily="18" charset="-78"/>
              </a:rPr>
              <a:t>طرائق </a:t>
            </a:r>
            <a:r>
              <a:rPr lang="ar-IQ" sz="3600" b="1" i="1" dirty="0" smtClean="0">
                <a:latin typeface="Andalus" panose="02020603050405020304" pitchFamily="18" charset="-78"/>
                <a:cs typeface="Andalus" panose="02020603050405020304" pitchFamily="18" charset="-78"/>
              </a:rPr>
              <a:t>التدريس</a:t>
            </a:r>
          </a:p>
          <a:p>
            <a:pPr algn="ctr"/>
            <a:r>
              <a:rPr lang="ar-IQ" sz="3600" b="1" i="1" dirty="0" err="1" smtClean="0">
                <a:latin typeface="Andalus" panose="02020603050405020304" pitchFamily="18" charset="-78"/>
                <a:cs typeface="Andalus" panose="02020603050405020304" pitchFamily="18" charset="-78"/>
              </a:rPr>
              <a:t>اعداد</a:t>
            </a:r>
            <a:endParaRPr lang="ar-IQ" sz="3600" b="1" i="1" dirty="0" smtClean="0">
              <a:latin typeface="Andalus" panose="02020603050405020304" pitchFamily="18" charset="-78"/>
              <a:cs typeface="Andalus" panose="02020603050405020304" pitchFamily="18" charset="-78"/>
            </a:endParaRPr>
          </a:p>
          <a:p>
            <a:pPr algn="ctr"/>
            <a:r>
              <a:rPr lang="ar-IQ" sz="3600" b="1" i="1" dirty="0" smtClean="0">
                <a:latin typeface="Andalus" panose="02020603050405020304" pitchFamily="18" charset="-78"/>
                <a:cs typeface="Andalus" panose="02020603050405020304" pitchFamily="18" charset="-78"/>
              </a:rPr>
              <a:t>أ.د نهاد محمد </a:t>
            </a:r>
            <a:r>
              <a:rPr lang="ar-IQ" sz="3600" b="1" i="1" smtClean="0">
                <a:latin typeface="Andalus" panose="02020603050405020304" pitchFamily="18" charset="-78"/>
                <a:cs typeface="Andalus" panose="02020603050405020304" pitchFamily="18" charset="-78"/>
              </a:rPr>
              <a:t>علوان</a:t>
            </a:r>
            <a:endParaRPr lang="en-US" sz="3600" b="1" i="1" dirty="0">
              <a:latin typeface="Andalus" panose="02020603050405020304" pitchFamily="18" charset="-78"/>
              <a:cs typeface="Andalus" panose="02020603050405020304" pitchFamily="18" charset="-78"/>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524000" y="0"/>
            <a:ext cx="9143999" cy="2387600"/>
          </a:xfrm>
          <a:prstGeom prst="rect">
            <a:avLst/>
          </a:prstGeom>
        </p:spPr>
      </p:pic>
    </p:spTree>
    <p:extLst>
      <p:ext uri="{BB962C8B-B14F-4D97-AF65-F5344CB8AC3E}">
        <p14:creationId xmlns:p14="http://schemas.microsoft.com/office/powerpoint/2010/main" xmlns="" val="39608901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487508" y="0"/>
            <a:ext cx="3704492" cy="6858000"/>
          </a:xfrm>
          <a:prstGeom prst="rect">
            <a:avLst/>
          </a:prstGeom>
        </p:spPr>
      </p:pic>
      <p:sp>
        <p:nvSpPr>
          <p:cNvPr id="3" name="Rectangle 2"/>
          <p:cNvSpPr/>
          <p:nvPr/>
        </p:nvSpPr>
        <p:spPr>
          <a:xfrm>
            <a:off x="0" y="-289375"/>
            <a:ext cx="8963378" cy="7756995"/>
          </a:xfrm>
          <a:prstGeom prst="rect">
            <a:avLst/>
          </a:prstGeom>
        </p:spPr>
        <p:txBody>
          <a:bodyPr wrap="square">
            <a:spAutoFit/>
          </a:bodyPr>
          <a:lstStyle/>
          <a:p>
            <a:pPr algn="r" rtl="1">
              <a:lnSpc>
                <a:spcPct val="107000"/>
              </a:lnSpc>
              <a:spcAft>
                <a:spcPts val="800"/>
              </a:spcAft>
            </a:pPr>
            <a:r>
              <a:rPr lang="en-US" b="1" i="1" dirty="0">
                <a:latin typeface="Arial" panose="020B0604020202020204" pitchFamily="34" charset="0"/>
                <a:ea typeface="Calibri" panose="020F0502020204030204" pitchFamily="34" charset="0"/>
                <a:cs typeface="Arial" panose="020B0604020202020204" pitchFamily="34" charset="0"/>
              </a:rPr>
              <a:t>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b="1" i="1" dirty="0">
                <a:latin typeface="Calibri" panose="020F0502020204030204" pitchFamily="34" charset="0"/>
                <a:ea typeface="Calibri" panose="020F0502020204030204" pitchFamily="34" charset="0"/>
                <a:cs typeface="Arial" panose="020B0604020202020204" pitchFamily="34" charset="0"/>
              </a:rPr>
              <a:t>خصائص مهارات التدريس</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600" dirty="0">
                <a:latin typeface="Calibri" panose="020F0502020204030204" pitchFamily="34" charset="0"/>
                <a:ea typeface="Calibri" panose="020F0502020204030204" pitchFamily="34" charset="0"/>
                <a:cs typeface="Arial" panose="020B0604020202020204" pitchFamily="34" charset="0"/>
              </a:rPr>
              <a:t>1</a:t>
            </a:r>
            <a:r>
              <a:rPr lang="ar-IQ" sz="1600" b="1" i="1" dirty="0">
                <a:latin typeface="Calibri" panose="020F0502020204030204" pitchFamily="34" charset="0"/>
                <a:ea typeface="Calibri" panose="020F0502020204030204" pitchFamily="34" charset="0"/>
                <a:cs typeface="Arial" panose="020B0604020202020204" pitchFamily="34" charset="0"/>
              </a:rPr>
              <a:t>-القابلية للتعلم </a:t>
            </a:r>
            <a:r>
              <a:rPr lang="ar-IQ" sz="1600" dirty="0">
                <a:latin typeface="Calibri" panose="020F0502020204030204" pitchFamily="34" charset="0"/>
                <a:ea typeface="Calibri" panose="020F0502020204030204" pitchFamily="34" charset="0"/>
                <a:cs typeface="Arial" panose="020B0604020202020204" pitchFamily="34" charset="0"/>
              </a:rPr>
              <a:t>: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600" dirty="0">
                <a:latin typeface="Calibri" panose="020F0502020204030204" pitchFamily="34" charset="0"/>
                <a:ea typeface="Calibri" panose="020F0502020204030204" pitchFamily="34" charset="0"/>
                <a:cs typeface="Arial" panose="020B0604020202020204" pitchFamily="34" charset="0"/>
              </a:rPr>
              <a:t>بمعنى ان وظائف المعلم لاتختلف من معلم الى اخر باختلاف المادة التي يدرسها او المرحلة بالرغم من انها تتميز بالمرونة والقابلية للتشكيل وفقا لطبيعة مادتة وملرحلتة </a:t>
            </a:r>
            <a:r>
              <a:rPr lang="ar-IQ" sz="1600" dirty="0" smtClean="0">
                <a:latin typeface="Calibri" panose="020F0502020204030204" pitchFamily="34" charset="0"/>
                <a:ea typeface="Calibri" panose="020F0502020204030204" pitchFamily="34" charset="0"/>
                <a:cs typeface="Arial" panose="020B0604020202020204" pitchFamily="34" charset="0"/>
              </a:rPr>
              <a:t>.</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600" b="1" i="1" dirty="0">
                <a:latin typeface="Calibri" panose="020F0502020204030204" pitchFamily="34" charset="0"/>
                <a:ea typeface="Calibri" panose="020F0502020204030204" pitchFamily="34" charset="0"/>
                <a:cs typeface="Arial" panose="020B0604020202020204" pitchFamily="34" charset="0"/>
              </a:rPr>
              <a:t>2-القابلية للتدريب والتعليم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600" dirty="0">
                <a:latin typeface="Calibri" panose="020F0502020204030204" pitchFamily="34" charset="0"/>
                <a:ea typeface="Calibri" panose="020F0502020204030204" pitchFamily="34" charset="0"/>
                <a:cs typeface="Arial" panose="020B0604020202020204" pitchFamily="34" charset="0"/>
              </a:rPr>
              <a:t>بمعنى انه يمكن اكتسابها من خلال برنامج التدريب المختلفة </a:t>
            </a:r>
            <a:r>
              <a:rPr lang="ar-IQ" sz="1600" dirty="0" smtClean="0">
                <a:latin typeface="Calibri" panose="020F0502020204030204" pitchFamily="34" charset="0"/>
                <a:ea typeface="Calibri" panose="020F0502020204030204" pitchFamily="34" charset="0"/>
                <a:cs typeface="Arial" panose="020B0604020202020204" pitchFamily="34" charset="0"/>
              </a:rPr>
              <a:t>.</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600" b="1" i="1" dirty="0">
                <a:latin typeface="Calibri" panose="020F0502020204030204" pitchFamily="34" charset="0"/>
                <a:ea typeface="Calibri" panose="020F0502020204030204" pitchFamily="34" charset="0"/>
                <a:cs typeface="Arial" panose="020B0604020202020204" pitchFamily="34" charset="0"/>
              </a:rPr>
              <a:t>3- يمكن اشتقاقها من مصادر متنوعة:</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600" dirty="0">
                <a:latin typeface="Calibri" panose="020F0502020204030204" pitchFamily="34" charset="0"/>
                <a:ea typeface="Calibri" panose="020F0502020204030204" pitchFamily="34" charset="0"/>
                <a:cs typeface="Arial" panose="020B0604020202020204" pitchFamily="34" charset="0"/>
              </a:rPr>
              <a:t>أ-تحليل الادوار والمهام التي يقوم بها المعلم من خلال ملاحظة سلوكة اثناء التدريس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600" dirty="0">
                <a:latin typeface="Calibri" panose="020F0502020204030204" pitchFamily="34" charset="0"/>
                <a:ea typeface="Calibri" panose="020F0502020204030204" pitchFamily="34" charset="0"/>
                <a:cs typeface="Arial" panose="020B0604020202020204" pitchFamily="34" charset="0"/>
              </a:rPr>
              <a:t>ب-تحديد حاجات المتعلم وخصائصها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600" dirty="0">
                <a:latin typeface="Calibri" panose="020F0502020204030204" pitchFamily="34" charset="0"/>
                <a:ea typeface="Calibri" panose="020F0502020204030204" pitchFamily="34" charset="0"/>
                <a:cs typeface="Arial" panose="020B0604020202020204" pitchFamily="34" charset="0"/>
              </a:rPr>
              <a:t>ج-نظريات التدريس والتعليم.</a:t>
            </a:r>
            <a:r>
              <a:rPr lang="ar-IQ" sz="1600" b="1" i="1" dirty="0">
                <a:latin typeface="Calibri" panose="020F0502020204030204" pitchFamily="34" charset="0"/>
                <a:ea typeface="Calibri" panose="020F0502020204030204" pitchFamily="34" charset="0"/>
                <a:cs typeface="Arial" panose="020B0604020202020204" pitchFamily="34" charset="0"/>
              </a:rPr>
              <a:t>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600" b="1" i="1" dirty="0">
                <a:latin typeface="Calibri" panose="020F0502020204030204" pitchFamily="34" charset="0"/>
                <a:ea typeface="Calibri" panose="020F0502020204030204" pitchFamily="34" charset="0"/>
                <a:cs typeface="Arial" panose="020B0604020202020204" pitchFamily="34" charset="0"/>
              </a:rPr>
              <a:t>وظائف مهارات التدريس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ar-SA" sz="1600" b="1" i="1" spc="25" dirty="0" smtClean="0">
                <a:effectLst/>
                <a:latin typeface="Calibri" panose="020F0502020204030204" pitchFamily="34" charset="0"/>
                <a:ea typeface="Calibri" panose="020F0502020204030204" pitchFamily="34" charset="0"/>
                <a:cs typeface="Arial" panose="020B0604020202020204" pitchFamily="34" charset="0"/>
              </a:rPr>
              <a:t>عادة ما يقوم المدرس بمجموعة من الوظائف التي تتطلب مجموعة من المهارات التدريسية حتى يمكنه ان ينجز هذه الوظائف بطريقة فعا</a:t>
            </a:r>
            <a:r>
              <a:rPr lang="ar-IQ" sz="1600" b="1" i="1" spc="25" dirty="0" smtClean="0">
                <a:effectLst/>
                <a:latin typeface="Calibri" panose="020F0502020204030204" pitchFamily="34" charset="0"/>
                <a:ea typeface="Calibri" panose="020F0502020204030204" pitchFamily="34" charset="0"/>
                <a:cs typeface="Arial" panose="020B0604020202020204" pitchFamily="34" charset="0"/>
              </a:rPr>
              <a:t>ل</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ar-SA" sz="1600" b="1" i="1" spc="25" dirty="0" smtClean="0">
                <a:effectLst/>
                <a:latin typeface="Calibri" panose="020F0502020204030204" pitchFamily="34" charset="0"/>
                <a:ea typeface="Calibri" panose="020F0502020204030204" pitchFamily="34" charset="0"/>
                <a:cs typeface="Arial" panose="020B0604020202020204" pitchFamily="34" charset="0"/>
              </a:rPr>
              <a:t>ومن امثلة وظائف التدريس في التربية البدنية والرياضة  :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Font typeface="+mj-lt"/>
              <a:buAutoNum type="arabicPeriod"/>
            </a:pPr>
            <a:r>
              <a:rPr lang="ar-SA" sz="1600" b="1" i="1" spc="25" dirty="0" smtClean="0">
                <a:effectLst/>
                <a:latin typeface="Calibri" panose="020F0502020204030204" pitchFamily="34" charset="0"/>
                <a:ea typeface="Calibri" panose="020F0502020204030204" pitchFamily="34" charset="0"/>
                <a:cs typeface="Arial" panose="020B0604020202020204" pitchFamily="34" charset="0"/>
              </a:rPr>
              <a:t>تقديم الاعمال الحركية</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Font typeface="+mj-lt"/>
              <a:buAutoNum type="arabicPeriod"/>
            </a:pPr>
            <a:r>
              <a:rPr lang="ar-SA" sz="1600" b="1" i="1" spc="25" dirty="0" smtClean="0">
                <a:effectLst/>
                <a:latin typeface="Calibri" panose="020F0502020204030204" pitchFamily="34" charset="0"/>
                <a:ea typeface="Calibri" panose="020F0502020204030204" pitchFamily="34" charset="0"/>
                <a:cs typeface="Arial" panose="020B0604020202020204" pitchFamily="34" charset="0"/>
              </a:rPr>
              <a:t>تنظيم بيئة التعليم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Font typeface="+mj-lt"/>
              <a:buAutoNum type="arabicPeriod"/>
            </a:pPr>
            <a:r>
              <a:rPr lang="ar-SA" sz="1600" b="1" i="1" spc="25" dirty="0" smtClean="0">
                <a:effectLst/>
                <a:latin typeface="Calibri" panose="020F0502020204030204" pitchFamily="34" charset="0"/>
                <a:ea typeface="Calibri" panose="020F0502020204030204" pitchFamily="34" charset="0"/>
                <a:cs typeface="Arial" panose="020B0604020202020204" pitchFamily="34" charset="0"/>
              </a:rPr>
              <a:t>تطوير محتوى العمل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Font typeface="+mj-lt"/>
              <a:buAutoNum type="arabicPeriod"/>
            </a:pPr>
            <a:r>
              <a:rPr lang="ar-SA" sz="1600" b="1" i="1" spc="25" dirty="0" smtClean="0">
                <a:effectLst/>
                <a:latin typeface="Calibri" panose="020F0502020204030204" pitchFamily="34" charset="0"/>
                <a:ea typeface="Calibri" panose="020F0502020204030204" pitchFamily="34" charset="0"/>
                <a:cs typeface="Arial" panose="020B0604020202020204" pitchFamily="34" charset="0"/>
              </a:rPr>
              <a:t>تقديم التغذية الراجعة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Font typeface="+mj-lt"/>
              <a:buAutoNum type="arabicPeriod"/>
            </a:pPr>
            <a:r>
              <a:rPr lang="ar-SA" sz="1600" b="1" i="1" spc="25" dirty="0" smtClean="0">
                <a:effectLst/>
                <a:latin typeface="Calibri" panose="020F0502020204030204" pitchFamily="34" charset="0"/>
                <a:ea typeface="Calibri" panose="020F0502020204030204" pitchFamily="34" charset="0"/>
                <a:cs typeface="Arial" panose="020B0604020202020204" pitchFamily="34" charset="0"/>
              </a:rPr>
              <a:t>تعلم التفكير</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r>
              <a:rPr lang="ar-IQ" sz="1600" dirty="0" smtClean="0">
                <a:effectLst/>
                <a:latin typeface="Calibri" panose="020F0502020204030204" pitchFamily="34" charset="0"/>
                <a:ea typeface="Calibri" panose="020F0502020204030204" pitchFamily="34" charset="0"/>
                <a:cs typeface="Arial" panose="020B0604020202020204" pitchFamily="34" charset="0"/>
              </a:rPr>
              <a:t>ا</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169732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25025" y="0"/>
            <a:ext cx="2466975" cy="6858000"/>
          </a:xfrm>
          <a:prstGeom prst="rect">
            <a:avLst/>
          </a:prstGeom>
        </p:spPr>
      </p:pic>
      <p:sp>
        <p:nvSpPr>
          <p:cNvPr id="3" name="Rectangle 2"/>
          <p:cNvSpPr/>
          <p:nvPr/>
        </p:nvSpPr>
        <p:spPr>
          <a:xfrm>
            <a:off x="3427141" y="233606"/>
            <a:ext cx="6096000" cy="6390788"/>
          </a:xfrm>
          <a:prstGeom prst="rect">
            <a:avLst/>
          </a:prstGeom>
        </p:spPr>
        <p:txBody>
          <a:bodyPr>
            <a:spAutoFit/>
          </a:bodyPr>
          <a:lstStyle/>
          <a:p>
            <a:pPr algn="r">
              <a:lnSpc>
                <a:spcPct val="107000"/>
              </a:lnSpc>
              <a:spcAft>
                <a:spcPts val="800"/>
              </a:spcAft>
            </a:pPr>
            <a:r>
              <a:rPr lang="ar-SA" sz="2600" b="1" i="1" spc="25" dirty="0" smtClean="0">
                <a:effectLst/>
                <a:latin typeface="Calibri" panose="020F0502020204030204" pitchFamily="34" charset="0"/>
                <a:ea typeface="Calibri" panose="020F0502020204030204" pitchFamily="34" charset="0"/>
                <a:cs typeface="Arial" panose="020B0604020202020204" pitchFamily="34" charset="0"/>
              </a:rPr>
              <a:t>مهارات تدريس التربية الرياضية:</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SA" b="1" i="1" spc="25" dirty="0">
                <a:latin typeface="Calibri" panose="020F0502020204030204" pitchFamily="34" charset="0"/>
                <a:ea typeface="Calibri" panose="020F0502020204030204" pitchFamily="34" charset="0"/>
                <a:cs typeface="Arial" panose="020B0604020202020204" pitchFamily="34" charset="0"/>
              </a:rPr>
              <a:t>1-مهارة تحديد الاهداف الحركية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SA" b="1" i="1" spc="25" dirty="0">
                <a:latin typeface="Calibri" panose="020F0502020204030204" pitchFamily="34" charset="0"/>
                <a:ea typeface="Calibri" panose="020F0502020204030204" pitchFamily="34" charset="0"/>
                <a:cs typeface="Arial" panose="020B0604020202020204" pitchFamily="34" charset="0"/>
              </a:rPr>
              <a:t>أ-</a:t>
            </a:r>
            <a:r>
              <a:rPr lang="ar-SA" spc="25" dirty="0">
                <a:latin typeface="Calibri" panose="020F0502020204030204" pitchFamily="34" charset="0"/>
                <a:ea typeface="Calibri" panose="020F0502020204030204" pitchFamily="34" charset="0"/>
                <a:cs typeface="Arial" panose="020B0604020202020204" pitchFamily="34" charset="0"/>
              </a:rPr>
              <a:t>اهداف بدنية – حركية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SA" spc="25" dirty="0">
                <a:latin typeface="Calibri" panose="020F0502020204030204" pitchFamily="34" charset="0"/>
                <a:ea typeface="Calibri" panose="020F0502020204030204" pitchFamily="34" charset="0"/>
                <a:cs typeface="Arial" panose="020B0604020202020204" pitchFamily="34" charset="0"/>
              </a:rPr>
              <a:t>ب- اهداف وجدانية (تربوية)</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SA" spc="25" dirty="0">
                <a:latin typeface="Calibri" panose="020F0502020204030204" pitchFamily="34" charset="0"/>
                <a:ea typeface="Calibri" panose="020F0502020204030204" pitchFamily="34" charset="0"/>
                <a:cs typeface="Arial" panose="020B0604020202020204" pitchFamily="34" charset="0"/>
              </a:rPr>
              <a:t>ج-اهداف معرفية</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en-US" spc="25" dirty="0">
                <a:latin typeface="Calibri" panose="020F0502020204030204" pitchFamily="34" charset="0"/>
                <a:ea typeface="Calibri" panose="020F0502020204030204" pitchFamily="34" charset="0"/>
                <a:cs typeface="Arial" panose="020B0604020202020204" pitchFamily="34" charset="0"/>
              </a:rPr>
              <a:t>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SA" spc="25" dirty="0">
                <a:latin typeface="Calibri" panose="020F0502020204030204" pitchFamily="34" charset="0"/>
                <a:ea typeface="Calibri" panose="020F0502020204030204" pitchFamily="34" charset="0"/>
                <a:cs typeface="Arial" panose="020B0604020202020204" pitchFamily="34" charset="0"/>
              </a:rPr>
              <a:t>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SA" spc="25" dirty="0">
                <a:latin typeface="Calibri" panose="020F0502020204030204" pitchFamily="34" charset="0"/>
                <a:ea typeface="Calibri" panose="020F0502020204030204" pitchFamily="34" charset="0"/>
                <a:cs typeface="Arial" panose="020B0604020202020204" pitchFamily="34" charset="0"/>
              </a:rPr>
              <a:t>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SA" b="1" i="1" spc="25" dirty="0">
                <a:latin typeface="Calibri" panose="020F0502020204030204" pitchFamily="34" charset="0"/>
                <a:ea typeface="Calibri" panose="020F0502020204030204" pitchFamily="34" charset="0"/>
                <a:cs typeface="Arial" panose="020B0604020202020204" pitchFamily="34" charset="0"/>
              </a:rPr>
              <a:t>2- مهارة تخطيط الدرس وتحضيرة</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SA" spc="25" dirty="0">
                <a:latin typeface="Calibri" panose="020F0502020204030204" pitchFamily="34" charset="0"/>
                <a:ea typeface="Calibri" panose="020F0502020204030204" pitchFamily="34" charset="0"/>
                <a:cs typeface="Arial" panose="020B0604020202020204" pitchFamily="34" charset="0"/>
              </a:rPr>
              <a:t>ان مرحاة تخطيط الدرس وتحضيرة او مايطلق علية مرحلة الاعداد والتخطيط لللدرس هي تلك المرحلة التي تسبق تنفيذه والتي تفكر فيها ويترتب كل ما يمكن ان يساعد في تنفيذ عملية التدريس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SA" spc="25" dirty="0">
                <a:latin typeface="Calibri" panose="020F0502020204030204" pitchFamily="34" charset="0"/>
                <a:ea typeface="Calibri" panose="020F0502020204030204" pitchFamily="34" charset="0"/>
                <a:cs typeface="Arial" panose="020B0604020202020204" pitchFamily="34" charset="0"/>
              </a:rPr>
              <a:t>لذا يجيب عليك ان تعلم اعدادك وتحضيرك لدرس التربية بالعديد من الاعمال والتي ينبغي ان تكون حاضرة في ذهنك فقبل قيامك بعملية التدريس فانة يجب عليك ان تهتم بالتفكير المسبق فيما ستنفذه من اعمال , واعداد نفسك لذالك لان</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SA" spc="25" dirty="0">
                <a:latin typeface="Calibri" panose="020F0502020204030204" pitchFamily="34" charset="0"/>
                <a:ea typeface="Calibri" panose="020F0502020204030204" pitchFamily="34" charset="0"/>
                <a:cs typeface="Arial" panose="020B0604020202020204" pitchFamily="34" charset="0"/>
              </a:rPr>
              <a:t>الاعداد الجيد للدرس يكون عنوانا لك , ويضمن ذلك تنظيم التفكير والاحساس بالطمأنينة والثقة بالنفس , والبعد عن التردد والاضطراب . </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41918031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695700" y="290576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3" name="Straight Arrow Connector 2"/>
          <p:cNvCxnSpPr/>
          <p:nvPr/>
        </p:nvCxnSpPr>
        <p:spPr>
          <a:xfrm>
            <a:off x="4448175" y="3637915"/>
            <a:ext cx="876300" cy="9810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flipH="1">
            <a:off x="2867025" y="3676650"/>
            <a:ext cx="892810" cy="9239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4143375" y="3848100"/>
            <a:ext cx="45085" cy="6572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Rounded Rectangle 5"/>
          <p:cNvSpPr/>
          <p:nvPr/>
        </p:nvSpPr>
        <p:spPr>
          <a:xfrm>
            <a:off x="5343525" y="4660900"/>
            <a:ext cx="150495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ar-IQ" sz="1400">
                <a:effectLst/>
                <a:ea typeface="Calibri" panose="020F0502020204030204" pitchFamily="34" charset="0"/>
                <a:cs typeface="Arial" panose="020B0604020202020204" pitchFamily="34" charset="0"/>
              </a:rPr>
              <a:t>اعمال مرتبطة بالتخطيط للدرس(قبل</a:t>
            </a:r>
            <a:r>
              <a:rPr lang="ar-IQ" sz="1600">
                <a:effectLst/>
                <a:ea typeface="Calibri" panose="020F0502020204030204" pitchFamily="34" charset="0"/>
                <a:cs typeface="Arial" panose="020B0604020202020204" pitchFamily="34" charset="0"/>
              </a:rPr>
              <a:t> الدرس)</a:t>
            </a:r>
            <a:endParaRPr lang="en-US" sz="1100">
              <a:effectLst/>
              <a:ea typeface="Calibri" panose="020F0502020204030204" pitchFamily="34" charset="0"/>
              <a:cs typeface="Arial" panose="020B0604020202020204" pitchFamily="34" charset="0"/>
            </a:endParaRPr>
          </a:p>
        </p:txBody>
      </p:sp>
      <p:sp>
        <p:nvSpPr>
          <p:cNvPr id="7" name="Rounded Rectangle 6"/>
          <p:cNvSpPr/>
          <p:nvPr/>
        </p:nvSpPr>
        <p:spPr>
          <a:xfrm>
            <a:off x="3524250" y="4708525"/>
            <a:ext cx="1590675"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ar-IQ" sz="1600" dirty="0">
                <a:effectLst/>
                <a:ea typeface="Calibri" panose="020F0502020204030204" pitchFamily="34" charset="0"/>
                <a:cs typeface="Arial" panose="020B0604020202020204" pitchFamily="34" charset="0"/>
              </a:rPr>
              <a:t>اعمال مرتبطة بتنفيذ الدرس (اثناء الدرس)</a:t>
            </a:r>
            <a:endParaRPr lang="en-US" sz="1100" dirty="0">
              <a:effectLst/>
              <a:ea typeface="Calibri" panose="020F0502020204030204" pitchFamily="34" charset="0"/>
              <a:cs typeface="Arial" panose="020B0604020202020204" pitchFamily="34" charset="0"/>
            </a:endParaRPr>
          </a:p>
        </p:txBody>
      </p:sp>
      <p:sp>
        <p:nvSpPr>
          <p:cNvPr id="8" name="Rounded Rectangle 7"/>
          <p:cNvSpPr/>
          <p:nvPr/>
        </p:nvSpPr>
        <p:spPr>
          <a:xfrm>
            <a:off x="1666875" y="4727575"/>
            <a:ext cx="1647825"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ar-IQ" sz="1600">
                <a:effectLst/>
                <a:ea typeface="Calibri" panose="020F0502020204030204" pitchFamily="34" charset="0"/>
                <a:cs typeface="Arial" panose="020B0604020202020204" pitchFamily="34" charset="0"/>
              </a:rPr>
              <a:t>اعمال مرتبطة بتقويم الدرس (</a:t>
            </a:r>
            <a:r>
              <a:rPr lang="ar-IQ" sz="1600">
                <a:solidFill>
                  <a:srgbClr val="FFFFFF"/>
                </a:solidFill>
                <a:effectLst/>
                <a:ea typeface="Calibri" panose="020F0502020204030204" pitchFamily="34" charset="0"/>
                <a:cs typeface="Arial" panose="020B0604020202020204" pitchFamily="34" charset="0"/>
              </a:rPr>
              <a:t>بعد</a:t>
            </a:r>
            <a:r>
              <a:rPr lang="ar-IQ" sz="1600">
                <a:effectLst/>
                <a:ea typeface="Calibri" panose="020F0502020204030204" pitchFamily="34" charset="0"/>
                <a:cs typeface="Arial" panose="020B0604020202020204" pitchFamily="34" charset="0"/>
              </a:rPr>
              <a:t> الدرس)</a:t>
            </a:r>
            <a:endParaRPr lang="en-US" sz="1100">
              <a:effectLst/>
              <a:ea typeface="Calibri" panose="020F0502020204030204" pitchFamily="34" charset="0"/>
              <a:cs typeface="Arial" panose="020B0604020202020204" pitchFamily="34" charset="0"/>
            </a:endParaRPr>
          </a:p>
        </p:txBody>
      </p:sp>
      <p:sp>
        <p:nvSpPr>
          <p:cNvPr id="9" name="Rectangle 8"/>
          <p:cNvSpPr>
            <a:spLocks noChangeArrowheads="1"/>
          </p:cNvSpPr>
          <p:nvPr/>
        </p:nvSpPr>
        <p:spPr bwMode="auto">
          <a:xfrm>
            <a:off x="4319587" y="742193"/>
            <a:ext cx="8868937"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en-US" sz="18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واليك الاعمال التي ينبغب ان تكون على دراية ومعرفية بها اثناء اعدادك وتحضيرك للدرس وهي تقسم الى</a:t>
            </a:r>
            <a:r>
              <a:rPr kumimoji="0" lang="en-US" altLang="en-US" sz="18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en-US"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9"/>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 name="Rectangle 13"/>
          <p:cNvSpPr>
            <a:spLocks noChangeArrowheads="1"/>
          </p:cNvSpPr>
          <p:nvPr/>
        </p:nvSpPr>
        <p:spPr bwMode="auto">
          <a:xfrm>
            <a:off x="10953750" y="962368"/>
            <a:ext cx="564578" cy="9233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1"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en-US"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en-US" sz="18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مثل</a:t>
            </a:r>
            <a:r>
              <a:rPr kumimoji="0" lang="en-US" altLang="en-US" sz="18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en-US" sz="1100" b="0" i="0" u="none" strike="noStrike" cap="none" normalizeH="0" baseline="0" dirty="0" smtClean="0">
              <a:ln>
                <a:noFill/>
              </a:ln>
              <a:solidFill>
                <a:schemeClr val="tx1"/>
              </a:solidFill>
              <a:effectLst/>
            </a:endParaRPr>
          </a:p>
        </p:txBody>
      </p:sp>
      <p:sp>
        <p:nvSpPr>
          <p:cNvPr id="12" name="Rectangle 11"/>
          <p:cNvSpPr/>
          <p:nvPr/>
        </p:nvSpPr>
        <p:spPr>
          <a:xfrm>
            <a:off x="5574928" y="1814681"/>
            <a:ext cx="6096000" cy="1646605"/>
          </a:xfrm>
          <a:prstGeom prst="rect">
            <a:avLst/>
          </a:prstGeom>
        </p:spPr>
        <p:txBody>
          <a:bodyPr>
            <a:spAutoFit/>
          </a:bodyPr>
          <a:lstStyle/>
          <a:p>
            <a:pPr lvl="0" algn="r" eaLnBrk="0" fontAlgn="base" hangingPunct="0">
              <a:spcBef>
                <a:spcPct val="0"/>
              </a:spcBef>
              <a:spcAft>
                <a:spcPct val="0"/>
              </a:spcAft>
            </a:pPr>
            <a:endParaRPr kumimoji="0" lang="en-US" altLang="en-US" sz="1100" b="0" i="0" u="none" strike="noStrike" cap="none" normalizeH="0" baseline="0" dirty="0" smtClean="0">
              <a:ln>
                <a:noFill/>
              </a:ln>
              <a:solidFill>
                <a:schemeClr val="tx1"/>
              </a:solidFill>
              <a:effectLst/>
            </a:endParaRPr>
          </a:p>
          <a:p>
            <a:pPr lvl="0" algn="r" eaLnBrk="0" fontAlgn="base" hangingPunct="0">
              <a:spcBef>
                <a:spcPct val="0"/>
              </a:spcBef>
              <a:spcAft>
                <a:spcPct val="0"/>
              </a:spcAft>
            </a:pPr>
            <a:r>
              <a:rPr lang="ar-SA" altLang="en-US" dirty="0">
                <a:latin typeface="Calibri" panose="020F0502020204030204" pitchFamily="34" charset="0"/>
                <a:ea typeface="Calibri" panose="020F0502020204030204" pitchFamily="34" charset="0"/>
                <a:cs typeface="Arial" panose="020B0604020202020204" pitchFamily="34" charset="0"/>
              </a:rPr>
              <a:t>-تحديد الاهداف (هدف بدني –مهاري –معرفي –وجداني</a:t>
            </a:r>
            <a:r>
              <a:rPr lang="en-US" altLang="en-US" dirty="0">
                <a:latin typeface="Calibri" panose="020F0502020204030204" pitchFamily="34" charset="0"/>
                <a:ea typeface="Calibri" panose="020F0502020204030204" pitchFamily="34" charset="0"/>
                <a:cs typeface="Arial" panose="020B0604020202020204" pitchFamily="34" charset="0"/>
              </a:rPr>
              <a:t>)</a:t>
            </a:r>
            <a:endParaRPr kumimoji="0" lang="en-US" altLang="en-US" sz="1100" b="0" i="0" u="none" strike="noStrike" cap="none" normalizeH="0" baseline="0" dirty="0" smtClean="0">
              <a:ln>
                <a:noFill/>
              </a:ln>
              <a:solidFill>
                <a:schemeClr val="tx1"/>
              </a:solidFill>
              <a:effectLst/>
            </a:endParaRPr>
          </a:p>
          <a:p>
            <a:pPr lvl="0" algn="r" eaLnBrk="0" fontAlgn="base" hangingPunct="0">
              <a:spcBef>
                <a:spcPct val="0"/>
              </a:spcBef>
              <a:spcAft>
                <a:spcPct val="0"/>
              </a:spcAft>
            </a:pPr>
            <a:r>
              <a:rPr lang="ar-SA" altLang="en-US" dirty="0">
                <a:latin typeface="Calibri" panose="020F0502020204030204" pitchFamily="34" charset="0"/>
                <a:ea typeface="Calibri" panose="020F0502020204030204" pitchFamily="34" charset="0"/>
                <a:cs typeface="Arial" panose="020B0604020202020204" pitchFamily="34" charset="0"/>
              </a:rPr>
              <a:t>-اختيار المحتوى والانشطة التي سيشملها الدرس</a:t>
            </a:r>
            <a:endParaRPr kumimoji="0" lang="en-US" altLang="en-US" sz="1100" b="0" i="0" u="none" strike="noStrike" cap="none" normalizeH="0" baseline="0" dirty="0" smtClean="0">
              <a:ln>
                <a:noFill/>
              </a:ln>
              <a:solidFill>
                <a:schemeClr val="tx1"/>
              </a:solidFill>
              <a:effectLst/>
            </a:endParaRPr>
          </a:p>
          <a:p>
            <a:pPr lvl="0" algn="r" eaLnBrk="0" fontAlgn="base" hangingPunct="0">
              <a:spcBef>
                <a:spcPct val="0"/>
              </a:spcBef>
              <a:spcAft>
                <a:spcPct val="0"/>
              </a:spcAft>
            </a:pPr>
            <a:r>
              <a:rPr lang="ar-SA" altLang="en-US" dirty="0">
                <a:latin typeface="Calibri" panose="020F0502020204030204" pitchFamily="34" charset="0"/>
                <a:ea typeface="Calibri" panose="020F0502020204030204" pitchFamily="34" charset="0"/>
                <a:cs typeface="Arial" panose="020B0604020202020204" pitchFamily="34" charset="0"/>
              </a:rPr>
              <a:t>-التشكيلات والتدريبات التي سيتم استخدامها</a:t>
            </a:r>
            <a:r>
              <a:rPr lang="en-US" altLang="en-US" dirty="0">
                <a:latin typeface="Calibri" panose="020F0502020204030204" pitchFamily="34" charset="0"/>
                <a:ea typeface="Calibri" panose="020F0502020204030204" pitchFamily="34" charset="0"/>
                <a:cs typeface="Arial" panose="020B0604020202020204" pitchFamily="34" charset="0"/>
              </a:rPr>
              <a:t> </a:t>
            </a:r>
            <a:endParaRPr kumimoji="0" lang="en-US" altLang="en-US" sz="1100" b="0" i="0" u="none" strike="noStrike" cap="none" normalizeH="0" baseline="0" dirty="0" smtClean="0">
              <a:ln>
                <a:noFill/>
              </a:ln>
              <a:solidFill>
                <a:schemeClr val="tx1"/>
              </a:solidFill>
              <a:effectLst/>
            </a:endParaRPr>
          </a:p>
          <a:p>
            <a:pPr lvl="0" algn="r" eaLnBrk="0" fontAlgn="base" hangingPunct="0">
              <a:spcBef>
                <a:spcPct val="0"/>
              </a:spcBef>
              <a:spcAft>
                <a:spcPct val="0"/>
              </a:spcAft>
            </a:pPr>
            <a:r>
              <a:rPr lang="ar-SA" altLang="en-US" dirty="0">
                <a:latin typeface="Calibri" panose="020F0502020204030204" pitchFamily="34" charset="0"/>
                <a:ea typeface="Calibri" panose="020F0502020204030204" pitchFamily="34" charset="0"/>
                <a:cs typeface="Arial" panose="020B0604020202020204" pitchFamily="34" charset="0"/>
              </a:rPr>
              <a:t>-الوقت المسموح لكل جزء من اجزاء الدرس</a:t>
            </a:r>
            <a:r>
              <a:rPr lang="en-US" altLang="en-US" dirty="0">
                <a:latin typeface="Calibri" panose="020F0502020204030204" pitchFamily="34" charset="0"/>
                <a:ea typeface="Calibri" panose="020F0502020204030204" pitchFamily="34" charset="0"/>
                <a:cs typeface="Arial" panose="020B0604020202020204" pitchFamily="34" charset="0"/>
              </a:rPr>
              <a:t> </a:t>
            </a:r>
            <a:endParaRPr lang="en-US" altLang="en-US" dirty="0">
              <a:latin typeface="Arial" panose="020B0604020202020204" pitchFamily="34" charset="0"/>
              <a:ea typeface="Calibri" panose="020F0502020204030204" pitchFamily="34" charset="0"/>
              <a:cs typeface="Arial" panose="020B0604020202020204" pitchFamily="34" charset="0"/>
            </a:endParaRPr>
          </a:p>
          <a:p>
            <a:pPr lvl="0" algn="r" eaLnBrk="0" fontAlgn="base" hangingPunct="0">
              <a:spcBef>
                <a:spcPct val="0"/>
              </a:spcBef>
              <a:spcAft>
                <a:spcPct val="0"/>
              </a:spcAft>
            </a:pPr>
            <a:r>
              <a:rPr lang="ar-SA" altLang="en-US" dirty="0">
                <a:latin typeface="Arial" panose="020B0604020202020204" pitchFamily="34" charset="0"/>
                <a:ea typeface="Calibri" panose="020F0502020204030204" pitchFamily="34" charset="0"/>
                <a:cs typeface="Arial" panose="020B0604020202020204" pitchFamily="34" charset="0"/>
              </a:rPr>
              <a:t>-شكل الملاعب وتقسيماتها</a:t>
            </a:r>
            <a:r>
              <a:rPr lang="en-US" altLang="en-US" dirty="0">
                <a:latin typeface="Arial" panose="020B0604020202020204" pitchFamily="34" charset="0"/>
                <a:ea typeface="Calibri" panose="020F0502020204030204" pitchFamily="34" charset="0"/>
                <a:cs typeface="Arial" panose="020B0604020202020204" pitchFamily="34" charset="0"/>
              </a:rPr>
              <a:t> </a:t>
            </a:r>
            <a:endParaRPr lang="en-US" altLang="en-US" dirty="0">
              <a:latin typeface="Arial" panose="020B0604020202020204" pitchFamily="34" charset="0"/>
            </a:endParaRPr>
          </a:p>
        </p:txBody>
      </p:sp>
      <p:sp>
        <p:nvSpPr>
          <p:cNvPr id="13" name="Rectangle 12"/>
          <p:cNvSpPr/>
          <p:nvPr/>
        </p:nvSpPr>
        <p:spPr>
          <a:xfrm>
            <a:off x="8869679" y="3478845"/>
            <a:ext cx="2932375" cy="1470339"/>
          </a:xfrm>
          <a:prstGeom prst="rect">
            <a:avLst/>
          </a:prstGeom>
        </p:spPr>
        <p:txBody>
          <a:bodyPr wrap="square">
            <a:spAutoFit/>
          </a:bodyPr>
          <a:lstStyle/>
          <a:p>
            <a:pPr algn="r">
              <a:lnSpc>
                <a:spcPct val="107000"/>
              </a:lnSpc>
              <a:spcAft>
                <a:spcPts val="800"/>
              </a:spcAft>
            </a:pPr>
            <a:r>
              <a:rPr lang="ar-SA" dirty="0">
                <a:latin typeface="Calibri" panose="020F0502020204030204" pitchFamily="34" charset="0"/>
                <a:ea typeface="Calibri" panose="020F0502020204030204" pitchFamily="34" charset="0"/>
                <a:cs typeface="Arial" panose="020B0604020202020204" pitchFamily="34" charset="0"/>
              </a:rPr>
              <a:t>مستويات الاداء المطلوبة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SA" dirty="0">
                <a:latin typeface="Calibri" panose="020F0502020204030204" pitchFamily="34" charset="0"/>
                <a:ea typeface="Calibri" panose="020F0502020204030204" pitchFamily="34" charset="0"/>
                <a:cs typeface="Arial" panose="020B0604020202020204" pitchFamily="34" charset="0"/>
              </a:rPr>
              <a:t>-الادوات المناسبة للاداء</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SA" b="1" i="1" dirty="0">
                <a:latin typeface="Calibri" panose="020F0502020204030204" pitchFamily="34" charset="0"/>
                <a:ea typeface="Calibri" panose="020F0502020204030204" pitchFamily="34" charset="0"/>
                <a:cs typeface="Arial" panose="020B0604020202020204" pitchFamily="34" charset="0"/>
              </a:rPr>
              <a:t>3- مهارة اعداد وتجهيز مكان </a:t>
            </a:r>
            <a:r>
              <a:rPr lang="ar-SA" b="1" i="1" dirty="0" smtClean="0">
                <a:latin typeface="Calibri" panose="020F0502020204030204" pitchFamily="34" charset="0"/>
                <a:ea typeface="Calibri" panose="020F0502020204030204" pitchFamily="34" charset="0"/>
                <a:cs typeface="Arial" panose="020B0604020202020204" pitchFamily="34" charset="0"/>
              </a:rPr>
              <a:t>الدرس</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p:txBody>
      </p:sp>
      <p:sp>
        <p:nvSpPr>
          <p:cNvPr id="15" name="Rectangle 14"/>
          <p:cNvSpPr/>
          <p:nvPr/>
        </p:nvSpPr>
        <p:spPr>
          <a:xfrm>
            <a:off x="5699332" y="5363774"/>
            <a:ext cx="6096000" cy="768287"/>
          </a:xfrm>
          <a:prstGeom prst="rect">
            <a:avLst/>
          </a:prstGeom>
        </p:spPr>
        <p:txBody>
          <a:bodyPr>
            <a:spAutoFit/>
          </a:bodyPr>
          <a:lstStyle/>
          <a:p>
            <a:pPr algn="r" rtl="1">
              <a:lnSpc>
                <a:spcPct val="107000"/>
              </a:lnSpc>
              <a:spcAft>
                <a:spcPts val="800"/>
              </a:spcAft>
            </a:pPr>
            <a:r>
              <a:rPr lang="ar-SA" b="1" i="1" dirty="0">
                <a:latin typeface="Calibri" panose="020F0502020204030204" pitchFamily="34" charset="0"/>
                <a:ea typeface="Calibri" panose="020F0502020204030204" pitchFamily="34" charset="0"/>
                <a:cs typeface="Arial" panose="020B0604020202020204" pitchFamily="34" charset="0"/>
              </a:rPr>
              <a:t>5-مهارة استمرارية الدرس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r>
              <a:rPr lang="ar-SA" b="1" i="1" dirty="0">
                <a:latin typeface="Calibri" panose="020F0502020204030204" pitchFamily="34" charset="0"/>
                <a:ea typeface="Calibri" panose="020F0502020204030204" pitchFamily="34" charset="0"/>
                <a:cs typeface="Arial" panose="020B0604020202020204" pitchFamily="34" charset="0"/>
              </a:rPr>
              <a:t>6-مهارة تنويع النثيرات والتحفيز </a:t>
            </a:r>
            <a:r>
              <a:rPr lang="ar-SA" b="1" i="1" dirty="0" smtClean="0">
                <a:latin typeface="Calibri" panose="020F0502020204030204" pitchFamily="34" charset="0"/>
                <a:ea typeface="Calibri" panose="020F0502020204030204" pitchFamily="34" charset="0"/>
                <a:cs typeface="Arial" panose="020B0604020202020204" pitchFamily="34" charset="0"/>
              </a:rPr>
              <a:t>للدرس</a:t>
            </a:r>
            <a:r>
              <a:rPr lang="ar-IQ" b="1" i="1" dirty="0" smtClean="0">
                <a:latin typeface="Calibri" panose="020F0502020204030204" pitchFamily="34" charset="0"/>
                <a:ea typeface="Calibri" panose="020F0502020204030204" pitchFamily="34" charset="0"/>
                <a:cs typeface="Arial" panose="020B0604020202020204" pitchFamily="34" charset="0"/>
              </a:rPr>
              <a:t>                                              </a:t>
            </a:r>
            <a:endParaRPr lang="en-US" dirty="0"/>
          </a:p>
        </p:txBody>
      </p:sp>
      <p:sp>
        <p:nvSpPr>
          <p:cNvPr id="16" name="Rectangle 15"/>
          <p:cNvSpPr/>
          <p:nvPr/>
        </p:nvSpPr>
        <p:spPr>
          <a:xfrm>
            <a:off x="9360360" y="4962131"/>
            <a:ext cx="2441694" cy="388696"/>
          </a:xfrm>
          <a:prstGeom prst="rect">
            <a:avLst/>
          </a:prstGeom>
        </p:spPr>
        <p:txBody>
          <a:bodyPr wrap="none">
            <a:spAutoFit/>
          </a:bodyPr>
          <a:lstStyle/>
          <a:p>
            <a:pPr algn="r" rtl="1">
              <a:lnSpc>
                <a:spcPct val="107000"/>
              </a:lnSpc>
              <a:spcAft>
                <a:spcPts val="800"/>
              </a:spcAft>
            </a:pPr>
            <a:r>
              <a:rPr lang="ar-SA" b="1" i="1" dirty="0">
                <a:latin typeface="Calibri" panose="020F0502020204030204" pitchFamily="34" charset="0"/>
                <a:ea typeface="Calibri" panose="020F0502020204030204" pitchFamily="34" charset="0"/>
                <a:cs typeface="Arial" panose="020B0604020202020204" pitchFamily="34" charset="0"/>
              </a:rPr>
              <a:t>4-مهارة تقديم وعرض الدرس</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4622808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Picture 38"/>
          <p:cNvPicPr>
            <a:picLocks noChangeAspect="1"/>
          </p:cNvPicPr>
          <p:nvPr/>
        </p:nvPicPr>
        <p:blipFill>
          <a:blip r:embed="rId2" cstate="print"/>
          <a:stretch>
            <a:fillRect/>
          </a:stretch>
        </p:blipFill>
        <p:spPr>
          <a:xfrm>
            <a:off x="2761729" y="164824"/>
            <a:ext cx="6668542" cy="6505774"/>
          </a:xfrm>
          <a:prstGeom prst="rect">
            <a:avLst/>
          </a:prstGeom>
        </p:spPr>
      </p:pic>
    </p:spTree>
    <p:extLst>
      <p:ext uri="{BB962C8B-B14F-4D97-AF65-F5344CB8AC3E}">
        <p14:creationId xmlns:p14="http://schemas.microsoft.com/office/powerpoint/2010/main" xmlns="" val="41135800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00652" y="519183"/>
            <a:ext cx="9516533" cy="6858000"/>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
        <p:nvSpPr>
          <p:cNvPr id="3" name="Rectangle 2"/>
          <p:cNvSpPr/>
          <p:nvPr/>
        </p:nvSpPr>
        <p:spPr>
          <a:xfrm>
            <a:off x="2878299" y="2275096"/>
            <a:ext cx="4761240" cy="1673087"/>
          </a:xfrm>
          <a:prstGeom prst="rect">
            <a:avLst/>
          </a:prstGeom>
        </p:spPr>
        <p:txBody>
          <a:bodyPr wrap="none">
            <a:spAutoFit/>
          </a:bodyPr>
          <a:lstStyle/>
          <a:p>
            <a:pPr>
              <a:lnSpc>
                <a:spcPct val="107000"/>
              </a:lnSpc>
              <a:spcAft>
                <a:spcPts val="800"/>
              </a:spcAft>
            </a:pPr>
            <a:r>
              <a:rPr lang="ar-IQ" sz="9600" dirty="0" smtClean="0">
                <a:solidFill>
                  <a:srgbClr val="385723"/>
                </a:solidFill>
                <a:effectLst/>
                <a:latin typeface="Calibri" panose="020F0502020204030204" pitchFamily="34" charset="0"/>
                <a:ea typeface="Calibri" panose="020F0502020204030204" pitchFamily="34" charset="0"/>
                <a:cs typeface="Andalus" panose="02020603050405020304" pitchFamily="18" charset="-78"/>
              </a:rPr>
              <a:t>شكرا</a:t>
            </a:r>
            <a:r>
              <a:rPr lang="ar-IQ" dirty="0" smtClean="0">
                <a:solidFill>
                  <a:srgbClr val="385723"/>
                </a:solidFill>
                <a:effectLst/>
                <a:latin typeface="Calibri" panose="020F0502020204030204" pitchFamily="34" charset="0"/>
                <a:ea typeface="Calibri" panose="020F0502020204030204" pitchFamily="34" charset="0"/>
                <a:cs typeface="Andalus" panose="02020603050405020304" pitchFamily="18" charset="-78"/>
              </a:rPr>
              <a:t> </a:t>
            </a:r>
            <a:r>
              <a:rPr lang="ar-IQ" sz="7200" dirty="0" smtClean="0">
                <a:solidFill>
                  <a:srgbClr val="385723"/>
                </a:solidFill>
                <a:effectLst/>
                <a:latin typeface="Calibri" panose="020F0502020204030204" pitchFamily="34" charset="0"/>
                <a:ea typeface="Calibri" panose="020F0502020204030204" pitchFamily="34" charset="0"/>
                <a:cs typeface="Andalus" panose="02020603050405020304" pitchFamily="18" charset="-78"/>
              </a:rPr>
              <a:t>لاصغائكم</a:t>
            </a:r>
            <a:r>
              <a:rPr lang="ar-IQ" dirty="0" smtClean="0">
                <a:solidFill>
                  <a:srgbClr val="385723"/>
                </a:solidFill>
                <a:effectLst/>
                <a:latin typeface="Calibri" panose="020F0502020204030204" pitchFamily="34" charset="0"/>
                <a:ea typeface="Calibri" panose="020F0502020204030204" pitchFamily="34" charset="0"/>
                <a:cs typeface="Andalus" panose="02020603050405020304" pitchFamily="18" charset="-78"/>
              </a:rPr>
              <a:t> </a:t>
            </a:r>
            <a:endParaRPr lang="en-US" sz="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27970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flipV="1">
            <a:off x="10958347" y="-1021278"/>
            <a:ext cx="1023856" cy="897243"/>
          </a:xfrm>
        </p:spPr>
        <p:txBody>
          <a:bodyPr/>
          <a:lstStyle/>
          <a:p>
            <a:endParaRPr lang="en-US"/>
          </a:p>
        </p:txBody>
      </p:sp>
      <p:sp>
        <p:nvSpPr>
          <p:cNvPr id="3" name="Content Placeholder 2"/>
          <p:cNvSpPr>
            <a:spLocks noGrp="1"/>
          </p:cNvSpPr>
          <p:nvPr>
            <p:ph idx="1"/>
          </p:nvPr>
        </p:nvSpPr>
        <p:spPr>
          <a:xfrm>
            <a:off x="1912318" y="0"/>
            <a:ext cx="9761127" cy="5997039"/>
          </a:xfrm>
        </p:spPr>
        <p:txBody>
          <a:bodyPr>
            <a:normAutofit/>
          </a:bodyPr>
          <a:lstStyle/>
          <a:p>
            <a:r>
              <a:rPr lang="ar-SA" dirty="0"/>
              <a:t> </a:t>
            </a:r>
            <a:endParaRPr lang="en-US" dirty="0"/>
          </a:p>
          <a:p>
            <a:pPr algn="r"/>
            <a:r>
              <a:rPr lang="ar-SA" b="1" i="1" dirty="0"/>
              <a:t>مقدمة</a:t>
            </a:r>
            <a:endParaRPr lang="en-US" dirty="0"/>
          </a:p>
          <a:p>
            <a:pPr algn="r"/>
            <a:r>
              <a:rPr lang="ar-SA" dirty="0"/>
              <a:t>ان مهارات التدريس من اهم المكونات الاساسة التي يجب ان يتم تدريب المعلمين عليها قبل الخدمة واثنائها , وتتضمن : مهارات التخطيط ، مهارات التنفيذ  ومهارات التقويم . وتتناول فيما يلي مهارات التدريس من حيث : تعريفها وخصائصها وانواعها . وسبل اكتسابها واتقانها . </a:t>
            </a:r>
            <a:endParaRPr lang="en-US" dirty="0"/>
          </a:p>
          <a:p>
            <a:pPr algn="r"/>
            <a:r>
              <a:rPr lang="ar-SA" dirty="0"/>
              <a:t> </a:t>
            </a:r>
            <a:endParaRPr lang="en-US" dirty="0"/>
          </a:p>
          <a:p>
            <a:pPr algn="r"/>
            <a:r>
              <a:rPr lang="ar-SA" dirty="0"/>
              <a:t> </a:t>
            </a:r>
            <a:endParaRPr lang="en-US" dirty="0"/>
          </a:p>
          <a:p>
            <a:pPr algn="r"/>
            <a:r>
              <a:rPr lang="ar-SA" dirty="0"/>
              <a:t> </a:t>
            </a:r>
            <a:endParaRPr lang="en-US" dirty="0"/>
          </a:p>
          <a:p>
            <a:pPr algn="r"/>
            <a:r>
              <a:rPr lang="ar-SA" dirty="0"/>
              <a:t>ويجب ان يضع مدرسوا التربية الرياضية في مرحلتي ما قبل التدريس واثنائها فيى حسابهم وكاعداف اولية مسالة تطوير الاختصاصات او الكفائات المطلوبة لخلق التعليم والحفاظ علية . وذالك لاشراك الطلاب ي التعليم الحقيقي للانشطة ، وكذالك في استعمال انواع التدريس التي اشارت اليها البحوث المعمولة من قب المدرسين الجيدين </a:t>
            </a:r>
            <a:endParaRPr lang="en-US" dirty="0"/>
          </a:p>
          <a:p>
            <a:pPr algn="r"/>
            <a:r>
              <a:rPr lang="ar-SA" dirty="0"/>
              <a:t> </a:t>
            </a:r>
            <a:endParaRPr lang="en-US" dirty="0"/>
          </a:p>
          <a:p>
            <a:pPr algn="r" rtl="1"/>
            <a:endParaRPr lang="en-US" dirty="0"/>
          </a:p>
        </p:txBody>
      </p:sp>
    </p:spTree>
    <p:extLst>
      <p:ext uri="{BB962C8B-B14F-4D97-AF65-F5344CB8AC3E}">
        <p14:creationId xmlns:p14="http://schemas.microsoft.com/office/powerpoint/2010/main" xmlns="" val="2490902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0005" y="0"/>
            <a:ext cx="12001995" cy="6858000"/>
          </a:xfrm>
          <a:prstGeom prst="rect">
            <a:avLst/>
          </a:prstGeom>
        </p:spPr>
      </p:pic>
      <p:sp>
        <p:nvSpPr>
          <p:cNvPr id="5" name="Rectangle 4"/>
          <p:cNvSpPr/>
          <p:nvPr/>
        </p:nvSpPr>
        <p:spPr>
          <a:xfrm>
            <a:off x="106877" y="812899"/>
            <a:ext cx="12001995" cy="5261312"/>
          </a:xfrm>
          <a:prstGeom prst="rect">
            <a:avLst/>
          </a:prstGeom>
        </p:spPr>
        <p:txBody>
          <a:bodyPr wrap="square">
            <a:spAutoFit/>
          </a:bodyPr>
          <a:lstStyle/>
          <a:p>
            <a:pPr algn="ctr">
              <a:lnSpc>
                <a:spcPct val="107000"/>
              </a:lnSpc>
              <a:spcAft>
                <a:spcPts val="800"/>
              </a:spcAft>
              <a:tabLst>
                <a:tab pos="4029075" algn="l"/>
              </a:tabLst>
            </a:pP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SA" sz="44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تعريف مهارات التدريس </a:t>
            </a:r>
            <a:r>
              <a:rPr lang="ar-SA" sz="20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SA" sz="2000" b="1" i="1" dirty="0">
                <a:solidFill>
                  <a:srgbClr val="000000"/>
                </a:solidFill>
                <a:latin typeface="Calibri" panose="020F0502020204030204" pitchFamily="34" charset="0"/>
                <a:ea typeface="Calibri" panose="020F0502020204030204" pitchFamily="34" charset="0"/>
                <a:cs typeface="Arial" panose="020B0604020202020204" pitchFamily="34" charset="0"/>
              </a:rPr>
              <a:t>تعرف مهارات التدريس بانها </a:t>
            </a:r>
            <a:r>
              <a:rPr lang="ar-SA" sz="2000" dirty="0">
                <a:solidFill>
                  <a:srgbClr val="000000"/>
                </a:solidFill>
                <a:latin typeface="Calibri" panose="020F0502020204030204" pitchFamily="34" charset="0"/>
                <a:ea typeface="Calibri" panose="020F0502020204030204" pitchFamily="34" charset="0"/>
                <a:cs typeface="Arial" panose="020B0604020202020204" pitchFamily="34" charset="0"/>
              </a:rPr>
              <a:t>:-</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SA" sz="2000" dirty="0">
                <a:solidFill>
                  <a:srgbClr val="000000"/>
                </a:solidFill>
                <a:latin typeface="Calibri" panose="020F0502020204030204" pitchFamily="34" charset="0"/>
                <a:ea typeface="Calibri" panose="020F0502020204030204" pitchFamily="34" charset="0"/>
                <a:cs typeface="Arial" panose="020B0604020202020204" pitchFamily="34" charset="0"/>
              </a:rPr>
              <a:t>-نمط من السلوك التدريسي الفعال في تحقيق اهداف محددة يصدر من المعلم على شكل استجابات عقلية او لفظية او حركية او جسمية او عاطفية متماسكة وتتكامل في هذه الاستجابة عناصر السرعه والدقة والتكيف مع ظروف الموقف التدريسي .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SA" sz="2000" dirty="0">
                <a:solidFill>
                  <a:srgbClr val="000000"/>
                </a:solidFill>
                <a:latin typeface="Calibri" panose="020F0502020204030204" pitchFamily="34" charset="0"/>
                <a:ea typeface="Calibri" panose="020F0502020204030204" pitchFamily="34" charset="0"/>
                <a:cs typeface="Arial" panose="020B0604020202020204" pitchFamily="34" charset="0"/>
              </a:rPr>
              <a:t>-قدرة المدرس على اداء وممارسة مهمات التدريس بفعالية واتقان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SA" sz="2400" b="1" i="1"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خصائص مهارات التدريس </a:t>
            </a:r>
            <a:r>
              <a:rPr lang="ar-SA" sz="20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SA" sz="20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1</a:t>
            </a:r>
            <a:r>
              <a:rPr lang="ar-SA" sz="2000" b="1" i="1"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a:t>
            </a:r>
            <a:r>
              <a:rPr lang="ar-SA" sz="2000" b="1" i="1" dirty="0">
                <a:solidFill>
                  <a:srgbClr val="000000"/>
                </a:solidFill>
                <a:latin typeface="Calibri" panose="020F0502020204030204" pitchFamily="34" charset="0"/>
                <a:ea typeface="Calibri" panose="020F0502020204030204" pitchFamily="34" charset="0"/>
                <a:cs typeface="Arial" panose="020B0604020202020204" pitchFamily="34" charset="0"/>
              </a:rPr>
              <a:t>العمومية </a:t>
            </a:r>
            <a:r>
              <a:rPr lang="ar-SA" sz="2000" dirty="0" smtClean="0">
                <a:solidFill>
                  <a:srgbClr val="000000"/>
                </a:solidFill>
                <a:latin typeface="Calibri" panose="020F0502020204030204" pitchFamily="34" charset="0"/>
                <a:ea typeface="Calibri" panose="020F0502020204030204" pitchFamily="34" charset="0"/>
                <a:cs typeface="Arial" panose="020B0604020202020204" pitchFamily="34" charset="0"/>
              </a:rPr>
              <a:t>:</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r>
              <a:rPr lang="ar-SA" sz="2000" dirty="0">
                <a:solidFill>
                  <a:srgbClr val="000000"/>
                </a:solidFill>
                <a:latin typeface="Calibri" panose="020F0502020204030204" pitchFamily="34" charset="0"/>
                <a:ea typeface="Calibri" panose="020F0502020204030204" pitchFamily="34" charset="0"/>
                <a:cs typeface="Arial" panose="020B0604020202020204" pitchFamily="34" charset="0"/>
              </a:rPr>
              <a:t>ويرجع ذالك الى ان وظائف المعلم تكاد تكون واحدة في كل المراحل التعليمة وفي كل المواد الدراسية ، وطبيعة عملية التدريس فيها متشابهة الا ان سلوك التدريس (كأسلوب) لدى كل معلم من المعلمين يختلف باختلاف المراحل التعليمية المتعددة والمواد الدراسية المختلفة ، اي في ضوء اختلاف المحتوى التعليمي الذي يدرسهة .كما ان العمومية قد تكون بان هناك مهارات عامة لكل تخصص معين دون </a:t>
            </a:r>
            <a:r>
              <a:rPr lang="ar-SA" sz="2000" dirty="0" smtClean="0">
                <a:solidFill>
                  <a:srgbClr val="000000"/>
                </a:solidFill>
                <a:latin typeface="Calibri" panose="020F0502020204030204" pitchFamily="34" charset="0"/>
                <a:ea typeface="Calibri" panose="020F0502020204030204" pitchFamily="34" charset="0"/>
                <a:cs typeface="Arial" panose="020B0604020202020204" pitchFamily="34" charset="0"/>
              </a:rPr>
              <a:t>الاخر</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7131283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0041" y="88585"/>
            <a:ext cx="10422577" cy="5943294"/>
          </a:xfrm>
          <a:prstGeom prst="rect">
            <a:avLst/>
          </a:prstGeom>
        </p:spPr>
        <p:txBody>
          <a:bodyPr wrap="square">
            <a:spAutoFit/>
          </a:bodyPr>
          <a:lstStyle/>
          <a:p>
            <a:pPr>
              <a:lnSpc>
                <a:spcPct val="107000"/>
              </a:lnSpc>
              <a:spcAft>
                <a:spcPts val="800"/>
              </a:spcAft>
              <a:tabLst>
                <a:tab pos="4029075" algn="l"/>
              </a:tabLst>
            </a:pPr>
            <a:r>
              <a:rPr lang="ar-SA" dirty="0">
                <a:solidFill>
                  <a:srgbClr val="000000"/>
                </a:solidFill>
                <a:latin typeface="Calibri" panose="020F0502020204030204" pitchFamily="34" charset="0"/>
                <a:ea typeface="Calibri" panose="020F0502020204030204" pitchFamily="34" charset="0"/>
                <a:cs typeface="Arial" panose="020B0604020202020204" pitchFamily="34" charset="0"/>
              </a:rPr>
              <a:t>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SA" b="1" dirty="0">
                <a:solidFill>
                  <a:srgbClr val="000000"/>
                </a:solidFill>
                <a:latin typeface="Calibri" panose="020F0502020204030204" pitchFamily="34" charset="0"/>
                <a:ea typeface="Calibri" panose="020F0502020204030204" pitchFamily="34" charset="0"/>
                <a:cs typeface="Arial" panose="020B0604020202020204" pitchFamily="34" charset="0"/>
              </a:rPr>
              <a:t>2-التغيير:</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SA" b="1" dirty="0">
                <a:solidFill>
                  <a:srgbClr val="000000"/>
                </a:solidFill>
                <a:latin typeface="Calibri" panose="020F0502020204030204" pitchFamily="34" charset="0"/>
                <a:ea typeface="Calibri" panose="020F0502020204030204" pitchFamily="34" charset="0"/>
                <a:cs typeface="Arial" panose="020B0604020202020204" pitchFamily="34" charset="0"/>
              </a:rPr>
              <a:t>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SA" dirty="0">
                <a:solidFill>
                  <a:srgbClr val="000000"/>
                </a:solidFill>
                <a:latin typeface="Calibri" panose="020F0502020204030204" pitchFamily="34" charset="0"/>
                <a:ea typeface="Calibri" panose="020F0502020204030204" pitchFamily="34" charset="0"/>
                <a:cs typeface="Arial" panose="020B0604020202020204" pitchFamily="34" charset="0"/>
              </a:rPr>
              <a:t>اذا كانت اهداف المناهج الدراسية متغيرة وبالتالي فأن جميع خبرات المنهج التي تعكس هذه الاهداف وتحققها في ضوء كثير من المصادر التي يم الجرجوع اليها عند بناء او تطوير المناهج الدراسية ، والمتمثلة في اوضاع المجتمع وفلسفتة وطبيعة طلابة والمتغيرات التي يمكن ان تحدث لهم وكذالك التطور في بنية المادة الدراسية مما يجعلنا بالتالينبحث عن المزيد من مهارات التدريس التي يمكن ان تحقق هذه الاهداف.</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SA" b="1" i="1" dirty="0">
                <a:solidFill>
                  <a:srgbClr val="000000"/>
                </a:solidFill>
                <a:latin typeface="Calibri" panose="020F0502020204030204" pitchFamily="34" charset="0"/>
                <a:ea typeface="Calibri" panose="020F0502020204030204" pitchFamily="34" charset="0"/>
                <a:cs typeface="Arial" panose="020B0604020202020204" pitchFamily="34" charset="0"/>
              </a:rPr>
              <a:t>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SA" b="1" i="1" dirty="0">
                <a:solidFill>
                  <a:srgbClr val="000000"/>
                </a:solidFill>
                <a:latin typeface="Calibri" panose="020F0502020204030204" pitchFamily="34" charset="0"/>
                <a:ea typeface="Calibri" panose="020F0502020204030204" pitchFamily="34" charset="0"/>
                <a:cs typeface="Arial" panose="020B0604020202020204" pitchFamily="34" charset="0"/>
              </a:rPr>
              <a:t>3-التفاعل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SA" dirty="0">
                <a:solidFill>
                  <a:srgbClr val="000000"/>
                </a:solidFill>
                <a:latin typeface="Calibri" panose="020F0502020204030204" pitchFamily="34" charset="0"/>
                <a:ea typeface="Calibri" panose="020F0502020204030204" pitchFamily="34" charset="0"/>
                <a:cs typeface="Arial" panose="020B0604020202020204" pitchFamily="34" charset="0"/>
              </a:rPr>
              <a:t>السلوك التدريسي بطبيعتة معقد ومركب بمعنى انة لايمكن عزل نمط محدد من انماط السلوك التدريسي دون غيره ، ولذالك يكون من الصعب فصل مهارة تدريسية معينة عن غيرها من المهارات التدريسية الاخرى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tabLst>
                <a:tab pos="3990975" algn="l"/>
                <a:tab pos="4029075" algn="l"/>
              </a:tabLst>
            </a:pP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SA" b="1" i="1" dirty="0">
                <a:solidFill>
                  <a:srgbClr val="000000"/>
                </a:solidFill>
                <a:latin typeface="Calibri" panose="020F0502020204030204" pitchFamily="34" charset="0"/>
                <a:ea typeface="Calibri" panose="020F0502020204030204" pitchFamily="34" charset="0"/>
                <a:cs typeface="Arial" panose="020B0604020202020204" pitchFamily="34" charset="0"/>
              </a:rPr>
              <a:t>4- الاختلاف في كيفية الاداء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SA" dirty="0">
                <a:solidFill>
                  <a:srgbClr val="000000"/>
                </a:solidFill>
                <a:latin typeface="Calibri" panose="020F0502020204030204" pitchFamily="34" charset="0"/>
                <a:ea typeface="Calibri" panose="020F0502020204030204" pitchFamily="34" charset="0"/>
                <a:cs typeface="Arial" panose="020B0604020202020204" pitchFamily="34" charset="0"/>
              </a:rPr>
              <a:t>بالرغم من وجود انماط سلوكية شائعة الاستخدام بين جميع المعلمين عند ادائهم لمهارات تدريسية معينة ، الا انة يوجد نواحي اختلاف بين معلم واخر عند تطبيق المهارة وذالك لان التطبيق يتسم بالسلوك الشخصي لكل معلم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SA" b="1" i="1" dirty="0">
                <a:solidFill>
                  <a:srgbClr val="000000"/>
                </a:solidFill>
                <a:latin typeface="Calibri" panose="020F0502020204030204" pitchFamily="34" charset="0"/>
                <a:ea typeface="Calibri" panose="020F0502020204030204" pitchFamily="34" charset="0"/>
                <a:cs typeface="Arial" panose="020B0604020202020204" pitchFamily="34" charset="0"/>
              </a:rPr>
              <a:t>5-القابلية للتعليم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r>
              <a:rPr lang="ar-SA" dirty="0">
                <a:solidFill>
                  <a:srgbClr val="000000"/>
                </a:solidFill>
                <a:latin typeface="Calibri" panose="020F0502020204030204" pitchFamily="34" charset="0"/>
                <a:ea typeface="Calibri" panose="020F0502020204030204" pitchFamily="34" charset="0"/>
                <a:cs typeface="Arial" panose="020B0604020202020204" pitchFamily="34" charset="0"/>
              </a:rPr>
              <a:t>سواء قبل الخدمة او في اثنائها حيث ان اكتسابها يخضع لعوامل متعددة اهمها،الدرافعية والخبرة السابقة والتنفيذ والممارسة </a:t>
            </a:r>
            <a:endParaRPr lang="en-US" dirty="0"/>
          </a:p>
        </p:txBody>
      </p:sp>
    </p:spTree>
    <p:extLst>
      <p:ext uri="{BB962C8B-B14F-4D97-AF65-F5344CB8AC3E}">
        <p14:creationId xmlns:p14="http://schemas.microsoft.com/office/powerpoint/2010/main" xmlns="" val="21425004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9785268" y="621897"/>
            <a:ext cx="1745672" cy="2561727"/>
          </a:xfrm>
          <a:prstGeom prst="rect">
            <a:avLst/>
          </a:prstGeom>
        </p:spPr>
        <p:txBody>
          <a:bodyPr wrap="square">
            <a:spAutoFit/>
          </a:bodyPr>
          <a:lstStyle/>
          <a:p>
            <a:pPr algn="r">
              <a:lnSpc>
                <a:spcPct val="107000"/>
              </a:lnSpc>
              <a:spcAft>
                <a:spcPts val="800"/>
              </a:spcAft>
              <a:tabLst>
                <a:tab pos="4029075" algn="l"/>
              </a:tabLst>
            </a:pPr>
            <a:r>
              <a:rPr lang="ar-SA" sz="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endParaRPr lang="en-US" sz="9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SA" b="1" i="1"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انواع مهارات التدريس</a:t>
            </a:r>
            <a:endParaRPr lang="en-US" sz="9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IQ" b="1" i="1"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تقسم </a:t>
            </a:r>
            <a:r>
              <a:rPr lang="ar-IQ"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الى </a:t>
            </a:r>
            <a:endParaRPr lang="en-US" sz="9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IQ"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1-مهارات التخطيط .</a:t>
            </a:r>
            <a:endParaRPr lang="en-US" sz="9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IQ"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2- مهارات التنفيذ.</a:t>
            </a:r>
            <a:endParaRPr lang="en-US" sz="900" dirty="0" smtClean="0">
              <a:effectLst/>
              <a:latin typeface="Calibri" panose="020F0502020204030204" pitchFamily="34" charset="0"/>
              <a:ea typeface="Calibri" panose="020F0502020204030204" pitchFamily="34" charset="0"/>
              <a:cs typeface="Arial" panose="020B0604020202020204" pitchFamily="34" charset="0"/>
            </a:endParaRPr>
          </a:p>
          <a:p>
            <a:r>
              <a:rPr lang="ar-IQ"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3-مهارات التقويم .</a:t>
            </a:r>
            <a:endParaRPr lang="en-US" dirty="0"/>
          </a:p>
        </p:txBody>
      </p:sp>
      <p:pic>
        <p:nvPicPr>
          <p:cNvPr id="60" name="Picture 59"/>
          <p:cNvPicPr>
            <a:picLocks noChangeAspect="1"/>
          </p:cNvPicPr>
          <p:nvPr/>
        </p:nvPicPr>
        <p:blipFill>
          <a:blip r:embed="rId2" cstate="print"/>
          <a:stretch>
            <a:fillRect/>
          </a:stretch>
        </p:blipFill>
        <p:spPr>
          <a:xfrm>
            <a:off x="5650024" y="3294785"/>
            <a:ext cx="1343212" cy="2619741"/>
          </a:xfrm>
          <a:prstGeom prst="rect">
            <a:avLst/>
          </a:prstGeom>
        </p:spPr>
      </p:pic>
      <p:pic>
        <p:nvPicPr>
          <p:cNvPr id="64" name="Picture 63"/>
          <p:cNvPicPr>
            <a:picLocks noChangeAspect="1"/>
          </p:cNvPicPr>
          <p:nvPr/>
        </p:nvPicPr>
        <p:blipFill>
          <a:blip r:embed="rId3" cstate="print"/>
          <a:stretch>
            <a:fillRect/>
          </a:stretch>
        </p:blipFill>
        <p:spPr>
          <a:xfrm>
            <a:off x="3453701" y="3294785"/>
            <a:ext cx="1276528" cy="2619741"/>
          </a:xfrm>
          <a:prstGeom prst="rect">
            <a:avLst/>
          </a:prstGeom>
        </p:spPr>
      </p:pic>
      <p:pic>
        <p:nvPicPr>
          <p:cNvPr id="66" name="Picture 65"/>
          <p:cNvPicPr>
            <a:picLocks noChangeAspect="1"/>
          </p:cNvPicPr>
          <p:nvPr/>
        </p:nvPicPr>
        <p:blipFill>
          <a:blip r:embed="rId4" cstate="print"/>
          <a:stretch>
            <a:fillRect/>
          </a:stretch>
        </p:blipFill>
        <p:spPr>
          <a:xfrm>
            <a:off x="8143973" y="3294785"/>
            <a:ext cx="1247949" cy="2715004"/>
          </a:xfrm>
          <a:prstGeom prst="rect">
            <a:avLst/>
          </a:prstGeom>
        </p:spPr>
      </p:pic>
      <p:pic>
        <p:nvPicPr>
          <p:cNvPr id="67" name="Picture 66"/>
          <p:cNvPicPr>
            <a:picLocks noChangeAspect="1"/>
          </p:cNvPicPr>
          <p:nvPr/>
        </p:nvPicPr>
        <p:blipFill>
          <a:blip r:embed="rId5" cstate="print"/>
          <a:stretch>
            <a:fillRect/>
          </a:stretch>
        </p:blipFill>
        <p:spPr>
          <a:xfrm>
            <a:off x="5726235" y="2030681"/>
            <a:ext cx="1190791" cy="1152943"/>
          </a:xfrm>
          <a:prstGeom prst="rect">
            <a:avLst/>
          </a:prstGeom>
        </p:spPr>
      </p:pic>
      <p:pic>
        <p:nvPicPr>
          <p:cNvPr id="68" name="Picture 67"/>
          <p:cNvPicPr>
            <a:picLocks noChangeAspect="1"/>
          </p:cNvPicPr>
          <p:nvPr/>
        </p:nvPicPr>
        <p:blipFill>
          <a:blip r:embed="rId6" cstate="print"/>
          <a:stretch>
            <a:fillRect/>
          </a:stretch>
        </p:blipFill>
        <p:spPr>
          <a:xfrm>
            <a:off x="3501333" y="2030681"/>
            <a:ext cx="1228896" cy="1152943"/>
          </a:xfrm>
          <a:prstGeom prst="rect">
            <a:avLst/>
          </a:prstGeom>
        </p:spPr>
      </p:pic>
      <p:pic>
        <p:nvPicPr>
          <p:cNvPr id="69" name="Picture 68"/>
          <p:cNvPicPr>
            <a:picLocks noChangeAspect="1"/>
          </p:cNvPicPr>
          <p:nvPr/>
        </p:nvPicPr>
        <p:blipFill>
          <a:blip r:embed="rId7" cstate="print"/>
          <a:stretch>
            <a:fillRect/>
          </a:stretch>
        </p:blipFill>
        <p:spPr>
          <a:xfrm>
            <a:off x="8124920" y="2030681"/>
            <a:ext cx="1267002" cy="1152943"/>
          </a:xfrm>
          <a:prstGeom prst="rect">
            <a:avLst/>
          </a:prstGeom>
        </p:spPr>
      </p:pic>
    </p:spTree>
    <p:extLst>
      <p:ext uri="{BB962C8B-B14F-4D97-AF65-F5344CB8AC3E}">
        <p14:creationId xmlns:p14="http://schemas.microsoft.com/office/powerpoint/2010/main" xmlns="" val="16167336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13756" y="0"/>
            <a:ext cx="11978244" cy="6858000"/>
          </a:xfrm>
          <a:prstGeom prst="rect">
            <a:avLst/>
          </a:prstGeom>
        </p:spPr>
      </p:pic>
      <p:sp>
        <p:nvSpPr>
          <p:cNvPr id="3" name="Rectangle 2"/>
          <p:cNvSpPr/>
          <p:nvPr/>
        </p:nvSpPr>
        <p:spPr>
          <a:xfrm>
            <a:off x="213756" y="195711"/>
            <a:ext cx="6792687" cy="7036362"/>
          </a:xfrm>
          <a:prstGeom prst="rect">
            <a:avLst/>
          </a:prstGeom>
        </p:spPr>
        <p:txBody>
          <a:bodyPr wrap="square">
            <a:spAutoFit/>
          </a:bodyPr>
          <a:lstStyle/>
          <a:p>
            <a:pPr algn="r" rtl="1">
              <a:lnSpc>
                <a:spcPct val="107000"/>
              </a:lnSpc>
              <a:spcAft>
                <a:spcPts val="800"/>
              </a:spcAft>
              <a:tabLst>
                <a:tab pos="4029075" algn="l"/>
              </a:tabLst>
            </a:pPr>
            <a:r>
              <a:rPr lang="ar-SA" sz="2000" b="1" i="1" dirty="0" smtClean="0">
                <a:solidFill>
                  <a:schemeClr val="bg1"/>
                </a:solidFill>
                <a:effectLst/>
                <a:latin typeface="Calibri" panose="020F0502020204030204" pitchFamily="34" charset="0"/>
                <a:ea typeface="Calibri" panose="020F0502020204030204" pitchFamily="34" charset="0"/>
                <a:cs typeface="Arial" panose="020B0604020202020204" pitchFamily="34" charset="0"/>
              </a:rPr>
              <a:t>-مهارة التخطيط :</a:t>
            </a:r>
            <a:r>
              <a:rPr lang="ar-SA" sz="2000" dirty="0" smtClean="0">
                <a:solidFill>
                  <a:schemeClr val="bg1"/>
                </a:solidFill>
                <a:effectLst/>
                <a:latin typeface="Calibri" panose="020F0502020204030204" pitchFamily="34" charset="0"/>
                <a:ea typeface="Calibri" panose="020F0502020204030204" pitchFamily="34" charset="0"/>
                <a:cs typeface="Arial" panose="020B0604020202020204" pitchFamily="34" charset="0"/>
              </a:rPr>
              <a:t> </a:t>
            </a:r>
            <a:endParaRPr lang="en-US" sz="1200" dirty="0" smtClean="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SA" sz="20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SA" sz="20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التخطيط هو مجموعة من الاجرائات والتدابير يتخذها المعلم لضمان نجاح العملية التعليمية – التعلمية وتحقيق الاهداف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SA" sz="20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53340" marR="0" algn="r" rtl="1">
              <a:spcBef>
                <a:spcPts val="0"/>
              </a:spcBef>
              <a:spcAft>
                <a:spcPts val="0"/>
              </a:spcAft>
            </a:pPr>
            <a:r>
              <a:rPr lang="ar-SA" sz="2000" dirty="0" smtClean="0">
                <a:solidFill>
                  <a:srgbClr val="000000"/>
                </a:solidFill>
                <a:effectLst/>
                <a:latin typeface="Times New Roman" panose="02020603050405020304" pitchFamily="18" charset="0"/>
                <a:ea typeface="Times New Roman" panose="02020603050405020304" pitchFamily="18" charset="0"/>
              </a:rPr>
              <a:t>-</a:t>
            </a:r>
            <a:r>
              <a:rPr lang="ar-IQ" b="1" dirty="0" smtClean="0">
                <a:effectLst/>
                <a:latin typeface="Times New Roman" panose="02020603050405020304" pitchFamily="18" charset="0"/>
                <a:ea typeface="Times New Roman" panose="02020603050405020304" pitchFamily="18" charset="0"/>
                <a:cs typeface="Simplified Arabic" panose="02020603050405020304" pitchFamily="18" charset="-78"/>
              </a:rPr>
              <a:t>  والتخطيط ايضا :  </a:t>
            </a:r>
            <a:r>
              <a:rPr lang="ar-IQ" dirty="0" smtClean="0">
                <a:effectLst/>
                <a:latin typeface="Times New Roman" panose="02020603050405020304" pitchFamily="18" charset="0"/>
                <a:ea typeface="Times New Roman" panose="02020603050405020304" pitchFamily="18" charset="0"/>
                <a:cs typeface="Simplified Arabic" panose="02020603050405020304" pitchFamily="18" charset="-78"/>
              </a:rPr>
              <a:t> وتحدث عندما يكون المدرس وحده يفكر ويتدبر فيما سيدرسه او كيف يدرسه. ويتطلب ان تكون لدى المدرس القدرة على تحديد خصائص المتعلمين ومعرفة احتياجاتهم وقدراتهم حتى يمكنه ان يكيف تعلمه مع هذه المدخلات ومن هذا كله يخرج المدرس بخطة درس ليسترشد بها اثناء التنفيذ. </a:t>
            </a:r>
            <a:endParaRPr lang="en-US" sz="1400" dirty="0" smtClean="0">
              <a:effectLst/>
              <a:latin typeface="Times New Roman" panose="02020603050405020304" pitchFamily="18" charset="0"/>
              <a:ea typeface="Times New Roman" panose="02020603050405020304" pitchFamily="18" charset="0"/>
            </a:endParaRPr>
          </a:p>
          <a:p>
            <a:pPr marL="457200" marR="0" algn="r" rtl="1">
              <a:spcBef>
                <a:spcPts val="0"/>
              </a:spcBef>
              <a:spcAft>
                <a:spcPts val="0"/>
              </a:spcAft>
            </a:pPr>
            <a:r>
              <a:rPr lang="ar-IQ" dirty="0" smtClean="0">
                <a:effectLst/>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smtClean="0">
              <a:effectLst/>
              <a:latin typeface="Times New Roman" panose="02020603050405020304" pitchFamily="18" charset="0"/>
              <a:ea typeface="Times New Roman" panose="02020603050405020304" pitchFamily="18" charset="0"/>
            </a:endParaRPr>
          </a:p>
          <a:p>
            <a:pPr marL="53340" marR="0" algn="r" rtl="1">
              <a:spcBef>
                <a:spcPts val="0"/>
              </a:spcBef>
              <a:spcAft>
                <a:spcPts val="0"/>
              </a:spcAft>
            </a:pPr>
            <a:r>
              <a:rPr lang="ar-IQ" dirty="0" smtClean="0">
                <a:effectLst/>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smtClean="0">
              <a:effectLst/>
              <a:latin typeface="Times New Roman" panose="02020603050405020304" pitchFamily="18" charset="0"/>
              <a:ea typeface="Times New Roman" panose="02020603050405020304" pitchFamily="18" charset="0"/>
            </a:endParaRPr>
          </a:p>
          <a:p>
            <a:pPr marL="457200" marR="0" algn="r" rtl="1">
              <a:spcBef>
                <a:spcPts val="0"/>
              </a:spcBef>
              <a:spcAft>
                <a:spcPts val="0"/>
              </a:spcAft>
            </a:pPr>
            <a:r>
              <a:rPr lang="ar-IQ" dirty="0" smtClean="0">
                <a:effectLst/>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smtClean="0">
              <a:effectLst/>
              <a:latin typeface="Times New Roman" panose="02020603050405020304" pitchFamily="18" charset="0"/>
              <a:ea typeface="Times New Roman" panose="02020603050405020304" pitchFamily="18" charset="0"/>
            </a:endParaRPr>
          </a:p>
          <a:p>
            <a:pPr marL="53340" marR="0" algn="r" rtl="1">
              <a:spcBef>
                <a:spcPts val="0"/>
              </a:spcBef>
              <a:spcAft>
                <a:spcPts val="0"/>
              </a:spcAft>
            </a:pPr>
            <a:r>
              <a:rPr lang="ar-IQ" b="1" i="1" dirty="0" smtClean="0">
                <a:effectLst/>
                <a:latin typeface="Times New Roman" panose="02020603050405020304" pitchFamily="18" charset="0"/>
                <a:ea typeface="Times New Roman" panose="02020603050405020304" pitchFamily="18" charset="0"/>
                <a:cs typeface="Simplified Arabic" panose="02020603050405020304" pitchFamily="18" charset="-78"/>
              </a:rPr>
              <a:t>اهمية التخطيط : </a:t>
            </a:r>
            <a:endParaRPr lang="en-US" sz="1400" dirty="0" smtClean="0">
              <a:effectLst/>
              <a:latin typeface="Times New Roman" panose="02020603050405020304" pitchFamily="18" charset="0"/>
              <a:ea typeface="Times New Roman" panose="02020603050405020304" pitchFamily="18" charset="0"/>
            </a:endParaRPr>
          </a:p>
          <a:p>
            <a:pPr marL="53340" marR="0" algn="r" rtl="1">
              <a:spcBef>
                <a:spcPts val="0"/>
              </a:spcBef>
              <a:spcAft>
                <a:spcPts val="0"/>
              </a:spcAft>
            </a:pPr>
            <a:r>
              <a:rPr lang="ar-IQ" dirty="0" smtClean="0">
                <a:effectLst/>
                <a:latin typeface="Times New Roman" panose="02020603050405020304" pitchFamily="18" charset="0"/>
                <a:ea typeface="Times New Roman" panose="02020603050405020304" pitchFamily="18" charset="0"/>
                <a:cs typeface="Simplified Arabic" panose="02020603050405020304" pitchFamily="18" charset="-78"/>
              </a:rPr>
              <a:t>كثيرا ما يدور النقاش والاخلاف بين فئات المعلمين ومشرفيهم حول اهمية التخطيط حيث يجادل البعض في اهمية التخطيط للتدرس او في جدواه بالنسبة للعملية التعليمية- التعلمية وذالك انطلاقا من ادعائهم بأن المعلم يمكنة ان ينجح في التدريس بدون كتابة خطة درس او وحدتة او مقررة  حيث يرون ان الجهد الذي يبذلهه المعلم في عملية التحضير والاعداد والكتاب للتدريس انما هو جهد ضائع طالما هناك كتاب مدرسي مقرر بين ايدي الطلبة والمعلمين سواء بسواء .</a:t>
            </a:r>
            <a:endParaRPr lang="en-US" sz="1400" dirty="0" smtClean="0">
              <a:effectLst/>
              <a:latin typeface="Times New Roman" panose="02020603050405020304" pitchFamily="18" charset="0"/>
              <a:ea typeface="Times New Roman" panose="02020603050405020304" pitchFamily="18" charset="0"/>
            </a:endParaRPr>
          </a:p>
          <a:p>
            <a:r>
              <a:rPr lang="ar-IQ" dirty="0" smtClean="0">
                <a:effectLst/>
                <a:ea typeface="Calibri" panose="020F0502020204030204" pitchFamily="34" charset="0"/>
                <a:cs typeface="Simplified Arabic" panose="02020603050405020304" pitchFamily="18" charset="-78"/>
              </a:rPr>
              <a:t>وعلية اجمع المختصون على ان التخطيط للتدريس يعد من المهارات الاساسية في اعداد المعلم وانجاح الهملية التدريسية </a:t>
            </a:r>
            <a:r>
              <a:rPr lang="ar-SA" sz="1400" b="1" dirty="0" smtClean="0">
                <a:effectLst/>
                <a:latin typeface="Calibri" panose="020F0502020204030204" pitchFamily="34" charset="0"/>
                <a:ea typeface="Calibri" panose="020F0502020204030204" pitchFamily="34" charset="0"/>
                <a:cs typeface="Arial" panose="020B0604020202020204" pitchFamily="34" charset="0"/>
              </a:rPr>
              <a:t>.</a:t>
            </a:r>
            <a:endParaRPr lang="en-US" sz="1050" dirty="0" smtClean="0">
              <a:effectLst/>
              <a:latin typeface="Calibri" panose="020F0502020204030204" pitchFamily="34" charset="0"/>
              <a:ea typeface="Calibri" panose="020F0502020204030204" pitchFamily="34" charset="0"/>
              <a:cs typeface="Arial" panose="020B0604020202020204" pitchFamily="34" charset="0"/>
            </a:endParaRPr>
          </a:p>
          <a:p>
            <a:r>
              <a:rPr lang="ar-SA" sz="1050" dirty="0" smtClean="0">
                <a:effectLst/>
                <a:latin typeface="Calibri" panose="020F0502020204030204" pitchFamily="34" charset="0"/>
                <a:ea typeface="Calibri" panose="020F0502020204030204" pitchFamily="34" charset="0"/>
                <a:cs typeface="Arial" panose="020B0604020202020204" pitchFamily="34" charset="0"/>
              </a:rPr>
              <a:t> </a:t>
            </a:r>
            <a:endParaRPr lang="en-US" sz="105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114132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13756" y="0"/>
            <a:ext cx="11978244" cy="6858000"/>
          </a:xfrm>
          <a:prstGeom prst="rect">
            <a:avLst/>
          </a:prstGeom>
        </p:spPr>
      </p:pic>
      <p:sp>
        <p:nvSpPr>
          <p:cNvPr id="5" name="Rectangle 4"/>
          <p:cNvSpPr/>
          <p:nvPr/>
        </p:nvSpPr>
        <p:spPr>
          <a:xfrm>
            <a:off x="213755" y="1010293"/>
            <a:ext cx="11827823" cy="5307928"/>
          </a:xfrm>
          <a:prstGeom prst="rect">
            <a:avLst/>
          </a:prstGeom>
        </p:spPr>
        <p:txBody>
          <a:bodyPr wrap="square">
            <a:spAutoFit/>
          </a:bodyPr>
          <a:lstStyle/>
          <a:p>
            <a:pPr>
              <a:lnSpc>
                <a:spcPct val="107000"/>
              </a:lnSpc>
              <a:spcAft>
                <a:spcPts val="800"/>
              </a:spcAft>
              <a:tabLst>
                <a:tab pos="4029075" algn="l"/>
              </a:tabLst>
            </a:pPr>
            <a:r>
              <a:rPr lang="ar-IQ" sz="26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فوائد التخطيط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IQ" dirty="0">
                <a:solidFill>
                  <a:srgbClr val="000000"/>
                </a:solidFill>
                <a:latin typeface="Calibri" panose="020F0502020204030204" pitchFamily="34" charset="0"/>
                <a:ea typeface="Calibri" panose="020F0502020204030204" pitchFamily="34" charset="0"/>
                <a:cs typeface="Arial" panose="020B0604020202020204" pitchFamily="34" charset="0"/>
              </a:rPr>
              <a:t>1-يساعد المعلم على تنظيم عناصر العملية التعليمية –التعلمية من حيث اختيار الاهداف التعليمية واشتقاقها وتحديدها وصياغتها بحيث يمكن ملاظتها وقياسها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IQ" dirty="0">
                <a:solidFill>
                  <a:srgbClr val="000000"/>
                </a:solidFill>
                <a:latin typeface="Calibri" panose="020F0502020204030204" pitchFamily="34" charset="0"/>
                <a:ea typeface="Calibri" panose="020F0502020204030204" pitchFamily="34" charset="0"/>
                <a:cs typeface="Arial" panose="020B0604020202020204" pitchFamily="34" charset="0"/>
              </a:rPr>
              <a:t>2-يمنع المعلم من الارتجال في عملية التدريس ويقلل مقدارالمحاولة و الخطأ في تدريسهة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IQ" dirty="0">
                <a:solidFill>
                  <a:srgbClr val="000000"/>
                </a:solidFill>
                <a:latin typeface="Calibri" panose="020F0502020204030204" pitchFamily="34" charset="0"/>
                <a:ea typeface="Calibri" panose="020F0502020204030204" pitchFamily="34" charset="0"/>
                <a:cs typeface="Arial" panose="020B0604020202020204" pitchFamily="34" charset="0"/>
              </a:rPr>
              <a:t>3-يقدم فائدة كبيرة ومهمة للمعلم من حيث انه يكسب احترام الطلبة وتقديرهم له.</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IQ" dirty="0">
                <a:solidFill>
                  <a:srgbClr val="000000"/>
                </a:solidFill>
                <a:latin typeface="Calibri" panose="020F0502020204030204" pitchFamily="34" charset="0"/>
                <a:ea typeface="Calibri" panose="020F0502020204030204" pitchFamily="34" charset="0"/>
                <a:cs typeface="Arial" panose="020B0604020202020204" pitchFamily="34" charset="0"/>
              </a:rPr>
              <a:t>4-يتةقع ان ينعكس ايجابيا على الطلبة من حيث انه يساعدهم على المشاركة الايجابية في تحقيق النشاطات التعليمية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IQ" dirty="0">
                <a:solidFill>
                  <a:srgbClr val="000000"/>
                </a:solidFill>
                <a:latin typeface="Calibri" panose="020F0502020204030204" pitchFamily="34" charset="0"/>
                <a:ea typeface="Calibri" panose="020F0502020204030204" pitchFamily="34" charset="0"/>
                <a:cs typeface="Arial" panose="020B0604020202020204" pitchFamily="34" charset="0"/>
              </a:rPr>
              <a:t>5-يسهم في تطوير العملية التربوية بوجه عام من حيث تطوير الاختبارات المدرسية وبنائها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4029075" algn="l"/>
              </a:tabLst>
            </a:pPr>
            <a:r>
              <a:rPr lang="ar-IQ" dirty="0">
                <a:solidFill>
                  <a:srgbClr val="000000"/>
                </a:solidFill>
                <a:latin typeface="Calibri" panose="020F0502020204030204" pitchFamily="34" charset="0"/>
                <a:ea typeface="Calibri" panose="020F0502020204030204" pitchFamily="34" charset="0"/>
                <a:cs typeface="Arial" panose="020B0604020202020204" pitchFamily="34" charset="0"/>
              </a:rPr>
              <a:t>6-يعد وسيلة يستعين بيها الموجه الفني اومشرف التربية التعليمية في متابة الدرس وتقويمة</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b="1" i="1" dirty="0">
                <a:latin typeface="Calibri" panose="020F0502020204030204" pitchFamily="34" charset="0"/>
                <a:ea typeface="Calibri" panose="020F0502020204030204" pitchFamily="34" charset="0"/>
                <a:cs typeface="Arial" panose="020B0604020202020204" pitchFamily="34" charset="0"/>
              </a:rPr>
              <a:t>اما مهارات التخطيط الفرعية هي:</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b="1" i="1" dirty="0">
                <a:latin typeface="Calibri" panose="020F0502020204030204" pitchFamily="34" charset="0"/>
                <a:ea typeface="Calibri" panose="020F0502020204030204" pitchFamily="34" charset="0"/>
                <a:cs typeface="Arial" panose="020B0604020202020204" pitchFamily="34" charset="0"/>
              </a:rPr>
              <a:t>-</a:t>
            </a:r>
            <a:r>
              <a:rPr lang="ar-IQ" dirty="0">
                <a:latin typeface="Calibri" panose="020F0502020204030204" pitchFamily="34" charset="0"/>
                <a:ea typeface="Calibri" panose="020F0502020204030204" pitchFamily="34" charset="0"/>
                <a:cs typeface="Arial" panose="020B0604020202020204" pitchFamily="34" charset="0"/>
              </a:rPr>
              <a:t>الاهداف التعليمية او التربوية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-تحليل المحتوى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-تحليل خصائص المتعلم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-تخطيط الدرس </a:t>
            </a:r>
            <a:r>
              <a:rPr lang="ar-IQ" b="1" i="1" dirty="0">
                <a:latin typeface="Calibri" panose="020F0502020204030204" pitchFamily="34" charset="0"/>
                <a:ea typeface="Calibri" panose="020F0502020204030204" pitchFamily="34" charset="0"/>
                <a:cs typeface="Arial" panose="020B0604020202020204" pitchFamily="34" charset="0"/>
              </a:rPr>
              <a:t>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tabLst>
                <a:tab pos="2333625" algn="l"/>
              </a:tabLst>
            </a:pPr>
            <a:r>
              <a:rPr lang="en-US" dirty="0">
                <a:latin typeface="Calibri" panose="020F0502020204030204" pitchFamily="34" charset="0"/>
                <a:ea typeface="Calibri" panose="020F0502020204030204" pitchFamily="34" charset="0"/>
                <a:cs typeface="Arial" panose="020B0604020202020204" pitchFamily="34" charset="0"/>
              </a:rPr>
              <a:t>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2950540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28601" y="0"/>
            <a:ext cx="12557760" cy="6858000"/>
          </a:xfrm>
          <a:prstGeom prst="rect">
            <a:avLst/>
          </a:prstGeom>
        </p:spPr>
      </p:pic>
      <p:sp>
        <p:nvSpPr>
          <p:cNvPr id="4" name="Rectangle 3"/>
          <p:cNvSpPr/>
          <p:nvPr/>
        </p:nvSpPr>
        <p:spPr>
          <a:xfrm>
            <a:off x="-502921" y="0"/>
            <a:ext cx="12557760" cy="6772623"/>
          </a:xfrm>
          <a:prstGeom prst="rect">
            <a:avLst/>
          </a:prstGeom>
        </p:spPr>
        <p:txBody>
          <a:bodyPr wrap="square">
            <a:spAutoFit/>
          </a:bodyPr>
          <a:lstStyle/>
          <a:p>
            <a:pPr>
              <a:lnSpc>
                <a:spcPct val="107000"/>
              </a:lnSpc>
              <a:spcAft>
                <a:spcPts val="800"/>
              </a:spcAft>
              <a:tabLst>
                <a:tab pos="2333625" algn="l"/>
              </a:tabLst>
            </a:pPr>
            <a:r>
              <a:rPr lang="ar-IQ" dirty="0">
                <a:latin typeface="Calibri" panose="020F0502020204030204" pitchFamily="34" charset="0"/>
                <a:ea typeface="Calibri" panose="020F0502020204030204" pitchFamily="34" charset="0"/>
                <a:cs typeface="Arial" panose="020B0604020202020204" pitchFamily="34" charset="0"/>
              </a:rPr>
              <a:t> </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2333625" algn="l"/>
              </a:tabLst>
            </a:pPr>
            <a:r>
              <a:rPr lang="ar-IQ" sz="1600" b="1" i="1" dirty="0">
                <a:latin typeface="Calibri" panose="020F0502020204030204" pitchFamily="34" charset="0"/>
                <a:ea typeface="Calibri" panose="020F0502020204030204" pitchFamily="34" charset="0"/>
                <a:cs typeface="Arial" panose="020B0604020202020204" pitchFamily="34" charset="0"/>
              </a:rPr>
              <a:t>2- مهارات التنفيذ</a:t>
            </a:r>
            <a:r>
              <a:rPr lang="ar-IQ" sz="1600" dirty="0">
                <a:latin typeface="Calibri" panose="020F0502020204030204" pitchFamily="34" charset="0"/>
                <a:ea typeface="Calibri" panose="020F0502020204030204" pitchFamily="34" charset="0"/>
                <a:cs typeface="Arial" panose="020B0604020202020204" pitchFamily="34" charset="0"/>
              </a:rPr>
              <a:t>.</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tabLst>
                <a:tab pos="2333625" algn="l"/>
              </a:tabLst>
            </a:pPr>
            <a:r>
              <a:rPr lang="ar-IQ" sz="1600" dirty="0">
                <a:latin typeface="Calibri" panose="020F0502020204030204" pitchFamily="34" charset="0"/>
                <a:ea typeface="Calibri" panose="020F0502020204030204" pitchFamily="34" charset="0"/>
                <a:cs typeface="Arial" panose="020B0604020202020204" pitchFamily="34" charset="0"/>
              </a:rPr>
              <a:t>  يعد التنفيذ المرحلة التي تنتقل بها الخطة والمقترحات من عالم التفكير والتخيل  الى حيز الوجود وهي مرحلة النشاط والحيوية اذ يبدأ الطلاب الحركة والعمل ويقوم كل طالب بالمسؤولية المكلف بها ودور المدرس تهيئة الظروف وتذلليل الصعوبات كما يقوم بعملية التوجية التربوي ويسمح بالوقت المناسب للتنفيذ حسب قدرات كل منهم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600" b="1" i="1" dirty="0">
                <a:latin typeface="Calibri" panose="020F0502020204030204" pitchFamily="34" charset="0"/>
                <a:ea typeface="Calibri" panose="020F0502020204030204" pitchFamily="34" charset="0"/>
                <a:cs typeface="Arial" panose="020B0604020202020204" pitchFamily="34" charset="0"/>
              </a:rPr>
              <a:t>ومن  هذه المهارات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600" b="1" i="1" dirty="0">
                <a:latin typeface="Calibri" panose="020F0502020204030204" pitchFamily="34" charset="0"/>
                <a:ea typeface="Calibri" panose="020F0502020204030204" pitchFamily="34" charset="0"/>
                <a:cs typeface="Arial" panose="020B0604020202020204" pitchFamily="34" charset="0"/>
              </a:rPr>
              <a:t>اولأ</a:t>
            </a:r>
            <a:r>
              <a:rPr lang="ar-IQ" sz="1600" i="1" dirty="0">
                <a:latin typeface="Calibri" panose="020F0502020204030204" pitchFamily="34" charset="0"/>
                <a:ea typeface="Calibri" panose="020F0502020204030204" pitchFamily="34" charset="0"/>
                <a:cs typeface="Arial" panose="020B0604020202020204" pitchFamily="34" charset="0"/>
              </a:rPr>
              <a:t>: </a:t>
            </a:r>
            <a:r>
              <a:rPr lang="ar-IQ" sz="1600" b="1" i="1" dirty="0">
                <a:latin typeface="Calibri" panose="020F0502020204030204" pitchFamily="34" charset="0"/>
                <a:ea typeface="Calibri" panose="020F0502020204030204" pitchFamily="34" charset="0"/>
                <a:cs typeface="Arial" panose="020B0604020202020204" pitchFamily="34" charset="0"/>
              </a:rPr>
              <a:t>مهارة تهيئة الطلاب واثارة انتباههم ودافعيتهم للتعلم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600" dirty="0">
                <a:latin typeface="Calibri" panose="020F0502020204030204" pitchFamily="34" charset="0"/>
                <a:ea typeface="Calibri" panose="020F0502020204030204" pitchFamily="34" charset="0"/>
                <a:cs typeface="Arial" panose="020B0604020202020204" pitchFamily="34" charset="0"/>
              </a:rPr>
              <a:t>يحتاج تنفيد الدرس  الى توفير الى توافر قدر كبير  من الدافعية لدى المتعلمين ويستطيع المعلم اثارة الانتباه والدافعية لدى المتعلمين من خلال وسائل واساليب متنوعة مثل : طرح الاسئلة  او عرض مايقوم بية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600" b="1" i="1" dirty="0">
                <a:solidFill>
                  <a:schemeClr val="bg1"/>
                </a:solidFill>
                <a:latin typeface="Calibri" panose="020F0502020204030204" pitchFamily="34" charset="0"/>
                <a:ea typeface="Calibri" panose="020F0502020204030204" pitchFamily="34" charset="0"/>
                <a:cs typeface="Arial" panose="020B0604020202020204" pitchFamily="34" charset="0"/>
              </a:rPr>
              <a:t>ثانيا: مهارة الادارة الصفية</a:t>
            </a:r>
            <a:r>
              <a:rPr lang="ar-IQ" sz="1600" b="1" i="1" dirty="0">
                <a:latin typeface="Calibri" panose="020F0502020204030204" pitchFamily="34" charset="0"/>
                <a:ea typeface="Calibri" panose="020F0502020204030204" pitchFamily="34" charset="0"/>
                <a:cs typeface="Arial" panose="020B0604020202020204" pitchFamily="34" charset="0"/>
              </a:rPr>
              <a:t>.</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600" dirty="0">
                <a:solidFill>
                  <a:srgbClr val="FF0000"/>
                </a:solidFill>
                <a:latin typeface="Calibri" panose="020F0502020204030204" pitchFamily="34" charset="0"/>
                <a:ea typeface="Calibri" panose="020F0502020204030204" pitchFamily="34" charset="0"/>
                <a:cs typeface="Arial" panose="020B0604020202020204" pitchFamily="34" charset="0"/>
              </a:rPr>
              <a:t>هي مجموعة من الانشطة والعلاقات الانسانية الجيدة التي تساعد على ايجاد جو تعليمي واجتماعي فعال </a:t>
            </a:r>
            <a:r>
              <a:rPr lang="ar-IQ" sz="1600" dirty="0" smtClean="0">
                <a:solidFill>
                  <a:srgbClr val="FF0000"/>
                </a:solidFill>
                <a:latin typeface="Calibri" panose="020F0502020204030204" pitchFamily="34" charset="0"/>
                <a:ea typeface="Calibri" panose="020F0502020204030204" pitchFamily="34" charset="0"/>
                <a:cs typeface="Arial" panose="020B0604020202020204" pitchFamily="34" charset="0"/>
              </a:rPr>
              <a:t>.</a:t>
            </a:r>
            <a:r>
              <a:rPr lang="ar-IQ" sz="1600" dirty="0">
                <a:solidFill>
                  <a:srgbClr val="FF0000"/>
                </a:solidFill>
                <a:latin typeface="Calibri" panose="020F0502020204030204" pitchFamily="34" charset="0"/>
                <a:ea typeface="Calibri" panose="020F0502020204030204" pitchFamily="34" charset="0"/>
                <a:cs typeface="Arial" panose="020B0604020202020204" pitchFamily="34" charset="0"/>
              </a:rPr>
              <a:t> </a:t>
            </a:r>
            <a:endParaRPr lang="en-US" sz="16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600" b="1" i="1" dirty="0">
                <a:solidFill>
                  <a:srgbClr val="FF0000"/>
                </a:solidFill>
                <a:latin typeface="Calibri" panose="020F0502020204030204" pitchFamily="34" charset="0"/>
                <a:ea typeface="Calibri" panose="020F0502020204030204" pitchFamily="34" charset="0"/>
                <a:cs typeface="Arial" panose="020B0604020202020204" pitchFamily="34" charset="0"/>
              </a:rPr>
              <a:t>ثالثا: مهارة اختيار واستخداموسائل وتكنولوجيا التعليم </a:t>
            </a:r>
            <a:endParaRPr lang="en-US" sz="16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600" dirty="0">
                <a:latin typeface="Calibri" panose="020F0502020204030204" pitchFamily="34" charset="0"/>
                <a:ea typeface="Calibri" panose="020F0502020204030204" pitchFamily="34" charset="0"/>
                <a:cs typeface="Arial" panose="020B0604020202020204" pitchFamily="34" charset="0"/>
              </a:rPr>
              <a:t>يحدد المعلم الوسيلة المناسبة لدرسة اساسا على طبيعة الدرس واهدافة ومحتواه في مرحلة تخطيط الدرس </a:t>
            </a:r>
            <a:r>
              <a:rPr lang="ar-IQ" sz="1600" dirty="0" smtClean="0">
                <a:latin typeface="Calibri" panose="020F0502020204030204" pitchFamily="34" charset="0"/>
                <a:ea typeface="Calibri" panose="020F0502020204030204" pitchFamily="34" charset="0"/>
                <a:cs typeface="Arial" panose="020B0604020202020204" pitchFamily="34" charset="0"/>
              </a:rPr>
              <a:t>واعدادة</a:t>
            </a:r>
            <a:r>
              <a:rPr lang="en-US" sz="1600" dirty="0">
                <a:latin typeface="Calibri" panose="020F0502020204030204" pitchFamily="34" charset="0"/>
                <a:ea typeface="Calibri" panose="020F0502020204030204" pitchFamily="34" charset="0"/>
                <a:cs typeface="Arial" panose="020B0604020202020204" pitchFamily="34" charset="0"/>
              </a:rPr>
              <a:t>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600" b="1" i="1" dirty="0">
                <a:solidFill>
                  <a:srgbClr val="FF0000"/>
                </a:solidFill>
                <a:latin typeface="Calibri" panose="020F0502020204030204" pitchFamily="34" charset="0"/>
                <a:ea typeface="Calibri" panose="020F0502020204030204" pitchFamily="34" charset="0"/>
                <a:cs typeface="Arial" panose="020B0604020202020204" pitchFamily="34" charset="0"/>
              </a:rPr>
              <a:t>رابعا:مهارة استخدام الكتاب المدرسي .</a:t>
            </a:r>
            <a:endParaRPr lang="en-US" sz="16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600" dirty="0">
                <a:latin typeface="Calibri" panose="020F0502020204030204" pitchFamily="34" charset="0"/>
                <a:ea typeface="Calibri" panose="020F0502020204030204" pitchFamily="34" charset="0"/>
                <a:cs typeface="Arial" panose="020B0604020202020204" pitchFamily="34" charset="0"/>
              </a:rPr>
              <a:t>سيظل الكتاب المدرسي هو الحد المصادر الاساسية للتعليم لكن ليس المصدر </a:t>
            </a:r>
            <a:r>
              <a:rPr lang="ar-IQ" sz="1600" dirty="0" smtClean="0">
                <a:latin typeface="Calibri" panose="020F0502020204030204" pitchFamily="34" charset="0"/>
                <a:ea typeface="Calibri" panose="020F0502020204030204" pitchFamily="34" charset="0"/>
                <a:cs typeface="Arial" panose="020B0604020202020204" pitchFamily="34" charset="0"/>
              </a:rPr>
              <a:t>الوحيد</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600" b="1" i="1" dirty="0">
                <a:solidFill>
                  <a:srgbClr val="FF0000"/>
                </a:solidFill>
                <a:latin typeface="Calibri" panose="020F0502020204030204" pitchFamily="34" charset="0"/>
                <a:ea typeface="Calibri" panose="020F0502020204030204" pitchFamily="34" charset="0"/>
                <a:cs typeface="Arial" panose="020B0604020202020204" pitchFamily="34" charset="0"/>
              </a:rPr>
              <a:t>وهناك متطلبات يجب على المعلم ان يراعيها عند تنفيذ الدرس </a:t>
            </a:r>
            <a:r>
              <a:rPr lang="ar-IQ" sz="1600" b="1" i="1" dirty="0">
                <a:latin typeface="Calibri" panose="020F0502020204030204" pitchFamily="34" charset="0"/>
                <a:ea typeface="Calibri" panose="020F0502020204030204" pitchFamily="34" charset="0"/>
                <a:cs typeface="Arial" panose="020B0604020202020204" pitchFamily="34" charset="0"/>
              </a:rPr>
              <a:t>:</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600" dirty="0">
                <a:latin typeface="Calibri" panose="020F0502020204030204" pitchFamily="34" charset="0"/>
                <a:ea typeface="Calibri" panose="020F0502020204030204" pitchFamily="34" charset="0"/>
                <a:cs typeface="Arial" panose="020B0604020202020204" pitchFamily="34" charset="0"/>
              </a:rPr>
              <a:t>1-اثارة الدافعية لدى المتعلمين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600" dirty="0">
                <a:latin typeface="Calibri" panose="020F0502020204030204" pitchFamily="34" charset="0"/>
                <a:ea typeface="Calibri" panose="020F0502020204030204" pitchFamily="34" charset="0"/>
                <a:cs typeface="Arial" panose="020B0604020202020204" pitchFamily="34" charset="0"/>
              </a:rPr>
              <a:t>2-المروتة وسعة الاطلاع</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600" dirty="0">
                <a:latin typeface="Calibri" panose="020F0502020204030204" pitchFamily="34" charset="0"/>
                <a:ea typeface="Calibri" panose="020F0502020204030204" pitchFamily="34" charset="0"/>
                <a:cs typeface="Arial" panose="020B0604020202020204" pitchFamily="34" charset="0"/>
              </a:rPr>
              <a:t>3-مهارة اعداد الاسئلة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600" dirty="0">
                <a:latin typeface="Calibri" panose="020F0502020204030204" pitchFamily="34" charset="0"/>
                <a:ea typeface="Calibri" panose="020F0502020204030204" pitchFamily="34" charset="0"/>
                <a:cs typeface="Arial" panose="020B0604020202020204" pitchFamily="34" charset="0"/>
              </a:rPr>
              <a:t>4-الوسائل التعليمية </a:t>
            </a:r>
            <a:r>
              <a:rPr lang="ar-IQ" sz="1600" dirty="0" smtClean="0">
                <a:latin typeface="Calibri" panose="020F0502020204030204" pitchFamily="34" charset="0"/>
                <a:ea typeface="Calibri" panose="020F0502020204030204" pitchFamily="34" charset="0"/>
                <a:cs typeface="Arial" panose="020B0604020202020204" pitchFamily="34" charset="0"/>
              </a:rPr>
              <a:t>.</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41414018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0" y="-9737"/>
            <a:ext cx="12192000" cy="6936059"/>
          </a:xfrm>
          <a:prstGeom prst="rect">
            <a:avLst/>
          </a:prstGeom>
        </p:spPr>
      </p:pic>
      <p:sp>
        <p:nvSpPr>
          <p:cNvPr id="3" name="Rectangle 2"/>
          <p:cNvSpPr/>
          <p:nvPr/>
        </p:nvSpPr>
        <p:spPr>
          <a:xfrm>
            <a:off x="-304800" y="-78059"/>
            <a:ext cx="8489244" cy="7072705"/>
          </a:xfrm>
          <a:prstGeom prst="rect">
            <a:avLst/>
          </a:prstGeom>
        </p:spPr>
        <p:txBody>
          <a:bodyPr wrap="square">
            <a:spAutoFit/>
          </a:bodyPr>
          <a:lstStyle/>
          <a:p>
            <a:pPr algn="r">
              <a:lnSpc>
                <a:spcPct val="107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200" b="1" i="1" dirty="0" smtClean="0">
                <a:effectLst/>
                <a:latin typeface="Calibri" panose="020F0502020204030204" pitchFamily="34" charset="0"/>
                <a:ea typeface="Calibri" panose="020F0502020204030204" pitchFamily="34" charset="0"/>
                <a:cs typeface="Arial" panose="020B0604020202020204" pitchFamily="34" charset="0"/>
              </a:rPr>
              <a:t>مهارات التقويم</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200" dirty="0">
                <a:latin typeface="Calibri" panose="020F0502020204030204" pitchFamily="34" charset="0"/>
                <a:ea typeface="Calibri" panose="020F0502020204030204" pitchFamily="34" charset="0"/>
                <a:cs typeface="Arial" panose="020B0604020202020204" pitchFamily="34" charset="0"/>
              </a:rPr>
              <a:t>التقويم هو احد عناصرعملية التدريس وهو التصحيح والتصويب وهو عملية تشتمل على عمليات فرعية تؤدي اليها مثل تقويم الانشطة وتقويم التقويم نفسة.</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200" b="1" i="1" dirty="0" smtClean="0">
                <a:latin typeface="Calibri" panose="020F0502020204030204" pitchFamily="34" charset="0"/>
                <a:ea typeface="Calibri" panose="020F0502020204030204" pitchFamily="34" charset="0"/>
                <a:cs typeface="Arial" panose="020B0604020202020204" pitchFamily="34" charset="0"/>
              </a:rPr>
              <a:t>وتتضمن مهارات التقويم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200" dirty="0" smtClean="0">
                <a:latin typeface="Calibri" panose="020F0502020204030204" pitchFamily="34" charset="0"/>
                <a:ea typeface="Calibri" panose="020F0502020204030204" pitchFamily="34" charset="0"/>
                <a:cs typeface="Arial" panose="020B0604020202020204" pitchFamily="34" charset="0"/>
              </a:rPr>
              <a:t>1-مهارة التقويم التشخيصي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200" dirty="0" smtClean="0">
                <a:latin typeface="Calibri" panose="020F0502020204030204" pitchFamily="34" charset="0"/>
                <a:ea typeface="Calibri" panose="020F0502020204030204" pitchFamily="34" charset="0"/>
                <a:cs typeface="Arial" panose="020B0604020202020204" pitchFamily="34" charset="0"/>
              </a:rPr>
              <a:t>2-مهارة التقويم البنائي</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200" dirty="0" smtClean="0">
                <a:latin typeface="Calibri" panose="020F0502020204030204" pitchFamily="34" charset="0"/>
                <a:ea typeface="Calibri" panose="020F0502020204030204" pitchFamily="34" charset="0"/>
                <a:cs typeface="Arial" panose="020B0604020202020204" pitchFamily="34" charset="0"/>
              </a:rPr>
              <a:t>3-مهارة التقويم الختامي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200" dirty="0" smtClean="0">
                <a:latin typeface="Calibri" panose="020F0502020204030204" pitchFamily="34" charset="0"/>
                <a:ea typeface="Calibri" panose="020F0502020204030204" pitchFamily="34" charset="0"/>
                <a:cs typeface="Arial" panose="020B0604020202020204" pitchFamily="34" charset="0"/>
              </a:rPr>
              <a:t>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200" dirty="0">
                <a:latin typeface="Calibri" panose="020F0502020204030204" pitchFamily="34" charset="0"/>
                <a:ea typeface="Calibri" panose="020F0502020204030204" pitchFamily="34" charset="0"/>
                <a:cs typeface="Arial" panose="020B0604020202020204" pitchFamily="34" charset="0"/>
              </a:rPr>
              <a:t>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200" b="1" i="1" dirty="0" smtClean="0">
                <a:effectLst/>
                <a:latin typeface="Calibri" panose="020F0502020204030204" pitchFamily="34" charset="0"/>
                <a:ea typeface="Calibri" panose="020F0502020204030204" pitchFamily="34" charset="0"/>
                <a:cs typeface="Arial" panose="020B0604020202020204" pitchFamily="34" charset="0"/>
              </a:rPr>
              <a:t>وظائف التقويم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200" dirty="0">
                <a:latin typeface="Calibri" panose="020F0502020204030204" pitchFamily="34" charset="0"/>
                <a:ea typeface="Calibri" panose="020F0502020204030204" pitchFamily="34" charset="0"/>
                <a:cs typeface="Arial" panose="020B0604020202020204" pitchFamily="34" charset="0"/>
              </a:rPr>
              <a:t>1-توضح الاهداف التربوية والتاكيد من ان تخطيط وتنفيذ وتطوير المنهج ويرتبط ارتباطا وثيقا بالاهداف المرسومة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200" dirty="0">
                <a:latin typeface="Calibri" panose="020F0502020204030204" pitchFamily="34" charset="0"/>
                <a:ea typeface="Calibri" panose="020F0502020204030204" pitchFamily="34" charset="0"/>
                <a:cs typeface="Arial" panose="020B0604020202020204" pitchFamily="34" charset="0"/>
              </a:rPr>
              <a:t>2-الحكم على قيمة الاهدا فللمؤسسة التربوية التعليمية والمعنية ومراعاتها لخصائص المتعلم وحاجات المجتمع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200" dirty="0">
                <a:latin typeface="Calibri" panose="020F0502020204030204" pitchFamily="34" charset="0"/>
                <a:ea typeface="Calibri" panose="020F0502020204030204" pitchFamily="34" charset="0"/>
                <a:cs typeface="Arial" panose="020B0604020202020204" pitchFamily="34" charset="0"/>
              </a:rPr>
              <a:t>3-الكشف عن مدى نجاح الاستعداد والاجرائات والعمليات التنفيذية من طرائق وانشطة تعليمية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200" dirty="0">
                <a:latin typeface="Calibri" panose="020F0502020204030204" pitchFamily="34" charset="0"/>
                <a:ea typeface="Calibri" panose="020F0502020204030204" pitchFamily="34" charset="0"/>
                <a:cs typeface="Arial" panose="020B0604020202020204" pitchFamily="34" charset="0"/>
              </a:rPr>
              <a:t>4-معرفة نتائج البرامج التعليمية وذالك بتحديد ما يحصل علية من تعلم مقصود وغير مقصود وتحديد مدى استفادتة والكشف عن حاجاتة ولغرض تطوير المنهج تبعا لذلك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200" dirty="0">
                <a:latin typeface="Calibri" panose="020F0502020204030204" pitchFamily="34" charset="0"/>
                <a:ea typeface="Calibri" panose="020F0502020204030204" pitchFamily="34" charset="0"/>
                <a:cs typeface="Arial" panose="020B0604020202020204" pitchFamily="34" charset="0"/>
              </a:rPr>
              <a:t>5-المساعدة في اتخاذ قرار بشان البحث عن البدائل لمنهج تعليمي لمناهج او برامج تعليمية مقترحة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200" dirty="0">
                <a:latin typeface="Calibri" panose="020F0502020204030204" pitchFamily="34" charset="0"/>
                <a:ea typeface="Calibri" panose="020F0502020204030204" pitchFamily="34" charset="0"/>
                <a:cs typeface="Arial" panose="020B0604020202020204" pitchFamily="34" charset="0"/>
              </a:rPr>
              <a:t>6-المساعدة في تطوير اجرائات جديدة في ضوء التطورات في العلم وذالك بالاحتكام الى بعض النماذج التربوية المتقدمة في النظرية والتطبيق ومحاولة الاستفادة منها مرحليا.</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200" b="1" i="1" dirty="0" smtClean="0">
                <a:effectLst/>
                <a:latin typeface="Calibri" panose="020F0502020204030204" pitchFamily="34" charset="0"/>
                <a:ea typeface="Calibri" panose="020F0502020204030204" pitchFamily="34" charset="0"/>
                <a:cs typeface="Arial" panose="020B0604020202020204" pitchFamily="34" charset="0"/>
              </a:rPr>
              <a:t>خصائص التقويم التربوي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200" dirty="0">
                <a:latin typeface="Calibri" panose="020F0502020204030204" pitchFamily="34" charset="0"/>
                <a:ea typeface="Calibri" panose="020F0502020204030204" pitchFamily="34" charset="0"/>
                <a:cs typeface="Arial" panose="020B0604020202020204" pitchFamily="34" charset="0"/>
              </a:rPr>
              <a:t>1-الشمول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200" dirty="0">
                <a:latin typeface="Calibri" panose="020F0502020204030204" pitchFamily="34" charset="0"/>
                <a:ea typeface="Calibri" panose="020F0502020204030204" pitchFamily="34" charset="0"/>
                <a:cs typeface="Arial" panose="020B0604020202020204" pitchFamily="34" charset="0"/>
              </a:rPr>
              <a:t>2-الاستمرارية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200" dirty="0">
                <a:latin typeface="Calibri" panose="020F0502020204030204" pitchFamily="34" charset="0"/>
                <a:ea typeface="Calibri" panose="020F0502020204030204" pitchFamily="34" charset="0"/>
                <a:cs typeface="Arial" panose="020B0604020202020204" pitchFamily="34" charset="0"/>
              </a:rPr>
              <a:t>3-التعاون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IQ" sz="1200" dirty="0" smtClean="0">
                <a:latin typeface="Calibri" panose="020F0502020204030204" pitchFamily="34" charset="0"/>
                <a:ea typeface="Calibri" panose="020F0502020204030204" pitchFamily="34" charset="0"/>
                <a:cs typeface="Arial" panose="020B0604020202020204" pitchFamily="34" charset="0"/>
              </a:rPr>
              <a:t>4الخبرة</a:t>
            </a:r>
          </a:p>
          <a:p>
            <a:pPr algn="r">
              <a:lnSpc>
                <a:spcPct val="107000"/>
              </a:lnSpc>
              <a:spcAft>
                <a:spcPts val="800"/>
              </a:spcAft>
            </a:pPr>
            <a:r>
              <a:rPr lang="ar-IQ" sz="1200" dirty="0" smtClean="0">
                <a:latin typeface="Calibri" panose="020F0502020204030204" pitchFamily="34" charset="0"/>
                <a:ea typeface="Calibri" panose="020F0502020204030204" pitchFamily="34" charset="0"/>
                <a:cs typeface="Arial" panose="020B0604020202020204" pitchFamily="34" charset="0"/>
              </a:rPr>
              <a:t>5-الخبرة وعدم التحيز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r>
              <a:rPr lang="ar-IQ" dirty="0" smtClean="0">
                <a:latin typeface="Calibri" panose="020F0502020204030204" pitchFamily="34" charset="0"/>
                <a:ea typeface="Calibri" panose="020F0502020204030204" pitchFamily="34" charset="0"/>
                <a:cs typeface="Arial" panose="020B0604020202020204" pitchFamily="34" charset="0"/>
              </a:rPr>
              <a:t>ا</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876107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1416</TotalTime>
  <Words>527</Words>
  <Application>Microsoft Office PowerPoint</Application>
  <PresentationFormat>مخصص</PresentationFormat>
  <Paragraphs>160</Paragraphs>
  <Slides>14</Slides>
  <Notes>2</Notes>
  <HiddenSlides>0</HiddenSlides>
  <MMClips>0</MMClips>
  <ScaleCrop>false</ScaleCrop>
  <HeadingPairs>
    <vt:vector size="4" baseType="variant">
      <vt:variant>
        <vt:lpstr>سمة</vt:lpstr>
      </vt:variant>
      <vt:variant>
        <vt:i4>1</vt:i4>
      </vt:variant>
      <vt:variant>
        <vt:lpstr>عناوين الشرائح</vt:lpstr>
      </vt:variant>
      <vt:variant>
        <vt:i4>14</vt:i4>
      </vt:variant>
    </vt:vector>
  </HeadingPairs>
  <TitlesOfParts>
    <vt:vector size="15" baseType="lpstr">
      <vt:lpstr>Wisp</vt:lpstr>
      <vt:lpstr>من</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SAGA</dc:creator>
  <cp:lastModifiedBy>DR.Ahmed Saker 2O14</cp:lastModifiedBy>
  <cp:revision>37</cp:revision>
  <dcterms:created xsi:type="dcterms:W3CDTF">2018-10-06T19:41:23Z</dcterms:created>
  <dcterms:modified xsi:type="dcterms:W3CDTF">2019-04-27T22:59:01Z</dcterms:modified>
</cp:coreProperties>
</file>