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7"/>
  </p:notesMasterIdLst>
  <p:sldIdLst>
    <p:sldId id="256" r:id="rId2"/>
    <p:sldId id="279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8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1" r:id="rId25"/>
    <p:sldId id="277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CADAD5-EA88-4C9B-9391-26EC01E30754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8540B8-1BEC-47F3-BBBD-CA0F7FD569C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540B8-1BEC-47F3-BBBD-CA0F7FD569C5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baseline="0" dirty="0" smtClean="0"/>
          </a:p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540B8-1BEC-47F3-BBBD-CA0F7FD569C5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00ED4C-C6A8-434B-B63C-DC06B9E6E032}" type="datetimeFigureOut">
              <a:rPr lang="ar-IQ" smtClean="0"/>
              <a:pPr/>
              <a:t>23/08/1440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091D5-B1BB-4283-9B45-612F69CF2FC7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subiendo-escaleras-para-aumentar-glute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285720" y="2000240"/>
            <a:ext cx="821537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solidFill>
                  <a:srgbClr val="C00000"/>
                </a:solidFill>
              </a:rPr>
              <a:t>نواتج التعلم</a:t>
            </a:r>
          </a:p>
          <a:p>
            <a:pPr algn="ctr"/>
            <a:r>
              <a:rPr lang="ar-IQ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محاضرة </a:t>
            </a:r>
            <a:r>
              <a:rPr lang="ar-IQ" sz="4000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لطلبة الماجستير تقدمت </a:t>
            </a:r>
            <a:r>
              <a:rPr lang="ar-IQ" sz="4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بها</a:t>
            </a:r>
            <a:r>
              <a:rPr lang="ar-IQ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</a:p>
          <a:p>
            <a:pPr algn="ctr"/>
            <a:r>
              <a:rPr lang="ar-IQ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أ.د نهاد محمد </a:t>
            </a:r>
            <a:r>
              <a:rPr lang="ar-IQ" sz="4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علوان</a:t>
            </a:r>
            <a:r>
              <a:rPr lang="ar-IQ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ar-IQ" sz="4000" b="1" dirty="0" smtClean="0">
              <a:solidFill>
                <a:srgbClr val="C00000"/>
              </a:solidFill>
            </a:endParaRPr>
          </a:p>
          <a:p>
            <a:pPr algn="ctr"/>
            <a:r>
              <a:rPr lang="ar-IQ" sz="40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وهو جزء من متطلبات مادة طرائق التدريس</a:t>
            </a:r>
            <a:endParaRPr lang="ar-IQ" sz="40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وسيلة شرح مع سهم إلى الأسفل 2"/>
          <p:cNvSpPr/>
          <p:nvPr/>
        </p:nvSpPr>
        <p:spPr>
          <a:xfrm>
            <a:off x="2786050" y="428604"/>
            <a:ext cx="3643338" cy="164307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b="1" dirty="0" smtClean="0"/>
              <a:t>تصنيف نواتج التعلم</a:t>
            </a:r>
            <a:endParaRPr lang="ar-IQ" sz="4000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357818" y="2428868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</a:t>
            </a:r>
            <a:r>
              <a:rPr lang="ar-IQ" sz="2800" b="1" dirty="0" err="1" smtClean="0"/>
              <a:t>المهاري</a:t>
            </a:r>
            <a:endParaRPr lang="ar-IQ" sz="28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571604" y="2428868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المعرفي</a:t>
            </a:r>
            <a:endParaRPr lang="ar-IQ" sz="2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357950" y="3643314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البدني</a:t>
            </a:r>
            <a:endParaRPr lang="ar-IQ" sz="28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571868" y="5715016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الحسي</a:t>
            </a:r>
            <a:endParaRPr lang="ar-IQ" sz="2800" b="1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6715140" y="5072074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النفسي</a:t>
            </a:r>
            <a:endParaRPr lang="ar-IQ" sz="28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357158" y="5072074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العقلي</a:t>
            </a:r>
            <a:endParaRPr lang="ar-IQ" sz="2800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57224" y="3643314"/>
            <a:ext cx="22145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الناتج الحركي</a:t>
            </a:r>
            <a:endParaRPr lang="ar-IQ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2976" y="357166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صنف التربويون نواتج التعلم إلى ثلاثة مجالات رئيسية يقابل كل مجال منها جانبا من جوانب الشخصية </a:t>
            </a:r>
            <a:r>
              <a:rPr lang="ar-SA" sz="2400" dirty="0" err="1" smtClean="0"/>
              <a:t>التى</a:t>
            </a:r>
            <a:r>
              <a:rPr lang="ar-SA" sz="2400" dirty="0" smtClean="0"/>
              <a:t> تسعى المنظومة التعليمية إلى بنائها وتكوينها لدى الطالب وتتمثل هذه المجالات </a:t>
            </a:r>
            <a:r>
              <a:rPr lang="ar-SA" sz="2400" dirty="0" err="1" smtClean="0"/>
              <a:t>فى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ar-SA" sz="2400" dirty="0" smtClean="0"/>
              <a:t>المجال </a:t>
            </a:r>
            <a:r>
              <a:rPr lang="ar-SA" sz="2400" dirty="0" err="1" smtClean="0"/>
              <a:t>المعرفى</a:t>
            </a:r>
            <a:r>
              <a:rPr lang="ar-SA" sz="2400" dirty="0" smtClean="0"/>
              <a:t> والمجال </a:t>
            </a:r>
            <a:r>
              <a:rPr lang="ar-SA" sz="2400" dirty="0" err="1" smtClean="0"/>
              <a:t>الوجدانى</a:t>
            </a:r>
            <a:r>
              <a:rPr lang="ar-SA" sz="2400" dirty="0" smtClean="0"/>
              <a:t> والمجال </a:t>
            </a:r>
            <a:r>
              <a:rPr lang="ar-SA" sz="2400" dirty="0" err="1" smtClean="0"/>
              <a:t>المهارى</a:t>
            </a:r>
            <a:endParaRPr lang="ar-IQ" sz="2400" dirty="0"/>
          </a:p>
        </p:txBody>
      </p:sp>
      <p:pic>
        <p:nvPicPr>
          <p:cNvPr id="3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71472" y="2714620"/>
            <a:ext cx="7929618" cy="35719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نواتج التعلم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المجال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المعرفى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تشمل الأهداف المعرفية جميع النشاطات الذهنية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اوالعقلية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ويبدأ تصنيف نواتج التعلم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المجال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المعرفى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العمليات العقلية البسيطة ويمتد إلى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العمليات الأكثر تعقيدا وتتدرج الأهداف في المجال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المعرفي إلى ستة مستويات وهي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28663" y="1714488"/>
            <a:ext cx="7358114" cy="514351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1-التذكر</a:t>
            </a:r>
            <a:endParaRPr kumimoji="0" lang="ar-IQ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القدرة على استدعاء المعلومات وقتما تطلب من الدارس ومن أمثلة الأهداف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علىهذا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المستوى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يعرف الطالب القوة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يتعرف الطالب على مجمل عناصر اللياقة البدنية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يعدد الطالب فوائد  ممارسة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الانشطة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2-الفهم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ومعناه القدرة على إدراك المعنى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أمثلةالأهداف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هذا المستوى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--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يقدر الطالب سبب استخدام الحكم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للسلم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التحكيم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يقدر الطالب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النتا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ئج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المستقبلية لاستخدام قاعدة اللاعب الحر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الليبرو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كرة الطائرة</a:t>
            </a:r>
            <a:endParaRPr kumimoji="0" lang="ar-IQ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21429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التطبيق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استخدام المعلومات والحقائق والمعارف التي اكتسبها الدارس في مواقف جديدة مشابهة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يطبق اللاعب قاعدة قانونية صحيحة من قواعد قانون الكرة الطائرة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يصحح الطالب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الاخطاء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يقع فيها زملاؤه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اللعب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-التحليل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قدرة الفرد على تجزئة الكل إلى أجزاء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ومعرفة علاقة كل جزء بما قبله وما بعده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يحلل الطالب كل فقرة من فقرات القانون في الكرة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الطا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ئرة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يتعرف على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الاخطاء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لعب الكرة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التقويم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يقصد بالتقويم هنا إصدار حكم على الشيء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ضوء معايير محددة (داخلية وخارجية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يصدر الطالب كافة القرارات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التحكيمية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المناسبة خلال تحكيمه لمباراة في الكرة الطائرة                                                                    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يحدد الطالب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احسن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لاعب في المباراة           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6-التركيب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ويقصد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تكوين كل متكامل من مجموعة أجزاء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 أن يتصف هذا الكل بالإبداع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وهذا المستوى لا يصل إليه إلا فئة خاصة من الدارسين،أولئك هم الموهوبون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والفائقون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المبدعو</a:t>
            </a:r>
            <a:r>
              <a:rPr lang="ar-IQ" sz="3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ن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يكتب الطالب فصلا كاملا من فصول قانون الكرة الطائرة بصياغته وبصورة مترابطة ومتناسقة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-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يضع الطالب برنامجا يوضح فيه عمل الحكم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قانون الكرة الطائرة                                                                             -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يضع الطالب عددا من المقترحات التي تساعد الحكم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ادارة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المباراة بشكل ناجح             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معرفة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5794"/>
            <a:ext cx="9144000" cy="5857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الجانب المعرفي في ميدان التربية الرياضية:-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1-تمد الرياضي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المتعلم بمعلومات ومعارف متنوعة تختص بممارسة لعبته لتسهم في زيادة قدرته على التصرف الحركي بالاعتماد على مخزونه من تلك المعلومات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2-تمد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المدربيين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المعلومات والمعارف التي تتعلق بمستوى رياضيه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وتقيدخ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تصنيفها على وفق نتائج الاختبارات التي يخضعون لها مع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المقارنه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فيما بينهم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لتاشير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الافضل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بينهم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3-تزويد الباحثين بمعلومات ومعارف حول العوامل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البيئيه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التي من الممكن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تؤثر في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والسلوك الحركي 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457200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تشجع على وجوب اشتمال مناهج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التربيه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الرياضيه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على معلومات ومعارف تؤثر في تعليم المهارات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الحركيه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المختلفه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</a:t>
            </a:r>
            <a:r>
              <a:rPr lang="ar-IQ" sz="28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لاعبين فرصه الاستمتاع بمشاهده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اللعبه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عند استرجاعها وتذكرهم المعارف التي اكتسبوها في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تعلمهم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تدريبهم وهذه هي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المكونه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لخبراتهم حتى بعد انخفاض مستواهم البدني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والمهاري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ثانياً : المجال الوجداني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يندرج تحت خمس مستويات وهى :ـ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28729" y="1571612"/>
            <a:ext cx="7072362" cy="492922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الأستقبال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أو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الإنتباه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وهو أن يبدى الطالب الرغبة في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الإهتمام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بقضية ما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الأفعال المناسبة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يصغي ، يسأل ، يتابع ، يبدى ، يختار ، يتقبل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يصغي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محاضرة تحث الرياضيين على عدم تناول المنشطات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-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يهتم الطالب بموضوع عزوف الشباب عن ممارسة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الانشطة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ar-S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الإستجابة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وهى تجاوز الطالب درجة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الإنتباه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إلى درجة المشاركة الإيجابية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الافعال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المناسبة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يشارك ، يوافق ، يجيب ، يتطوع ، يقرر ، يساهم ، يعرض ، يؤدى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-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يتقبل الطالب سلوك زملائه ومواقفهم برحابة صدر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يشارك الطالب في النشاطات الرياضية في  المدرسة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3-التقييم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وهو إعطاء القيمة لظاهرة معينة أو سلوك معين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الافعال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المناسبة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يحتج ، يجادل ، يدعو ، يحترم ، يعظم ، يغار ، يبرز ، يقدر ، يبتعد عن ، ينفر من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يصدق الطالب (الرياضي) في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اقواله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يحافظ الطالب (الرياضي) على مواعيده 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urs-formare-profesiona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 rot="21074915">
            <a:off x="3714744" y="1357298"/>
            <a:ext cx="3286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4800" b="1" dirty="0" smtClean="0">
                <a:solidFill>
                  <a:srgbClr val="C00000"/>
                </a:solidFill>
              </a:rPr>
              <a:t>نواتج التعلم</a:t>
            </a:r>
            <a:endParaRPr lang="ar-IQ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4-التنظيم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وهو ترتيب القيم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نظام واحد وتحديد العلاقات المتبادلة بينهما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الافعال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المناسبة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ينظم ، يرتب ، يقارن ، يوازن ، يفاضل ، يربط ، يدعم ، يلتزم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يتحمل الطالب المسؤولية نحو سلوكه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وادائه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يتقبل الطالب جوانب الضعف والقوة في شخصيته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-التمييز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وهو قدرة الطالب على إيجاد نظام من القيم تتحكم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سلوكة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لفترة كافية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الافعال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المناسبة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ينقح ، يغير ، يتجنب ، يقاوم ، يقاوم ، يميز ، يتبنى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يؤمن بقيمة ممارسة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الانشطة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الرياضية بعد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قراءتة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لتقرير حول اثر الرياضة على الصحة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57148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المجال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المهارى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 النفس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حركى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هو قدره المتعلم على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اداء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مجموعة الحركات الخاصة التي تتضمنها اللعبة بدقة وكفاية ونجاح وتتطلب هذه القدرة استعمال مجموعات من العضلات بتوافق وانسيابية ويتوفر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شرطان هما 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موجها نحو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احراز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هدف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غرض معين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يكون منظما بحيث يؤدي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احراز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الهدف والغرض في اقصر وقت وبأقل مجهود ممكن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مكونات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المجال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المهاري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هي:-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مكون الحسي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المهاري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يقصد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بها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ادراك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المثير ويتضمن قدرات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ثلاثه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أ-القدرة على تحديد المثير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ب-القدرة على المقارنة بين المثيرات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ج-قدرة التعرف على المثير من بين مثيرات عدة يتعرض لها العضو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الحاس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143248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-المكون 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الادراكي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للمهارة 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(العمليات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الادراكية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يقصد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تجهيز المعلومات ويتضمن 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أ-التعرف على نمط المهارة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ب-الانتباه الانتقائي للمثيرات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ج-البحث بمعنى قدرة المتعلم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اللاعب على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ايجاد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وتحديد معنى سلسلة المثيرات التي تكون نمط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المهاري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د-استبعاد المثيرات التي لا تدخل ضمن النمط </a:t>
            </a:r>
            <a:endParaRPr kumimoji="0" lang="ar-IQ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3-المكون الخاص بعمليات الذاكرة 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يقصد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تخزين المعلومات المرتبطة التي يتطلبها تعلم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مهارة حركية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4-المكون الحركي التنفيذي للمهارة:-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يقصد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به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تسجيل الوحدات التفصيلية للحركة التي يتم تحديدها  بحيث  يصل المتعلم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الاعب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اداء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الحركات المتتابعة والمتكاملة 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857232"/>
            <a:ext cx="5286412" cy="5262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c0de6ce9c79bf287e8172ba82b317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08309" cy="68580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3286116" y="2143116"/>
            <a:ext cx="457203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72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شكراً لحسن </a:t>
            </a:r>
            <a:r>
              <a:rPr lang="ar-IQ" sz="72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اصغائكم</a:t>
            </a:r>
            <a:endParaRPr lang="ar-IQ" sz="72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نواتج التعلم </a:t>
            </a:r>
            <a:r>
              <a:rPr kumimoji="0" lang="ar-IQ" sz="4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واهميتها</a:t>
            </a:r>
            <a:endParaRPr kumimoji="0" lang="ar-IQ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428736"/>
            <a:ext cx="892971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نواتج التعلم عبارات تصف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ماينبغي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يعرفه الطالب ويكون قادراَ على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ادائه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ويتوقع من الطالب انجازه في نهاية دراسته لمقرر دراسي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برنامج تعليمي محدد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المخرجات تعرف على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انها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النتائج المباشرة للبرنامج التعليمي  المخطط وفقا  لتطور المتعلم في جميع المجالات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وكان هناك دور فاعل لتكنولوجيا التعليم في تحسين مخرجات التعلم  والتعليم وذلك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لانها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ساعدت في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امور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الاتية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:-</a:t>
            </a:r>
            <a:endParaRPr kumimoji="0" lang="ar-IQ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1-القدرة على توفير التعليم  في الوقت الملائم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2-ازدياد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امكانية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الوصول للمتعلمين في المجتمعات والتجمعات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النمائيه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3-التخلص من عوائق الوقت والمكان والموقف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4-فعالية التكلفة الخاصة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بايصال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التعليم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اعداد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كبيرة من المتعلمين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5-ازدياد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امكانية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المحاسبة المتعلقة  بنوعية التعليم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6-ازدياد التفاعل بين المتعلمين بعضهم ببعض من جانب وبين المعلمين والمتعلمين من جانب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اخر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7-تزويد المتعلمين بمهارات تتعلق بوظيفتهم المستقبلية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8-الدعم الفعال للتعلم على مدى الحياة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اهمية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نواتج التعلم للمعلم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صياغة نواتج تعلم محددة ودقيقة تعين المعلم على انجاز مهام عديدة منها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2910" y="1142984"/>
            <a:ext cx="79296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تنظيم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اعماله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بما ييسر اكتساب طلابه لنواتج التعلم المقصودة بعيداً عن العشوائية.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تساعد نواتج التعليم في التركيز على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الاولويات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المهمة بما يتناسب واحتياجات الطلاب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اختيار محتوى المقرر الدراسي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استخدام استراتيجيات التعليم والتعلم التي يمكن الطالب من اكتساب نواتج التعلم المقصودة.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تحديد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الانشطة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التعليمية التي تحقق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الاهداف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المنشودة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اختيار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اساليب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التقويم الموضوعية والملائمة للتحقق من مدى اكتساب الطالب لنواتج التعلم المقصودة.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7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-زيادة فرص اتصال المعلم بزملائه ومناقشة نواتج التعلم المستهدف اكتسابها لطلاب الكلية بما يحقق رؤيتها رسالتها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اهمية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نواتج التعـلم للطالــب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Verdan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تحقيق تعلم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افضل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’ حيث تكون جميع جهود القيادة بالكلية وجهود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اعضاء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هيئة التدريس موجهة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لأكتساب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الطالب نواتج التعلم المقصودة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التعلم الذاتي في ضوء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اهداف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واضحة ومحددة فالطالب يتخير الأنشطة والمهام وفقاً لميوله واستعداداته لتحقيق هذه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الاهداف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التعاون النشط بين الطالب وعضو هيئة التدريس في إطار اكتساب النواتج المقصودة.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التقويم الذاتي وتطوير الأداء أولاً بأول في ضوء قواعد واضحة محددة.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زيادة معدل الأداء والمستويات العليا للتفكير في سبيل انجاز المهام المرجوة 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زيادة فرص النجاح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لأكتساب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نواتج التعلم المنشودة.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اهمية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نواتج التعلم للمجتمع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ثقة المجتمع في المؤسسة التعليمية بأن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ابناءه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يتلقون تعليماً وتدريباً قائماً على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اسس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جيدة تلبي احتياجات المهن التي تنهض بعمليات التنمية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الأرتقاء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الدائم بمستوى المهن المجتمعية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توفير فرص لأبناء المجتمع بما ينعكس على رفع مستوى معيشة الفرد والمجتمع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انماء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قيم ومهارات المواطنة والانتماء لدى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ابناء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Arial" pitchFamily="34" charset="0"/>
              </a:rPr>
              <a:t> المجتمع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شروط صياغة نواتج التعلم الجيدة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ينبغى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مراعاة شروط عديدة لصياغة نواتج تعلم جيدة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منأهمها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1-الوضوح والتحديد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تتضمن نواتج التعلم ألفاظا وكلمات واضحة ومحددة، حتى لا تختلف قراءتها أو فهمها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منشخص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إلى آخر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2-التركيز على سلوك الطالب وليس المعلم تتضمن نواتج التعلم القائم بالأداء المنشود وهو الطالب وليس المعلم أو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أى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شخص آخر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3-استخدام أفعال إجرائية قابلة للملاحظة والقياس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يتضمن كل ناتج من نواتج التعلم فعلا إجرائيا يمكن ملاحظته وقياسه. ومن هذه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الأفعال: يتعرف – يستنتج – يرسم –يميز – يحلل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–.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14282" y="6072206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 smtClean="0"/>
              <a:t>4-تجنب </a:t>
            </a:r>
            <a:r>
              <a:rPr lang="ar-IQ" sz="2800" dirty="0" err="1" smtClean="0"/>
              <a:t>الاخطاء</a:t>
            </a:r>
            <a:r>
              <a:rPr lang="ar-IQ" sz="2800" dirty="0" smtClean="0"/>
              <a:t> وتجنب التكرارات </a:t>
            </a:r>
            <a:r>
              <a:rPr lang="ar-IQ" sz="2800" dirty="0" err="1" smtClean="0"/>
              <a:t>ايضا</a:t>
            </a:r>
            <a:r>
              <a:rPr lang="ar-IQ" sz="2800" dirty="0" smtClean="0"/>
              <a:t> </a:t>
            </a:r>
            <a:endParaRPr lang="ar-IQ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</a:rPr>
              <a:t>مؤشرات نواتج التعلم الجيدة</a:t>
            </a:r>
            <a:r>
              <a:rPr lang="en-US" sz="32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نواتج التعلم الجيدة هي التي تعكس سلوكيات الطالب ومهاراته بعد انتهائه من دراسة المقررات الدراسية أو البرنامج </a:t>
            </a:r>
            <a:r>
              <a:rPr lang="ar-SA" sz="2800" dirty="0" err="1" smtClean="0"/>
              <a:t>التعليمى</a:t>
            </a:r>
            <a:r>
              <a:rPr lang="ar-SA" sz="2800" dirty="0" smtClean="0"/>
              <a:t> </a:t>
            </a:r>
            <a:r>
              <a:rPr lang="ar-SA" sz="2800" dirty="0" err="1" smtClean="0"/>
              <a:t>الذى</a:t>
            </a:r>
            <a:r>
              <a:rPr lang="ar-SA" sz="2800" dirty="0" smtClean="0"/>
              <a:t> التحق </a:t>
            </a:r>
            <a:r>
              <a:rPr lang="ar-SA" sz="2800" dirty="0" err="1" smtClean="0"/>
              <a:t>به</a:t>
            </a:r>
            <a:r>
              <a:rPr lang="ar-SA" sz="2800" dirty="0" smtClean="0"/>
              <a:t>. وتشمل خصائص التالية:</a:t>
            </a:r>
            <a:endParaRPr lang="ar-IQ" sz="2800" dirty="0" smtClean="0"/>
          </a:p>
          <a:p>
            <a:endParaRPr lang="en-US" sz="2800" dirty="0" smtClean="0"/>
          </a:p>
          <a:p>
            <a:r>
              <a:rPr lang="ar-SA" sz="2800" dirty="0" smtClean="0"/>
              <a:t>1-يجب </a:t>
            </a:r>
            <a:r>
              <a:rPr lang="ar-SA" sz="2800" dirty="0" err="1" smtClean="0"/>
              <a:t>ان</a:t>
            </a:r>
            <a:r>
              <a:rPr lang="ar-SA" sz="2800" dirty="0" smtClean="0"/>
              <a:t> تصاغ نواتج التعلم بشكل محدد وواضح وقابل للقياس </a:t>
            </a:r>
            <a:endParaRPr lang="en-US" sz="2800" dirty="0" smtClean="0"/>
          </a:p>
          <a:p>
            <a:r>
              <a:rPr lang="ar-SA" sz="2800" dirty="0" smtClean="0"/>
              <a:t>2-</a:t>
            </a:r>
            <a:r>
              <a:rPr lang="ar-SA" sz="2800" dirty="0" err="1" smtClean="0"/>
              <a:t>ان</a:t>
            </a:r>
            <a:r>
              <a:rPr lang="ar-SA" sz="2800" dirty="0" smtClean="0"/>
              <a:t> تصف نواتج التعلم </a:t>
            </a:r>
            <a:r>
              <a:rPr lang="ar-SA" sz="2800" dirty="0" err="1" smtClean="0"/>
              <a:t>اداء</a:t>
            </a:r>
            <a:r>
              <a:rPr lang="ar-SA" sz="2800" dirty="0" smtClean="0"/>
              <a:t> المتعلم </a:t>
            </a:r>
            <a:r>
              <a:rPr lang="ar-SA" sz="2800" dirty="0" err="1" smtClean="0"/>
              <a:t>او</a:t>
            </a:r>
            <a:r>
              <a:rPr lang="ar-SA" sz="2800" dirty="0" smtClean="0"/>
              <a:t> سلوكه الحركي الذي يستدل منه على تحققه</a:t>
            </a:r>
            <a:endParaRPr lang="en-US" sz="2800" dirty="0" smtClean="0"/>
          </a:p>
          <a:p>
            <a:r>
              <a:rPr lang="ar-SA" sz="2800" dirty="0" smtClean="0"/>
              <a:t>3-أن تصف نواتج التعلم سلوكا قابلا </a:t>
            </a:r>
            <a:r>
              <a:rPr lang="ar-SA" sz="2800" dirty="0" err="1" smtClean="0"/>
              <a:t>للملاحظه</a:t>
            </a:r>
            <a:endParaRPr lang="en-US" sz="2800" dirty="0" smtClean="0"/>
          </a:p>
          <a:p>
            <a:r>
              <a:rPr lang="ar-SA" sz="2800" dirty="0" smtClean="0"/>
              <a:t>4-أن تكون نواتج التعلم </a:t>
            </a:r>
            <a:r>
              <a:rPr lang="ar-SA" sz="2800" dirty="0" err="1" smtClean="0"/>
              <a:t>بسيطه</a:t>
            </a:r>
            <a:r>
              <a:rPr lang="ar-SA" sz="2800" dirty="0" smtClean="0"/>
              <a:t>(غير مركبه)</a:t>
            </a:r>
            <a:endParaRPr lang="en-US" sz="2800" dirty="0" smtClean="0"/>
          </a:p>
          <a:p>
            <a:r>
              <a:rPr lang="ar-SA" sz="2800" dirty="0" smtClean="0"/>
              <a:t>5-أن تكون نواتج التعلم واقعيه </a:t>
            </a:r>
            <a:r>
              <a:rPr lang="ar-SA" sz="2800" dirty="0" err="1" smtClean="0"/>
              <a:t>وملائمه</a:t>
            </a:r>
            <a:r>
              <a:rPr lang="ar-SA" sz="2800" dirty="0" smtClean="0"/>
              <a:t> الزمن المتاح </a:t>
            </a:r>
            <a:r>
              <a:rPr lang="ar-SA" sz="2800" dirty="0" err="1" smtClean="0"/>
              <a:t>للعمليه</a:t>
            </a:r>
            <a:r>
              <a:rPr lang="ar-SA" sz="2800" dirty="0" smtClean="0"/>
              <a:t> وقدرات المتعلم وخصائصه </a:t>
            </a:r>
            <a:endParaRPr lang="en-US" sz="2800" dirty="0" smtClean="0"/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</TotalTime>
  <Words>831</Words>
  <Application>Microsoft Office PowerPoint</Application>
  <PresentationFormat>عرض على الشاشة (3:4)‏</PresentationFormat>
  <Paragraphs>139</Paragraphs>
  <Slides>25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S.A.K</dc:creator>
  <cp:lastModifiedBy>DR.Ahmed Saker 2O14</cp:lastModifiedBy>
  <cp:revision>34</cp:revision>
  <dcterms:created xsi:type="dcterms:W3CDTF">2018-10-11T07:55:36Z</dcterms:created>
  <dcterms:modified xsi:type="dcterms:W3CDTF">2019-04-27T23:00:58Z</dcterms:modified>
</cp:coreProperties>
</file>