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75" r:id="rId5"/>
    <p:sldId id="259" r:id="rId6"/>
    <p:sldId id="260" r:id="rId7"/>
    <p:sldId id="261" r:id="rId8"/>
    <p:sldId id="262" r:id="rId9"/>
    <p:sldId id="263" r:id="rId10"/>
    <p:sldId id="265" r:id="rId11"/>
    <p:sldId id="276" r:id="rId12"/>
    <p:sldId id="277" r:id="rId13"/>
    <p:sldId id="278" r:id="rId14"/>
    <p:sldId id="279" r:id="rId15"/>
    <p:sldId id="266"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7B0FE"/>
    <a:srgbClr val="A6FCEE"/>
    <a:srgbClr val="F797BC"/>
    <a:srgbClr val="B0FA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2552604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103543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2778332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144934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819515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367FD29-D490-4C2A-A536-6498A04855A0}"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1713895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367FD29-D490-4C2A-A536-6498A04855A0}" type="datetimeFigureOut">
              <a:rPr lang="ar-IQ" smtClean="0"/>
              <a:t>22/07/1440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143568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367FD29-D490-4C2A-A536-6498A04855A0}" type="datetimeFigureOut">
              <a:rPr lang="ar-IQ" smtClean="0"/>
              <a:t>22/07/1440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3589696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67FD29-D490-4C2A-A536-6498A04855A0}" type="datetimeFigureOut">
              <a:rPr lang="ar-IQ" smtClean="0"/>
              <a:t>22/07/1440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313748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7FD29-D490-4C2A-A536-6498A04855A0}"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388325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67FD29-D490-4C2A-A536-6498A04855A0}" type="datetimeFigureOut">
              <a:rPr lang="ar-IQ" smtClean="0"/>
              <a:t>22/07/1440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669C96C-E85C-4A03-BEF3-763DEC5EAC27}" type="slidenum">
              <a:rPr lang="ar-IQ" smtClean="0"/>
              <a:t>‹#›</a:t>
            </a:fld>
            <a:endParaRPr lang="ar-IQ"/>
          </a:p>
        </p:txBody>
      </p:sp>
    </p:spTree>
    <p:extLst>
      <p:ext uri="{BB962C8B-B14F-4D97-AF65-F5344CB8AC3E}">
        <p14:creationId xmlns:p14="http://schemas.microsoft.com/office/powerpoint/2010/main" val="345931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367FD29-D490-4C2A-A536-6498A04855A0}" type="datetimeFigureOut">
              <a:rPr lang="ar-IQ" smtClean="0"/>
              <a:t>22/07/1440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69C96C-E85C-4A03-BEF3-763DEC5EAC27}" type="slidenum">
              <a:rPr lang="ar-IQ" smtClean="0"/>
              <a:t>‹#›</a:t>
            </a:fld>
            <a:endParaRPr lang="ar-IQ"/>
          </a:p>
        </p:txBody>
      </p:sp>
    </p:spTree>
    <p:extLst>
      <p:ext uri="{BB962C8B-B14F-4D97-AF65-F5344CB8AC3E}">
        <p14:creationId xmlns:p14="http://schemas.microsoft.com/office/powerpoint/2010/main" val="1351996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خدوشة 3"/>
          <p:cNvSpPr/>
          <p:nvPr/>
        </p:nvSpPr>
        <p:spPr>
          <a:xfrm>
            <a:off x="-22942" y="-34280"/>
            <a:ext cx="9144000" cy="6858000"/>
          </a:xfrm>
          <a:prstGeom prst="snip2DiagRect">
            <a:avLst>
              <a:gd name="adj1" fmla="val 0"/>
              <a:gd name="adj2" fmla="val 7143"/>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sz="2000" dirty="0" smtClean="0"/>
              <a:t>             جامعة </a:t>
            </a:r>
            <a:r>
              <a:rPr lang="ar-IQ" sz="2000" dirty="0"/>
              <a:t>بغداد</a:t>
            </a:r>
            <a:endParaRPr lang="en-US" sz="2000" dirty="0"/>
          </a:p>
          <a:p>
            <a:r>
              <a:rPr lang="ar-IQ" sz="2000" dirty="0"/>
              <a:t>كلية التربية البدنية وعلوم الرياضة </a:t>
            </a:r>
            <a:endParaRPr lang="en-US" sz="2000" dirty="0"/>
          </a:p>
          <a:p>
            <a:r>
              <a:rPr lang="ar-IQ" sz="2800" dirty="0"/>
              <a:t> </a:t>
            </a:r>
            <a:endParaRPr lang="en-US" sz="2800" dirty="0"/>
          </a:p>
          <a:p>
            <a:r>
              <a:rPr lang="ar-IQ" sz="2800" b="1" dirty="0"/>
              <a:t> </a:t>
            </a:r>
            <a:endParaRPr lang="en-US" sz="2800" dirty="0"/>
          </a:p>
          <a:p>
            <a:pPr algn="ctr"/>
            <a:endParaRPr lang="ar-IQ" sz="2800" b="1" dirty="0" smtClean="0"/>
          </a:p>
          <a:p>
            <a:pPr algn="ctr"/>
            <a:r>
              <a:rPr lang="ar-IQ" sz="4800" b="1" dirty="0" smtClean="0"/>
              <a:t>طرائق </a:t>
            </a:r>
            <a:r>
              <a:rPr lang="ar-IQ" sz="4800" b="1" dirty="0"/>
              <a:t>تدريس</a:t>
            </a:r>
            <a:endParaRPr lang="en-US" sz="4800" dirty="0"/>
          </a:p>
          <a:p>
            <a:pPr algn="ctr"/>
            <a:r>
              <a:rPr lang="ar-IQ" sz="2800" b="1" dirty="0"/>
              <a:t> </a:t>
            </a:r>
            <a:endParaRPr lang="en-US" sz="2800" dirty="0"/>
          </a:p>
          <a:p>
            <a:pPr algn="ctr"/>
            <a:r>
              <a:rPr lang="ar-IQ" sz="2800" b="1" dirty="0"/>
              <a:t>إعداد</a:t>
            </a:r>
            <a:endParaRPr lang="en-US" sz="2800" dirty="0"/>
          </a:p>
          <a:p>
            <a:pPr algn="ctr"/>
            <a:r>
              <a:rPr lang="ar-IQ" sz="2800" b="1" dirty="0"/>
              <a:t>د . كريمة فياض سالم </a:t>
            </a:r>
            <a:endParaRPr lang="en-US" sz="2800" dirty="0"/>
          </a:p>
          <a:p>
            <a:pPr algn="ctr"/>
            <a:r>
              <a:rPr lang="ar-IQ" sz="2800" b="1" dirty="0"/>
              <a:t> </a:t>
            </a:r>
            <a:endParaRPr lang="en-US" sz="2800" dirty="0"/>
          </a:p>
          <a:p>
            <a:pPr algn="ctr"/>
            <a:r>
              <a:rPr lang="ar-IQ" sz="2800" b="1" dirty="0"/>
              <a:t> </a:t>
            </a:r>
            <a:endParaRPr lang="en-US" sz="2800" dirty="0"/>
          </a:p>
          <a:p>
            <a:pPr algn="ctr"/>
            <a:r>
              <a:rPr lang="ar-IQ" sz="2800" b="1" dirty="0"/>
              <a:t> </a:t>
            </a:r>
            <a:endParaRPr lang="en-US" sz="2800" dirty="0"/>
          </a:p>
          <a:p>
            <a:pPr algn="ctr"/>
            <a:r>
              <a:rPr lang="ar-IQ" sz="2800" b="1" dirty="0"/>
              <a:t> </a:t>
            </a:r>
            <a:endParaRPr lang="en-US" sz="2800" dirty="0"/>
          </a:p>
          <a:p>
            <a:pPr algn="ctr"/>
            <a:r>
              <a:rPr lang="ar-IQ" sz="2800" b="1" dirty="0"/>
              <a:t>2019</a:t>
            </a:r>
            <a:endParaRPr lang="en-US" sz="2800" dirty="0"/>
          </a:p>
          <a:p>
            <a:pPr algn="ctr"/>
            <a:endParaRPr lang="ar-IQ" sz="2800" dirty="0">
              <a:solidFill>
                <a:srgbClr val="0070C0"/>
              </a:solidFill>
            </a:endParaRPr>
          </a:p>
        </p:txBody>
      </p:sp>
    </p:spTree>
    <p:extLst>
      <p:ext uri="{BB962C8B-B14F-4D97-AF65-F5344CB8AC3E}">
        <p14:creationId xmlns:p14="http://schemas.microsoft.com/office/powerpoint/2010/main" val="13926430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خدوشة 3"/>
          <p:cNvSpPr/>
          <p:nvPr/>
        </p:nvSpPr>
        <p:spPr>
          <a:xfrm>
            <a:off x="0" y="0"/>
            <a:ext cx="9144000" cy="6858000"/>
          </a:xfrm>
          <a:prstGeom prst="snip2DiagRect">
            <a:avLst>
              <a:gd name="adj1" fmla="val 0"/>
              <a:gd name="adj2" fmla="val 7566"/>
            </a:avLst>
          </a:prstGeom>
          <a:solidFill>
            <a:srgbClr val="A6FCEE"/>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b="1" dirty="0">
                <a:solidFill>
                  <a:schemeClr val="tx1"/>
                </a:solidFill>
              </a:rPr>
              <a:t>أهمية الإحماء :</a:t>
            </a:r>
            <a:endParaRPr lang="en-US" sz="2000" dirty="0">
              <a:solidFill>
                <a:schemeClr val="tx1"/>
              </a:solidFill>
            </a:endParaRPr>
          </a:p>
          <a:p>
            <a:pPr lvl="0"/>
            <a:r>
              <a:rPr lang="ar-IQ" sz="2000" dirty="0">
                <a:solidFill>
                  <a:schemeClr val="tx1"/>
                </a:solidFill>
              </a:rPr>
              <a:t>يكون الإحماء تأثير جيد على التوافق في أداء الحركات </a:t>
            </a:r>
            <a:r>
              <a:rPr lang="ar-IQ" sz="2000" dirty="0" err="1">
                <a:solidFill>
                  <a:schemeClr val="tx1"/>
                </a:solidFill>
              </a:rPr>
              <a:t>المهارية</a:t>
            </a:r>
            <a:r>
              <a:rPr lang="ar-IQ" sz="2000" dirty="0">
                <a:solidFill>
                  <a:schemeClr val="tx1"/>
                </a:solidFill>
              </a:rPr>
              <a:t> المكونة للعبة .</a:t>
            </a:r>
            <a:endParaRPr lang="en-US" sz="2000" dirty="0">
              <a:solidFill>
                <a:schemeClr val="tx1"/>
              </a:solidFill>
            </a:endParaRPr>
          </a:p>
          <a:p>
            <a:pPr lvl="0"/>
            <a:r>
              <a:rPr lang="ar-IQ" sz="2000" dirty="0">
                <a:solidFill>
                  <a:schemeClr val="tx1"/>
                </a:solidFill>
              </a:rPr>
              <a:t>يساعد على رفع المستوى </a:t>
            </a:r>
            <a:r>
              <a:rPr lang="ar-IQ" sz="2000" dirty="0" err="1">
                <a:solidFill>
                  <a:schemeClr val="tx1"/>
                </a:solidFill>
              </a:rPr>
              <a:t>المهاري</a:t>
            </a:r>
            <a:r>
              <a:rPr lang="ar-IQ" sz="2000" dirty="0">
                <a:solidFill>
                  <a:schemeClr val="tx1"/>
                </a:solidFill>
              </a:rPr>
              <a:t> </a:t>
            </a:r>
            <a:r>
              <a:rPr lang="ar-IQ" sz="2000" dirty="0" err="1">
                <a:solidFill>
                  <a:schemeClr val="tx1"/>
                </a:solidFill>
              </a:rPr>
              <a:t>والخططي</a:t>
            </a:r>
            <a:r>
              <a:rPr lang="ar-IQ" sz="2000" dirty="0">
                <a:solidFill>
                  <a:schemeClr val="tx1"/>
                </a:solidFill>
              </a:rPr>
              <a:t> وتأخير ظهور التعب .</a:t>
            </a:r>
            <a:endParaRPr lang="en-US" sz="2000" dirty="0">
              <a:solidFill>
                <a:schemeClr val="tx1"/>
              </a:solidFill>
            </a:endParaRPr>
          </a:p>
          <a:p>
            <a:pPr lvl="0"/>
            <a:r>
              <a:rPr lang="ar-IQ" sz="2000" dirty="0">
                <a:solidFill>
                  <a:schemeClr val="tx1"/>
                </a:solidFill>
              </a:rPr>
              <a:t>يساعد على تجنب حدوث التقلصات والآلام التي تؤثر على الأداء .</a:t>
            </a:r>
            <a:endParaRPr lang="en-US" sz="2000" dirty="0">
              <a:solidFill>
                <a:schemeClr val="tx1"/>
              </a:solidFill>
            </a:endParaRPr>
          </a:p>
          <a:p>
            <a:pPr lvl="0"/>
            <a:r>
              <a:rPr lang="ar-IQ" sz="2000" dirty="0">
                <a:solidFill>
                  <a:schemeClr val="tx1"/>
                </a:solidFill>
              </a:rPr>
              <a:t>له تأثير خاص ومفيد على إعداد وتهيئة الأنسجة العضلية والأربطة والمفاصل والوقاية من الإصابات .</a:t>
            </a:r>
            <a:endParaRPr lang="en-US" sz="2000" dirty="0">
              <a:solidFill>
                <a:schemeClr val="tx1"/>
              </a:solidFill>
            </a:endParaRPr>
          </a:p>
          <a:p>
            <a:pPr lvl="0"/>
            <a:r>
              <a:rPr lang="ar-IQ" sz="2000" dirty="0">
                <a:solidFill>
                  <a:schemeClr val="tx1"/>
                </a:solidFill>
              </a:rPr>
              <a:t>يعمل الإحماء على الخروج من حالة الخمول إلى حالة النشاط .</a:t>
            </a:r>
            <a:endParaRPr lang="en-US" sz="2000" dirty="0">
              <a:solidFill>
                <a:schemeClr val="tx1"/>
              </a:solidFill>
            </a:endParaRPr>
          </a:p>
          <a:p>
            <a:pPr lvl="0"/>
            <a:r>
              <a:rPr lang="ar-IQ" sz="2000" dirty="0">
                <a:solidFill>
                  <a:schemeClr val="tx1"/>
                </a:solidFill>
              </a:rPr>
              <a:t>يعمل على زيادة مرونة العضلات </a:t>
            </a:r>
            <a:r>
              <a:rPr lang="ar-IQ" sz="2000" dirty="0" err="1">
                <a:solidFill>
                  <a:schemeClr val="tx1"/>
                </a:solidFill>
              </a:rPr>
              <a:t>ومطاطيتها</a:t>
            </a:r>
            <a:r>
              <a:rPr lang="ar-IQ" sz="2000" dirty="0">
                <a:solidFill>
                  <a:schemeClr val="tx1"/>
                </a:solidFill>
              </a:rPr>
              <a:t> اللازمة للأداء .</a:t>
            </a:r>
            <a:endParaRPr lang="en-US" sz="2000" dirty="0">
              <a:solidFill>
                <a:schemeClr val="tx1"/>
              </a:solidFill>
            </a:endParaRPr>
          </a:p>
          <a:p>
            <a:pPr lvl="0"/>
            <a:r>
              <a:rPr lang="ar-IQ" sz="2000" dirty="0">
                <a:solidFill>
                  <a:schemeClr val="tx1"/>
                </a:solidFill>
              </a:rPr>
              <a:t>يعمل الإحماء على زيادة معدل التهوية الرئوية والأوكسجين اللازم لقيام العضلات بالانقباض .</a:t>
            </a:r>
            <a:endParaRPr lang="en-US" sz="2000" dirty="0">
              <a:solidFill>
                <a:schemeClr val="tx1"/>
              </a:solidFill>
            </a:endParaRPr>
          </a:p>
          <a:p>
            <a:r>
              <a:rPr lang="ar-IQ" sz="2000" b="1" dirty="0">
                <a:solidFill>
                  <a:schemeClr val="tx1"/>
                </a:solidFill>
              </a:rPr>
              <a:t>أهداف الإحماء :</a:t>
            </a:r>
            <a:endParaRPr lang="en-US" sz="2000" dirty="0">
              <a:solidFill>
                <a:schemeClr val="tx1"/>
              </a:solidFill>
            </a:endParaRPr>
          </a:p>
          <a:p>
            <a:r>
              <a:rPr lang="ar-IQ" sz="2000" dirty="0">
                <a:solidFill>
                  <a:schemeClr val="tx1"/>
                </a:solidFill>
              </a:rPr>
              <a:t>أولا ً : يعمل على تنبيه أجهزة الجسم المختلفة للقيام بدورها .</a:t>
            </a:r>
            <a:endParaRPr lang="en-US" sz="2000" dirty="0">
              <a:solidFill>
                <a:schemeClr val="tx1"/>
              </a:solidFill>
            </a:endParaRPr>
          </a:p>
          <a:p>
            <a:r>
              <a:rPr lang="ar-IQ" sz="2000" dirty="0">
                <a:solidFill>
                  <a:schemeClr val="tx1"/>
                </a:solidFill>
              </a:rPr>
              <a:t>ثانيا ً : إكساب العضلات المرونة والمطاطية اللازمة .</a:t>
            </a:r>
            <a:endParaRPr lang="en-US" sz="2000" dirty="0">
              <a:solidFill>
                <a:schemeClr val="tx1"/>
              </a:solidFill>
            </a:endParaRPr>
          </a:p>
          <a:p>
            <a:r>
              <a:rPr lang="ar-IQ" sz="2000" dirty="0">
                <a:solidFill>
                  <a:schemeClr val="tx1"/>
                </a:solidFill>
              </a:rPr>
              <a:t>ثالثا ً : زيادة سرعة ضربات القلب وزيادة كمية دفعه للدم في كل ضربة .</a:t>
            </a:r>
            <a:endParaRPr lang="en-US" sz="2000" dirty="0">
              <a:solidFill>
                <a:schemeClr val="tx1"/>
              </a:solidFill>
            </a:endParaRPr>
          </a:p>
          <a:p>
            <a:r>
              <a:rPr lang="ar-IQ" sz="2000" dirty="0">
                <a:solidFill>
                  <a:schemeClr val="tx1"/>
                </a:solidFill>
              </a:rPr>
              <a:t>رابعاً : تنظيم عملية التنفس وزيادة سرعته وكذلك سرعة الدورة الدموية .</a:t>
            </a:r>
            <a:endParaRPr lang="en-US" sz="2000" dirty="0">
              <a:solidFill>
                <a:schemeClr val="tx1"/>
              </a:solidFill>
            </a:endParaRPr>
          </a:p>
          <a:p>
            <a:r>
              <a:rPr lang="ar-IQ" sz="2000" dirty="0">
                <a:solidFill>
                  <a:schemeClr val="tx1"/>
                </a:solidFill>
              </a:rPr>
              <a:t>خامسا ً : رفع درجة حرارة الجسم .</a:t>
            </a:r>
            <a:endParaRPr lang="en-US" sz="2000" dirty="0">
              <a:solidFill>
                <a:schemeClr val="tx1"/>
              </a:solidFill>
            </a:endParaRPr>
          </a:p>
          <a:p>
            <a:r>
              <a:rPr lang="ar-IQ" sz="2000" dirty="0">
                <a:solidFill>
                  <a:schemeClr val="tx1"/>
                </a:solidFill>
              </a:rPr>
              <a:t>سادسا ً : الوصول لأقصى قدرة على الاستجابة لرد الفعل .</a:t>
            </a:r>
            <a:endParaRPr lang="en-US" sz="2000" dirty="0">
              <a:solidFill>
                <a:schemeClr val="tx1"/>
              </a:solidFill>
            </a:endParaRPr>
          </a:p>
          <a:p>
            <a:r>
              <a:rPr lang="ar-IQ" sz="2000" dirty="0">
                <a:solidFill>
                  <a:schemeClr val="tx1"/>
                </a:solidFill>
              </a:rPr>
              <a:t>سابعا ً: الاستثارة الانفعالية </a:t>
            </a:r>
            <a:r>
              <a:rPr lang="ar-IQ" sz="2000" dirty="0" err="1">
                <a:solidFill>
                  <a:schemeClr val="tx1"/>
                </a:solidFill>
              </a:rPr>
              <a:t>الايجابية</a:t>
            </a:r>
            <a:r>
              <a:rPr lang="ar-IQ" sz="2000" dirty="0">
                <a:solidFill>
                  <a:schemeClr val="tx1"/>
                </a:solidFill>
              </a:rPr>
              <a:t> لممارسة التدريب </a:t>
            </a:r>
            <a:r>
              <a:rPr lang="ar-IQ" sz="2000" dirty="0" err="1">
                <a:solidFill>
                  <a:schemeClr val="tx1"/>
                </a:solidFill>
              </a:rPr>
              <a:t>او</a:t>
            </a:r>
            <a:r>
              <a:rPr lang="ar-IQ" sz="2000" dirty="0">
                <a:solidFill>
                  <a:schemeClr val="tx1"/>
                </a:solidFill>
              </a:rPr>
              <a:t> الاشتراك بالمنافسة .</a:t>
            </a:r>
            <a:endParaRPr lang="en-US" sz="2000" dirty="0">
              <a:solidFill>
                <a:schemeClr val="tx1"/>
              </a:solidFill>
            </a:endParaRPr>
          </a:p>
          <a:p>
            <a:r>
              <a:rPr lang="ar-IQ" sz="2000" dirty="0">
                <a:solidFill>
                  <a:schemeClr val="tx1"/>
                </a:solidFill>
              </a:rPr>
              <a:t>ثامنا ً : استنفار أقصى استعداد نفسي للتدريب أو المنافسة .</a:t>
            </a:r>
            <a:endParaRPr lang="en-US" sz="2000" dirty="0">
              <a:solidFill>
                <a:schemeClr val="tx1"/>
              </a:solidFill>
            </a:endParaRPr>
          </a:p>
          <a:p>
            <a:pPr algn="just"/>
            <a:endParaRPr lang="ar-IQ" sz="2000" dirty="0">
              <a:solidFill>
                <a:schemeClr val="tx1"/>
              </a:solidFill>
            </a:endParaRPr>
          </a:p>
        </p:txBody>
      </p:sp>
    </p:spTree>
    <p:extLst>
      <p:ext uri="{BB962C8B-B14F-4D97-AF65-F5344CB8AC3E}">
        <p14:creationId xmlns:p14="http://schemas.microsoft.com/office/powerpoint/2010/main" val="3225805664"/>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ستديرة 3"/>
          <p:cNvSpPr/>
          <p:nvPr/>
        </p:nvSpPr>
        <p:spPr>
          <a:xfrm>
            <a:off x="0" y="0"/>
            <a:ext cx="9144000" cy="6858000"/>
          </a:xfrm>
          <a:prstGeom prst="round2DiagRect">
            <a:avLst/>
          </a:prstGeom>
        </p:spPr>
        <p:style>
          <a:lnRef idx="1">
            <a:schemeClr val="accent6"/>
          </a:lnRef>
          <a:fillRef idx="2">
            <a:schemeClr val="accent6"/>
          </a:fillRef>
          <a:effectRef idx="1">
            <a:schemeClr val="accent6"/>
          </a:effectRef>
          <a:fontRef idx="minor">
            <a:schemeClr val="dk1"/>
          </a:fontRef>
        </p:style>
        <p:txBody>
          <a:bodyPr rtlCol="1" anchor="ctr"/>
          <a:lstStyle/>
          <a:p>
            <a:r>
              <a:rPr lang="ar-IQ" sz="2000" b="1" dirty="0"/>
              <a:t>أنواع الإحماء :</a:t>
            </a:r>
            <a:endParaRPr lang="en-US" sz="2000" dirty="0"/>
          </a:p>
          <a:p>
            <a:r>
              <a:rPr lang="ar-IQ" sz="2000" b="1" dirty="0"/>
              <a:t>أولا ً – الإحماء العام :</a:t>
            </a:r>
            <a:endParaRPr lang="en-US" sz="2000" dirty="0"/>
          </a:p>
          <a:p>
            <a:r>
              <a:rPr lang="ar-IQ" sz="2000" dirty="0"/>
              <a:t>وهو الإحماء الذي يقوم بتهيئة جميع أجزاء الجسم سواء مشاركة في النشاط أو غير مشاركة , وهو ضروري لإعداد كافة أجهزة الجسم وعضلاته ومفاصله ... ويتم بواسطة تدريبات المشي السريع أو الجري الخفيف أو بعض تمرينات الرشاقة البسيطة , وكذلك </a:t>
            </a:r>
            <a:r>
              <a:rPr lang="ar-IQ" sz="2000" dirty="0" err="1"/>
              <a:t>اجراء</a:t>
            </a:r>
            <a:r>
              <a:rPr lang="ar-IQ" sz="2000" dirty="0"/>
              <a:t> تمرينات القفز والوثب ,و تكون وظيفة الإحماء العام هي : </a:t>
            </a:r>
            <a:r>
              <a:rPr lang="ar-IQ" sz="2000" dirty="0" err="1"/>
              <a:t>اطالة</a:t>
            </a:r>
            <a:r>
              <a:rPr lang="ar-IQ" sz="2000" dirty="0"/>
              <a:t> العضلات القصيرة وخاصة عضلات الفخذ الخلفية .</a:t>
            </a:r>
            <a:endParaRPr lang="en-US" sz="2000" dirty="0"/>
          </a:p>
          <a:p>
            <a:r>
              <a:rPr lang="ar-IQ" sz="2000" b="1" dirty="0"/>
              <a:t>ثانيا ً : التمارين البدنية :</a:t>
            </a:r>
            <a:endParaRPr lang="en-US" sz="2000" dirty="0"/>
          </a:p>
          <a:p>
            <a:r>
              <a:rPr lang="ar-IQ" sz="2000" dirty="0"/>
              <a:t>وهو القيام ببعض التمرينات التي </a:t>
            </a:r>
            <a:r>
              <a:rPr lang="ar-IQ" sz="2000" dirty="0" err="1"/>
              <a:t>تهئ</a:t>
            </a:r>
            <a:r>
              <a:rPr lang="ar-IQ" sz="2000" dirty="0"/>
              <a:t> العضلات الخاصة بنوع النشاط دون غيرها , فيكون هذا النوع من الإحماء شاملا ً وخاصا ً أكثر حسب الرياضة التي يمارسها اللاعب , حيث يركز اللاعب في إحمائه على العضلات الأكثر استخداما ً في الرياضة أو الفعالية التي يمارسها .</a:t>
            </a:r>
            <a:endParaRPr lang="en-US" sz="2000" dirty="0"/>
          </a:p>
          <a:p>
            <a:r>
              <a:rPr lang="ar-IQ" sz="2000" dirty="0"/>
              <a:t>وهو ضروري خاصة قبل تدريبات اللياقة الخاصة بالسرعة والقوة , ولأن هذه التدريبات تحتاج إلى انقباض العضلات وانبساطها بسرعة , كذلك تحرك المفاصل إلى مداها الكامل .</a:t>
            </a:r>
            <a:endParaRPr lang="en-US" sz="2000" dirty="0"/>
          </a:p>
          <a:p>
            <a:pPr lvl="0"/>
            <a:r>
              <a:rPr lang="ar-IQ" sz="2000" dirty="0"/>
              <a:t>الإحماء الإيجابي : وهو الإحماء الذي يعمل على تهيئة الجسم عن طريق أداء بعض التمرينات التي تعمل على التهيئة السريعة للجسم .</a:t>
            </a:r>
            <a:endParaRPr lang="en-US" sz="2000" dirty="0"/>
          </a:p>
          <a:p>
            <a:pPr lvl="0"/>
            <a:r>
              <a:rPr lang="ar-IQ" sz="2000" dirty="0"/>
              <a:t>الإحماء السلبي : وهو استخدام وسائل أخرى غير التمرينات لتهيئة الجسم مثل (التدليك – حمامات البخار) .</a:t>
            </a:r>
            <a:endParaRPr lang="en-US" sz="2000" dirty="0"/>
          </a:p>
          <a:p>
            <a:pPr algn="ctr"/>
            <a:endParaRPr lang="ar-IQ" sz="2000" dirty="0"/>
          </a:p>
        </p:txBody>
      </p:sp>
    </p:spTree>
    <p:extLst>
      <p:ext uri="{BB962C8B-B14F-4D97-AF65-F5344CB8AC3E}">
        <p14:creationId xmlns:p14="http://schemas.microsoft.com/office/powerpoint/2010/main" val="4041551751"/>
      </p:ext>
    </p:extLst>
  </p:cSld>
  <p:clrMapOvr>
    <a:masterClrMapping/>
  </p:clrMapOvr>
  <mc:AlternateContent xmlns:mc="http://schemas.openxmlformats.org/markup-compatibility/2006">
    <mc:Choice xmlns:p14="http://schemas.microsoft.com/office/powerpoint/2010/main" Requires="p14">
      <p:transition spd="slow" p14:dur="3900">
        <p14:glitter dir="u"/>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0"/>
            <a:ext cx="9144000" cy="6858000"/>
          </a:xfrm>
          <a:prstGeom prst="round2Same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sz="2000" b="1" dirty="0"/>
              <a:t>أهمية الإحماء قبل اللعب :</a:t>
            </a:r>
            <a:endParaRPr lang="en-US" sz="2000" dirty="0"/>
          </a:p>
          <a:p>
            <a:r>
              <a:rPr lang="ar-IQ" sz="2000" dirty="0"/>
              <a:t>قبل البدء بأي تمرين لا بد من القيام بعملية التسخين والإحماء لمدة (5 – 10) دقيقة على الأقل لكي يصبح الجسم في حالة نشاط واستعداد لأداء أي تمرين , واللاعب الذي يسهل عملية الإحماء ولا يعطيها أمية يلحق الضرر بجسده وكذلك </a:t>
            </a:r>
            <a:r>
              <a:rPr lang="ar-IQ" sz="2000" dirty="0" err="1"/>
              <a:t>انجازه</a:t>
            </a:r>
            <a:r>
              <a:rPr lang="ar-IQ" sz="2000" dirty="0"/>
              <a:t> الرياضي وقد يؤدي هذا الإهمال واللامبالاة في عملية الإحماء إلى حدوث الإصابة المباشرة والتي تترك أثرها عليه .</a:t>
            </a:r>
            <a:endParaRPr lang="en-US" sz="2000" dirty="0"/>
          </a:p>
          <a:p>
            <a:r>
              <a:rPr lang="ar-IQ" sz="2000" b="1" dirty="0"/>
              <a:t>الإحماء ( التمارين البدنية )</a:t>
            </a:r>
            <a:endParaRPr lang="en-US" sz="2000" dirty="0"/>
          </a:p>
          <a:p>
            <a:r>
              <a:rPr lang="ar-IQ" sz="2000" dirty="0"/>
              <a:t>بعد </a:t>
            </a:r>
            <a:r>
              <a:rPr lang="ar-IQ" sz="2000" dirty="0" err="1"/>
              <a:t>ان</a:t>
            </a:r>
            <a:r>
              <a:rPr lang="ar-IQ" sz="2000" dirty="0"/>
              <a:t> قمنا بالتنويه سابقا ً عن مدى أهمية وأغراض التمارين البدنية في العناية بالقوام واللياقة البدنية والتوافق بين المجاميع العضلية المختلفة وتأثيرها على أجهزة الجسم وزيادة مرونة المفاصل ويشترط في تدريس التمارين الاهتمام بصحة الأداء ومراعاة الارتباط بما في هذا القسم والفهم الذي يليه .</a:t>
            </a:r>
            <a:endParaRPr lang="en-US" sz="2000" dirty="0"/>
          </a:p>
          <a:p>
            <a:r>
              <a:rPr lang="ar-IQ" sz="2000" b="1" dirty="0"/>
              <a:t> </a:t>
            </a:r>
            <a:endParaRPr lang="en-US" sz="2000" dirty="0"/>
          </a:p>
          <a:p>
            <a:r>
              <a:rPr lang="ar-IQ" sz="2000" b="1" dirty="0"/>
              <a:t>أهم التمارين البدنية الخاصة ( بالإحماء ) :</a:t>
            </a:r>
            <a:r>
              <a:rPr lang="ar-IQ" sz="2000" dirty="0"/>
              <a:t> </a:t>
            </a:r>
            <a:endParaRPr lang="en-US" sz="2000" dirty="0"/>
          </a:p>
          <a:p>
            <a:r>
              <a:rPr lang="ar-IQ" sz="2000" dirty="0"/>
              <a:t>السير والهرولة : ( أغراضها ما يلي )</a:t>
            </a:r>
            <a:endParaRPr lang="en-US" sz="2000" dirty="0"/>
          </a:p>
          <a:p>
            <a:pPr lvl="0"/>
            <a:r>
              <a:rPr lang="ar-IQ" sz="2000" dirty="0"/>
              <a:t>تعويد التلاميذ على النظام والطاعة .</a:t>
            </a:r>
            <a:endParaRPr lang="en-US" sz="2000" dirty="0"/>
          </a:p>
          <a:p>
            <a:pPr lvl="0"/>
            <a:r>
              <a:rPr lang="ar-IQ" sz="2000" dirty="0"/>
              <a:t>العمل على رفع مستوى الإحساس التوفيقي .</a:t>
            </a:r>
            <a:endParaRPr lang="en-US" sz="2000" dirty="0"/>
          </a:p>
          <a:p>
            <a:pPr lvl="0"/>
            <a:r>
              <a:rPr lang="ar-IQ" sz="2000" dirty="0"/>
              <a:t>تعليم التلاميذ الاستعمال الصحيح للقدمين .</a:t>
            </a:r>
            <a:endParaRPr lang="en-US" sz="2000" dirty="0"/>
          </a:p>
          <a:p>
            <a:pPr lvl="0"/>
            <a:r>
              <a:rPr lang="ar-IQ" sz="2000" dirty="0"/>
              <a:t>تعتبر تمارين السير والهرولة من أهم التمارين للاحتفاظ بالقوام الصحيح المعتدل.</a:t>
            </a:r>
            <a:endParaRPr lang="en-US" sz="2000" dirty="0"/>
          </a:p>
          <a:p>
            <a:pPr algn="ctr"/>
            <a:endParaRPr lang="ar-IQ" sz="2000" dirty="0"/>
          </a:p>
        </p:txBody>
      </p:sp>
    </p:spTree>
    <p:extLst>
      <p:ext uri="{BB962C8B-B14F-4D97-AF65-F5344CB8AC3E}">
        <p14:creationId xmlns:p14="http://schemas.microsoft.com/office/powerpoint/2010/main" val="2610043937"/>
      </p:ext>
    </p:extLst>
  </p:cSld>
  <p:clrMapOvr>
    <a:masterClrMapping/>
  </p:clrMapOvr>
  <mc:AlternateContent xmlns:mc="http://schemas.openxmlformats.org/markup-compatibility/2006">
    <mc:Choice xmlns:p14="http://schemas.microsoft.com/office/powerpoint/2010/main" Requires="p14">
      <p:transition spd="slow" p14:dur="4000">
        <p14:vortex dir="u"/>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خدوش من كلا الطرفين 3"/>
          <p:cNvSpPr/>
          <p:nvPr/>
        </p:nvSpPr>
        <p:spPr>
          <a:xfrm>
            <a:off x="0" y="0"/>
            <a:ext cx="9144000" cy="6858000"/>
          </a:xfrm>
          <a:prstGeom prst="snip2SameRect">
            <a:avLst/>
          </a:prstGeom>
        </p:spPr>
        <p:style>
          <a:lnRef idx="1">
            <a:schemeClr val="accent2"/>
          </a:lnRef>
          <a:fillRef idx="2">
            <a:schemeClr val="accent2"/>
          </a:fillRef>
          <a:effectRef idx="1">
            <a:schemeClr val="accent2"/>
          </a:effectRef>
          <a:fontRef idx="minor">
            <a:schemeClr val="dk1"/>
          </a:fontRef>
        </p:style>
        <p:txBody>
          <a:bodyPr rtlCol="1" anchor="ctr"/>
          <a:lstStyle/>
          <a:p>
            <a:pPr lvl="0"/>
            <a:r>
              <a:rPr lang="ar-IQ" sz="2000" dirty="0"/>
              <a:t>السير والهرولة : ( </a:t>
            </a:r>
            <a:r>
              <a:rPr lang="ar-IQ" sz="2000" dirty="0" err="1"/>
              <a:t>انواعها</a:t>
            </a:r>
            <a:r>
              <a:rPr lang="ar-IQ" sz="2000" dirty="0"/>
              <a:t> ) </a:t>
            </a:r>
            <a:endParaRPr lang="en-US" sz="2000" dirty="0"/>
          </a:p>
          <a:p>
            <a:pPr lvl="0"/>
            <a:r>
              <a:rPr lang="ar-IQ" sz="2000" dirty="0"/>
              <a:t>السير العادي – والهرولة الاعتيادية .</a:t>
            </a:r>
            <a:endParaRPr lang="en-US" sz="2000" dirty="0"/>
          </a:p>
          <a:p>
            <a:pPr lvl="0"/>
            <a:r>
              <a:rPr lang="ar-IQ" sz="2000" dirty="0"/>
              <a:t>السير على الأمشاط – الهرولة برفع الركبة .</a:t>
            </a:r>
            <a:endParaRPr lang="en-US" sz="2000" dirty="0"/>
          </a:p>
          <a:p>
            <a:pPr lvl="0"/>
            <a:r>
              <a:rPr lang="ar-IQ" sz="2000" dirty="0"/>
              <a:t>السير على الأمشاط رفع الركبة – الهرولة باستقامة الركبتين .</a:t>
            </a:r>
            <a:endParaRPr lang="en-US" sz="2000" dirty="0"/>
          </a:p>
          <a:p>
            <a:pPr lvl="0"/>
            <a:r>
              <a:rPr lang="ar-IQ" sz="2000" dirty="0"/>
              <a:t>سير الوزة – الهرولة ببسط ثم التسريع .</a:t>
            </a:r>
            <a:endParaRPr lang="en-US" sz="2000" dirty="0"/>
          </a:p>
          <a:p>
            <a:pPr lvl="0"/>
            <a:r>
              <a:rPr lang="ar-IQ" sz="2000" dirty="0"/>
              <a:t>سير المقاطع – الهرولة بضرب القدم بالورك .</a:t>
            </a:r>
            <a:endParaRPr lang="en-US" sz="2000" dirty="0"/>
          </a:p>
          <a:p>
            <a:r>
              <a:rPr lang="en-US" sz="2000" dirty="0"/>
              <a:t> </a:t>
            </a:r>
          </a:p>
          <a:p>
            <a:r>
              <a:rPr lang="ar-IQ" sz="2000" b="1" dirty="0"/>
              <a:t>أهم شروط السير والهرولة :</a:t>
            </a:r>
            <a:endParaRPr lang="en-US" sz="2000" dirty="0"/>
          </a:p>
          <a:p>
            <a:pPr lvl="0"/>
            <a:r>
              <a:rPr lang="ar-IQ" sz="2000" dirty="0"/>
              <a:t>يجب </a:t>
            </a:r>
            <a:r>
              <a:rPr lang="ar-IQ" sz="2000" dirty="0" err="1"/>
              <a:t>ان</a:t>
            </a:r>
            <a:r>
              <a:rPr lang="ar-IQ" sz="2000" dirty="0"/>
              <a:t> تكون سهلة بدون تصلب العضلات أو المفاصل .</a:t>
            </a:r>
            <a:endParaRPr lang="en-US" sz="2000" dirty="0"/>
          </a:p>
          <a:p>
            <a:pPr lvl="0"/>
            <a:r>
              <a:rPr lang="ar-IQ" sz="2000" dirty="0"/>
              <a:t>أن يكون </a:t>
            </a:r>
            <a:r>
              <a:rPr lang="ar-IQ" sz="2000" dirty="0" err="1"/>
              <a:t>ادائها</a:t>
            </a:r>
            <a:r>
              <a:rPr lang="ar-IQ" sz="2000" dirty="0"/>
              <a:t> صحيح من حيث الرجلين وحركة الذراعين ورفع الرأس .</a:t>
            </a:r>
            <a:endParaRPr lang="en-US" sz="2000" dirty="0"/>
          </a:p>
          <a:p>
            <a:pPr lvl="0"/>
            <a:r>
              <a:rPr lang="ar-IQ" sz="2000" dirty="0"/>
              <a:t>يجب أن يكون التوقيت والسرعة في السير والهرولة مناسب مع أعمار التلاميذ والجنس والمستوى الحركي .</a:t>
            </a:r>
            <a:endParaRPr lang="en-US" sz="2000" dirty="0"/>
          </a:p>
          <a:p>
            <a:pPr lvl="0"/>
            <a:r>
              <a:rPr lang="ar-IQ" sz="2000" dirty="0"/>
              <a:t>عند تعليم السير والهرولة يتم ربطها مع تمارين التوازن والخفة .</a:t>
            </a:r>
            <a:endParaRPr lang="en-US" sz="2000" dirty="0"/>
          </a:p>
          <a:p>
            <a:r>
              <a:rPr lang="ar-IQ" sz="2000" dirty="0"/>
              <a:t> </a:t>
            </a:r>
            <a:endParaRPr lang="en-US" sz="2000" dirty="0"/>
          </a:p>
          <a:p>
            <a:pPr lvl="0"/>
            <a:r>
              <a:rPr lang="ar-IQ" sz="2000" dirty="0"/>
              <a:t>تمارين الرجلين :</a:t>
            </a:r>
            <a:endParaRPr lang="en-US" sz="2000" dirty="0"/>
          </a:p>
          <a:p>
            <a:r>
              <a:rPr lang="ar-IQ" sz="2000" dirty="0"/>
              <a:t>تعطي بعد المقدمة وتساعد في مرونة عضلات الرجلين وتقويمها وكثير ما يضاف لها بعض الحركات للذراعين كحركة مكملة لتقوية الارتباط والتوافق العضلي وكذلك تهيئة الرجلين لتمارين الرشاقة في القسم الرئيسي من درس التربية الرياضية وذلك لتصوير الطلاب على الخفة بالحركة والهبوط والتوقيت الصحيح للقفز .</a:t>
            </a:r>
            <a:endParaRPr lang="en-US" sz="2000" dirty="0"/>
          </a:p>
          <a:p>
            <a:pPr algn="ctr"/>
            <a:endParaRPr lang="ar-IQ" sz="2000" dirty="0"/>
          </a:p>
        </p:txBody>
      </p:sp>
    </p:spTree>
    <p:extLst>
      <p:ext uri="{BB962C8B-B14F-4D97-AF65-F5344CB8AC3E}">
        <p14:creationId xmlns:p14="http://schemas.microsoft.com/office/powerpoint/2010/main" val="1205430294"/>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مستدير الزوايا 3"/>
          <p:cNvSpPr/>
          <p:nvPr/>
        </p:nvSpPr>
        <p:spPr>
          <a:xfrm>
            <a:off x="0" y="0"/>
            <a:ext cx="9144000" cy="6858000"/>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lvl="0"/>
            <a:r>
              <a:rPr lang="ar-IQ" sz="2000" dirty="0"/>
              <a:t>تمارين الجذع والرقبة :</a:t>
            </a:r>
            <a:endParaRPr lang="en-US" sz="2000" dirty="0"/>
          </a:p>
          <a:p>
            <a:r>
              <a:rPr lang="ar-IQ" sz="2000" dirty="0"/>
              <a:t>مثل حني الجذع أماما ً أو ثني الجذع أسفل ويحبذ ضغط الجذع أسفل . والحركة الأخيرة فعالة لأنها تعتبر حركة تكميلية للحركة السابقة وهي ثني الجذع أسفل فهي تساعد على إطالة العضلات (عضلات الفخذين الخلفية) وعلى الاحتفاظ بالميل الطبيعي للحوض , أما حني الجذع فيجب مراعاة استقامة الظهر , وهذا يتم من خلال </a:t>
            </a:r>
            <a:r>
              <a:rPr lang="ar-IQ" sz="2000" dirty="0" err="1"/>
              <a:t>الارشادات</a:t>
            </a:r>
            <a:r>
              <a:rPr lang="ar-IQ" sz="2000" dirty="0"/>
              <a:t> التي يقوم بها المدرس مثل أنظر إلى الأمام , عدل ظهرك.... الخ ويستحسن أن يضاف إلى هذا التمرين حركة للذراعين كحركة مكملة مثل ثني الذراعين ومدهما عاليا ً أو مرجحة الذراعين أمام أعلى لأن حركة الذراعين تساعد على طول الرفعة وبهذا تزداد المقاومة فتعمل عضلات الظهر بقوة .</a:t>
            </a:r>
            <a:endParaRPr lang="en-US" sz="2000" dirty="0"/>
          </a:p>
          <a:p>
            <a:pPr lvl="0"/>
            <a:r>
              <a:rPr lang="ar-IQ" sz="2000" dirty="0"/>
              <a:t>تمارين الذراعين :</a:t>
            </a:r>
            <a:endParaRPr lang="en-US" sz="2000" dirty="0"/>
          </a:p>
          <a:p>
            <a:pPr lvl="0"/>
            <a:r>
              <a:rPr lang="ar-IQ" sz="2000" dirty="0"/>
              <a:t>هذه التمارين لها أهمية في إصلاح </a:t>
            </a:r>
            <a:r>
              <a:rPr lang="ar-IQ" sz="2000" dirty="0" err="1"/>
              <a:t>الاكتاف</a:t>
            </a:r>
            <a:r>
              <a:rPr lang="ar-IQ" sz="2000" dirty="0"/>
              <a:t> والجزء العلوي من العمود الفقري .</a:t>
            </a:r>
            <a:endParaRPr lang="en-US" sz="2000" dirty="0"/>
          </a:p>
          <a:p>
            <a:pPr lvl="0"/>
            <a:r>
              <a:rPr lang="ar-IQ" sz="2000" dirty="0"/>
              <a:t>تساعد على مرونة مفاصل الكتف والذراع .</a:t>
            </a:r>
            <a:endParaRPr lang="en-US" sz="2000" dirty="0"/>
          </a:p>
          <a:p>
            <a:pPr lvl="0"/>
            <a:r>
              <a:rPr lang="ar-IQ" sz="2000" dirty="0"/>
              <a:t>إضافة هذه التمارين كتمارين مكملة لتمارين القدمين والجذع لتقوية التوافق العضلي العصبي .</a:t>
            </a:r>
            <a:endParaRPr lang="en-US" sz="2000" dirty="0"/>
          </a:p>
          <a:p>
            <a:pPr lvl="0"/>
            <a:r>
              <a:rPr lang="ar-IQ" sz="2000" dirty="0"/>
              <a:t>تعتبر هذه التمارين كحركة مكملة عند إضافتها إلى حركات البطن والجذع وذلك لأنها تساعد في صعوبة الحركة فضلا ً عن أنها تجعلها أكثر قوة وأبعد مدى .</a:t>
            </a:r>
            <a:endParaRPr lang="en-US" sz="2000" dirty="0"/>
          </a:p>
          <a:p>
            <a:pPr lvl="0"/>
            <a:r>
              <a:rPr lang="ar-IQ" sz="2000" dirty="0"/>
              <a:t>تمارين الجانبين .</a:t>
            </a:r>
            <a:endParaRPr lang="en-US" sz="2000" dirty="0"/>
          </a:p>
          <a:p>
            <a:pPr lvl="0"/>
            <a:r>
              <a:rPr lang="ar-IQ" sz="2000" dirty="0"/>
              <a:t>تمارين الظهر .</a:t>
            </a:r>
            <a:endParaRPr lang="en-US" sz="2000" dirty="0"/>
          </a:p>
          <a:p>
            <a:pPr lvl="0"/>
            <a:r>
              <a:rPr lang="ar-IQ" sz="2000" dirty="0"/>
              <a:t>تمارين الرفع .</a:t>
            </a:r>
            <a:endParaRPr lang="en-US" sz="2000" dirty="0"/>
          </a:p>
          <a:p>
            <a:pPr algn="ctr"/>
            <a:endParaRPr lang="ar-IQ" sz="2000" dirty="0"/>
          </a:p>
        </p:txBody>
      </p:sp>
    </p:spTree>
    <p:extLst>
      <p:ext uri="{BB962C8B-B14F-4D97-AF65-F5344CB8AC3E}">
        <p14:creationId xmlns:p14="http://schemas.microsoft.com/office/powerpoint/2010/main" val="68112086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زاوية مطوية 3"/>
          <p:cNvSpPr/>
          <p:nvPr/>
        </p:nvSpPr>
        <p:spPr>
          <a:xfrm>
            <a:off x="0" y="0"/>
            <a:ext cx="9144000" cy="6858000"/>
          </a:xfrm>
          <a:prstGeom prst="foldedCorner">
            <a:avLst>
              <a:gd name="adj" fmla="val 3122"/>
            </a:avLst>
          </a:prstGeom>
        </p:spPr>
        <p:style>
          <a:lnRef idx="1">
            <a:schemeClr val="accent2"/>
          </a:lnRef>
          <a:fillRef idx="2">
            <a:schemeClr val="accent2"/>
          </a:fillRef>
          <a:effectRef idx="1">
            <a:schemeClr val="accent2"/>
          </a:effectRef>
          <a:fontRef idx="minor">
            <a:schemeClr val="dk1"/>
          </a:fontRef>
        </p:style>
        <p:txBody>
          <a:bodyPr rtlCol="1" anchor="ctr"/>
          <a:lstStyle/>
          <a:p>
            <a:pPr lvl="0" algn="ctr"/>
            <a:r>
              <a:rPr lang="ar-IQ" sz="13800" dirty="0" smtClean="0"/>
              <a:t>شكرا ً لإصغائكم</a:t>
            </a:r>
            <a:endParaRPr lang="en-US" sz="13800" dirty="0" smtClean="0"/>
          </a:p>
        </p:txBody>
      </p:sp>
    </p:spTree>
    <p:extLst>
      <p:ext uri="{BB962C8B-B14F-4D97-AF65-F5344CB8AC3E}">
        <p14:creationId xmlns:p14="http://schemas.microsoft.com/office/powerpoint/2010/main" val="24585527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خدوشة ودائرية 3"/>
          <p:cNvSpPr/>
          <p:nvPr/>
        </p:nvSpPr>
        <p:spPr>
          <a:xfrm>
            <a:off x="0" y="0"/>
            <a:ext cx="9144000" cy="6858000"/>
          </a:xfrm>
          <a:prstGeom prst="snipRoundRect">
            <a:avLst/>
          </a:prstGeom>
        </p:spPr>
        <p:style>
          <a:lnRef idx="1">
            <a:schemeClr val="accent4"/>
          </a:lnRef>
          <a:fillRef idx="2">
            <a:schemeClr val="accent4"/>
          </a:fillRef>
          <a:effectRef idx="1">
            <a:schemeClr val="accent4"/>
          </a:effectRef>
          <a:fontRef idx="minor">
            <a:schemeClr val="dk1"/>
          </a:fontRef>
        </p:style>
        <p:txBody>
          <a:bodyPr rtlCol="1" anchor="ctr"/>
          <a:lstStyle/>
          <a:p>
            <a:r>
              <a:rPr lang="ar-IQ" sz="2000" b="1" u="sng" dirty="0"/>
              <a:t>الإيعاز :</a:t>
            </a:r>
            <a:endParaRPr lang="en-US" sz="2000" dirty="0"/>
          </a:p>
          <a:p>
            <a:r>
              <a:rPr lang="ar-IQ" sz="2000" dirty="0"/>
              <a:t>الإيعاز : يعرف على انه الكلمات والأوامر والتعبيرات التي يلقيها مدرس التربية الرياضية على التلاميذ لاتخاذ أوضاع معينة أو أداء الحركات للتمرين البدني أو النشاط الحركي , حيث تعتبر القدرة على إلقاء الإيعاز بطريق جيدة احدى أهم العوامل التي تمكن المدرس من تقديم درس ناجح من خلال إخراجه بصورة جيدة , تزداد ثقة المدرس بنفسه كلما أحسن استخدام الإيعاز الذي يفهمه الطلبة ويستجيبون له بسرعة كونه الوسيلة الوحيدة التي تعطي لدرس التربية الرياضية صفة النظام والجد وتختصر وقت تطبيق الأداء .</a:t>
            </a:r>
            <a:endParaRPr lang="en-US" sz="2000" dirty="0"/>
          </a:p>
          <a:p>
            <a:r>
              <a:rPr lang="ar-IQ" sz="2000" b="1" u="sng" dirty="0"/>
              <a:t>شروط الإيعاز :</a:t>
            </a:r>
            <a:endParaRPr lang="en-US" sz="2000" dirty="0"/>
          </a:p>
          <a:p>
            <a:pPr lvl="0"/>
            <a:r>
              <a:rPr lang="ar-IQ" sz="2000" dirty="0"/>
              <a:t>أن يكون المدرس طبيعي غير متكلف عند إعطاء الإيعاز .</a:t>
            </a:r>
            <a:endParaRPr lang="en-US" sz="2000" dirty="0"/>
          </a:p>
          <a:p>
            <a:pPr lvl="0"/>
            <a:r>
              <a:rPr lang="ar-IQ" sz="2000" dirty="0"/>
              <a:t>أن يقوم بتوجيه الكلام لجميع طلاب الصف ولا سيما الخلفيين من الطلاب .</a:t>
            </a:r>
            <a:endParaRPr lang="en-US" sz="2000" dirty="0"/>
          </a:p>
          <a:p>
            <a:pPr lvl="0"/>
            <a:r>
              <a:rPr lang="ar-IQ" sz="2000" dirty="0"/>
              <a:t>أن لا يلجأ المدرس إلى الصراخ أو رفع صوته اكثر من اللازم .</a:t>
            </a:r>
            <a:endParaRPr lang="en-US" sz="2000" dirty="0"/>
          </a:p>
          <a:p>
            <a:pPr lvl="0"/>
            <a:r>
              <a:rPr lang="ar-IQ" sz="2000" dirty="0"/>
              <a:t>أن يراعي اتجاه الريح الذي سيحمل صوته إلى جميع طلاب الصف .</a:t>
            </a:r>
            <a:endParaRPr lang="en-US" sz="2000" dirty="0"/>
          </a:p>
          <a:p>
            <a:pPr lvl="0"/>
            <a:r>
              <a:rPr lang="ar-IQ" sz="2000" dirty="0"/>
              <a:t>أن يراعي موضع الشمس على أن لا تكون مواجهة لعيون الطلاب .</a:t>
            </a:r>
            <a:endParaRPr lang="en-US" sz="2000" dirty="0"/>
          </a:p>
          <a:p>
            <a:pPr lvl="0"/>
            <a:r>
              <a:rPr lang="ar-IQ" sz="2000" dirty="0" err="1"/>
              <a:t>ان</a:t>
            </a:r>
            <a:r>
              <a:rPr lang="ar-IQ" sz="2000" dirty="0"/>
              <a:t> تراعي مدارك الطلاب , إذ كانوا أطفال يستعاض بالنماذج والحركات وإذا كانت مدارك التلاميذ أعلى يكون الإيعاز على شكل محادثة .</a:t>
            </a:r>
            <a:endParaRPr lang="en-US" sz="2000" dirty="0"/>
          </a:p>
          <a:p>
            <a:pPr lvl="0"/>
            <a:r>
              <a:rPr lang="ar-IQ" sz="2000" dirty="0"/>
              <a:t>أن لا يقلل المدرس من شأن الطلاب </a:t>
            </a:r>
            <a:r>
              <a:rPr lang="ar-IQ" sz="2000" dirty="0" err="1"/>
              <a:t>او</a:t>
            </a:r>
            <a:r>
              <a:rPr lang="ar-IQ" sz="2000" dirty="0"/>
              <a:t> ينظر لهم بمستويات ومدارك واطئة.</a:t>
            </a:r>
            <a:endParaRPr lang="en-US" sz="2000" dirty="0"/>
          </a:p>
          <a:p>
            <a:pPr lvl="0"/>
            <a:r>
              <a:rPr lang="ar-IQ" sz="2000" dirty="0"/>
              <a:t>أن يكون الإيعاز بلغة واضحة ومفهومه وبلفظ سليم وغير سريع .</a:t>
            </a:r>
            <a:endParaRPr lang="en-US" sz="2000" dirty="0"/>
          </a:p>
          <a:p>
            <a:pPr algn="ctr"/>
            <a:endParaRPr lang="ar-IQ" sz="2000" dirty="0"/>
          </a:p>
        </p:txBody>
      </p:sp>
    </p:spTree>
    <p:extLst>
      <p:ext uri="{BB962C8B-B14F-4D97-AF65-F5344CB8AC3E}">
        <p14:creationId xmlns:p14="http://schemas.microsoft.com/office/powerpoint/2010/main" val="41300233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0"/>
            <a:ext cx="9144000" cy="685800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sz="2000" b="1" u="sng" dirty="0"/>
              <a:t>أقسام الإيعاز :</a:t>
            </a:r>
            <a:endParaRPr lang="en-US" sz="2000" dirty="0"/>
          </a:p>
          <a:p>
            <a:r>
              <a:rPr lang="ar-IQ" sz="2000" dirty="0"/>
              <a:t>أولا ً : القسم الإخباري .</a:t>
            </a:r>
            <a:endParaRPr lang="en-US" sz="2000" dirty="0"/>
          </a:p>
          <a:p>
            <a:r>
              <a:rPr lang="ar-IQ" sz="2000" dirty="0"/>
              <a:t>ثانيا ً : الفترة .</a:t>
            </a:r>
            <a:endParaRPr lang="en-US" sz="2000" dirty="0"/>
          </a:p>
          <a:p>
            <a:r>
              <a:rPr lang="ar-IQ" sz="2000" dirty="0"/>
              <a:t>ثالثا ً : القسم الإجرائي </a:t>
            </a:r>
            <a:endParaRPr lang="en-US" sz="2000" dirty="0"/>
          </a:p>
          <a:p>
            <a:r>
              <a:rPr lang="ar-IQ" sz="2000" dirty="0"/>
              <a:t>مثال :</a:t>
            </a:r>
            <a:endParaRPr lang="en-US" sz="2000" dirty="0"/>
          </a:p>
          <a:p>
            <a:r>
              <a:rPr lang="ar-IQ" sz="2000" dirty="0"/>
              <a:t>أو</a:t>
            </a:r>
            <a:endParaRPr lang="en-US" sz="2000" dirty="0"/>
          </a:p>
          <a:p>
            <a:r>
              <a:rPr lang="ar-IQ" sz="2000" dirty="0"/>
              <a:t>الذراعان ........................ثني </a:t>
            </a:r>
            <a:endParaRPr lang="en-US" sz="2000" dirty="0"/>
          </a:p>
          <a:p>
            <a:r>
              <a:rPr lang="ar-IQ" sz="2000" dirty="0"/>
              <a:t> </a:t>
            </a:r>
            <a:endParaRPr lang="en-US" sz="2000" dirty="0"/>
          </a:p>
          <a:p>
            <a:r>
              <a:rPr lang="ar-IQ" sz="2000" dirty="0"/>
              <a:t>الإخبار        	  الفترة        الإجراء </a:t>
            </a:r>
            <a:endParaRPr lang="en-US" sz="2000" dirty="0"/>
          </a:p>
          <a:p>
            <a:r>
              <a:rPr lang="ar-IQ" sz="2000" dirty="0"/>
              <a:t> </a:t>
            </a:r>
            <a:endParaRPr lang="en-US" sz="2000" dirty="0"/>
          </a:p>
          <a:p>
            <a:r>
              <a:rPr lang="ar-IQ" sz="2000" b="1" dirty="0"/>
              <a:t>أولاً : القسم الإخباري :</a:t>
            </a:r>
            <a:endParaRPr lang="en-US" sz="2000" dirty="0"/>
          </a:p>
          <a:p>
            <a:r>
              <a:rPr lang="ar-IQ" sz="2000" dirty="0"/>
              <a:t>هو عبارة عن ألفاظ وكلمات تبين نوع التلبية والأجزاء التي سوف تتحرك في الجسم وكذلك الاتجاهات التي ستتخذها هذه الأجزاء وكذلك وضع سرعة الأداء وقوته , وتطبيق متطلباته .</a:t>
            </a:r>
            <a:endParaRPr lang="en-US" sz="2000" dirty="0"/>
          </a:p>
          <a:p>
            <a:r>
              <a:rPr lang="ar-IQ" sz="2000" dirty="0"/>
              <a:t>مثال :</a:t>
            </a:r>
            <a:endParaRPr lang="en-US" sz="2000" dirty="0"/>
          </a:p>
          <a:p>
            <a:r>
              <a:rPr lang="ar-IQ" sz="2000" dirty="0"/>
              <a:t>مع دفع الذراعين جانبا ً رفع العقبين الركبتان ببط .........................ثني </a:t>
            </a:r>
            <a:endParaRPr lang="en-US" sz="2000" dirty="0"/>
          </a:p>
          <a:p>
            <a:r>
              <a:rPr lang="ar-IQ" sz="2000" dirty="0"/>
              <a:t>						</a:t>
            </a:r>
            <a:r>
              <a:rPr lang="ar-IQ" sz="2000" dirty="0" err="1"/>
              <a:t>الاخبار</a:t>
            </a:r>
            <a:r>
              <a:rPr lang="ar-IQ" sz="2000" dirty="0"/>
              <a:t>		الفترة 		الأجزاء</a:t>
            </a:r>
            <a:endParaRPr lang="en-US" sz="2000" dirty="0"/>
          </a:p>
          <a:p>
            <a:endParaRPr lang="ar-IQ" sz="2000" dirty="0"/>
          </a:p>
        </p:txBody>
      </p:sp>
    </p:spTree>
    <p:extLst>
      <p:ext uri="{BB962C8B-B14F-4D97-AF65-F5344CB8AC3E}">
        <p14:creationId xmlns:p14="http://schemas.microsoft.com/office/powerpoint/2010/main" val="3371247013"/>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خدوشة 3"/>
          <p:cNvSpPr/>
          <p:nvPr/>
        </p:nvSpPr>
        <p:spPr>
          <a:xfrm>
            <a:off x="0" y="0"/>
            <a:ext cx="9144000" cy="6858000"/>
          </a:xfrm>
          <a:prstGeom prst="snip1Rect">
            <a:avLst>
              <a:gd name="adj" fmla="val 6720"/>
            </a:avLst>
          </a:prstGeom>
          <a:solidFill>
            <a:srgbClr val="F7B0FE"/>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IQ" sz="2000" dirty="0">
                <a:solidFill>
                  <a:schemeClr val="tx1"/>
                </a:solidFill>
              </a:rPr>
              <a:t>شروط الأخبار أو القسم الإخباري :</a:t>
            </a:r>
            <a:endParaRPr lang="en-US" sz="2000" dirty="0">
              <a:solidFill>
                <a:schemeClr val="tx1"/>
              </a:solidFill>
            </a:endParaRPr>
          </a:p>
          <a:p>
            <a:pPr lvl="0"/>
            <a:r>
              <a:rPr lang="en-US" sz="2000" dirty="0">
                <a:solidFill>
                  <a:schemeClr val="tx1"/>
                </a:solidFill>
              </a:rPr>
              <a:t> </a:t>
            </a:r>
            <a:r>
              <a:rPr lang="ar-IQ" sz="2000" dirty="0">
                <a:solidFill>
                  <a:schemeClr val="tx1"/>
                </a:solidFill>
              </a:rPr>
              <a:t>يجب أن يكون الإخبار واضح وسهل وغير معقد .</a:t>
            </a:r>
            <a:endParaRPr lang="en-US" sz="2000" dirty="0">
              <a:solidFill>
                <a:schemeClr val="tx1"/>
              </a:solidFill>
            </a:endParaRPr>
          </a:p>
          <a:p>
            <a:pPr lvl="0"/>
            <a:r>
              <a:rPr lang="ar-IQ" sz="2000" dirty="0">
                <a:solidFill>
                  <a:schemeClr val="tx1"/>
                </a:solidFill>
              </a:rPr>
              <a:t>يشترط في القسم الإخباري من أقصر عبارة ممكنة ويكون واضحا ً وهذا لا يتم </a:t>
            </a:r>
            <a:r>
              <a:rPr lang="ar-IQ" sz="2000" dirty="0" err="1">
                <a:solidFill>
                  <a:schemeClr val="tx1"/>
                </a:solidFill>
              </a:rPr>
              <a:t>الا</a:t>
            </a:r>
            <a:r>
              <a:rPr lang="ar-IQ" sz="2000" dirty="0">
                <a:solidFill>
                  <a:schemeClr val="tx1"/>
                </a:solidFill>
              </a:rPr>
              <a:t> باستخدام الاصطلاحات الفنية المتفق عليها في الرياضة </a:t>
            </a:r>
            <a:endParaRPr lang="en-US" sz="2000" dirty="0">
              <a:solidFill>
                <a:schemeClr val="tx1"/>
              </a:solidFill>
            </a:endParaRPr>
          </a:p>
          <a:p>
            <a:pPr lvl="0"/>
            <a:r>
              <a:rPr lang="ar-IQ" sz="2000" dirty="0">
                <a:solidFill>
                  <a:schemeClr val="tx1"/>
                </a:solidFill>
              </a:rPr>
              <a:t>أن يتم ذكر أجزاء الجسم التي سوف تؤدي الحركة وحسب ترتيب الحركة نفسها وفيما يلي مثال على ذلك .</a:t>
            </a:r>
            <a:endParaRPr lang="en-US" sz="2000" dirty="0">
              <a:solidFill>
                <a:schemeClr val="tx1"/>
              </a:solidFill>
            </a:endParaRPr>
          </a:p>
          <a:p>
            <a:r>
              <a:rPr lang="ar-IQ" sz="2000" dirty="0">
                <a:solidFill>
                  <a:schemeClr val="tx1"/>
                </a:solidFill>
              </a:rPr>
              <a:t>مثال (1) </a:t>
            </a:r>
            <a:endParaRPr lang="en-US" sz="2000" dirty="0">
              <a:solidFill>
                <a:schemeClr val="tx1"/>
              </a:solidFill>
            </a:endParaRPr>
          </a:p>
          <a:p>
            <a:r>
              <a:rPr lang="ar-IQ" sz="2000" dirty="0">
                <a:solidFill>
                  <a:schemeClr val="tx1"/>
                </a:solidFill>
              </a:rPr>
              <a:t>الرأس إلى جهة اليسار .... فتل </a:t>
            </a:r>
            <a:endParaRPr lang="en-US" sz="2000" dirty="0">
              <a:solidFill>
                <a:schemeClr val="tx1"/>
              </a:solidFill>
            </a:endParaRPr>
          </a:p>
          <a:p>
            <a:r>
              <a:rPr lang="ar-IQ" sz="2000" dirty="0">
                <a:solidFill>
                  <a:schemeClr val="tx1"/>
                </a:solidFill>
              </a:rPr>
              <a:t>مثال (2)</a:t>
            </a:r>
            <a:endParaRPr lang="en-US" sz="2000" dirty="0">
              <a:solidFill>
                <a:schemeClr val="tx1"/>
              </a:solidFill>
            </a:endParaRPr>
          </a:p>
          <a:p>
            <a:r>
              <a:rPr lang="ar-IQ" sz="2000" dirty="0">
                <a:solidFill>
                  <a:schemeClr val="tx1"/>
                </a:solidFill>
              </a:rPr>
              <a:t>       	 الجذع أسفل  .... ثني </a:t>
            </a:r>
            <a:endParaRPr lang="en-US" sz="2000" dirty="0">
              <a:solidFill>
                <a:schemeClr val="tx1"/>
              </a:solidFill>
            </a:endParaRPr>
          </a:p>
          <a:p>
            <a:r>
              <a:rPr lang="ar-IQ" sz="2000" b="1" dirty="0">
                <a:solidFill>
                  <a:schemeClr val="tx1"/>
                </a:solidFill>
              </a:rPr>
              <a:t>ثانيا ً : الفترة :</a:t>
            </a:r>
            <a:endParaRPr lang="en-US" sz="2000" dirty="0">
              <a:solidFill>
                <a:schemeClr val="tx1"/>
              </a:solidFill>
            </a:endParaRPr>
          </a:p>
          <a:p>
            <a:r>
              <a:rPr lang="ar-IQ" sz="2000" dirty="0">
                <a:solidFill>
                  <a:schemeClr val="tx1"/>
                </a:solidFill>
              </a:rPr>
              <a:t>هي عبارة عن فترة السكون التي تلي القسم الإخباري في الإيعاز مباشرة وتسبق القسم الإجرائي منه ويرمز لها (      ) وهي تساعد التلاميذ على تفهم </a:t>
            </a:r>
            <a:r>
              <a:rPr lang="ar-IQ" sz="2000" dirty="0" err="1">
                <a:solidFill>
                  <a:schemeClr val="tx1"/>
                </a:solidFill>
              </a:rPr>
              <a:t>ماجاء</a:t>
            </a:r>
            <a:r>
              <a:rPr lang="ar-IQ" sz="2000" dirty="0">
                <a:solidFill>
                  <a:schemeClr val="tx1"/>
                </a:solidFill>
              </a:rPr>
              <a:t> في القسم الإخباري حتى يكونوا في أتم الاستعداد لأداء التمرين </a:t>
            </a:r>
            <a:r>
              <a:rPr lang="ar-IQ" sz="2000" dirty="0" err="1">
                <a:solidFill>
                  <a:schemeClr val="tx1"/>
                </a:solidFill>
              </a:rPr>
              <a:t>او</a:t>
            </a:r>
            <a:r>
              <a:rPr lang="ar-IQ" sz="2000" dirty="0">
                <a:solidFill>
                  <a:schemeClr val="tx1"/>
                </a:solidFill>
              </a:rPr>
              <a:t> الحركة مباشرة .</a:t>
            </a:r>
            <a:endParaRPr lang="en-US" sz="2000" dirty="0">
              <a:solidFill>
                <a:schemeClr val="tx1"/>
              </a:solidFill>
            </a:endParaRPr>
          </a:p>
          <a:p>
            <a:r>
              <a:rPr lang="ar-IQ" sz="2000" dirty="0">
                <a:solidFill>
                  <a:schemeClr val="tx1"/>
                </a:solidFill>
              </a:rPr>
              <a:t> وقد تكون هذه الفترة طويلة أو قصيرة حسب قدرة التلاميذ على الأداء ونوع الحركة أو التصويب نفسه .</a:t>
            </a:r>
            <a:endParaRPr lang="en-US" sz="2000" dirty="0">
              <a:solidFill>
                <a:schemeClr val="tx1"/>
              </a:solidFill>
            </a:endParaRPr>
          </a:p>
          <a:p>
            <a:r>
              <a:rPr lang="ar-IQ" sz="2000" b="1" u="sng" dirty="0">
                <a:solidFill>
                  <a:schemeClr val="tx1"/>
                </a:solidFill>
              </a:rPr>
              <a:t>شروط الفترة :</a:t>
            </a:r>
            <a:endParaRPr lang="en-US" sz="2000" dirty="0">
              <a:solidFill>
                <a:schemeClr val="tx1"/>
              </a:solidFill>
            </a:endParaRPr>
          </a:p>
          <a:p>
            <a:pPr lvl="0"/>
            <a:r>
              <a:rPr lang="ar-IQ" sz="2000" dirty="0">
                <a:solidFill>
                  <a:schemeClr val="tx1"/>
                </a:solidFill>
              </a:rPr>
              <a:t>يجب أن لا تكون الفترة أطول من اللازم لكي لا يفقد التمرين عنصر النشاط .</a:t>
            </a:r>
            <a:endParaRPr lang="en-US" sz="2000" dirty="0">
              <a:solidFill>
                <a:schemeClr val="tx1"/>
              </a:solidFill>
            </a:endParaRPr>
          </a:p>
          <a:p>
            <a:pPr lvl="0"/>
            <a:r>
              <a:rPr lang="ar-IQ" sz="2000" dirty="0">
                <a:solidFill>
                  <a:schemeClr val="tx1"/>
                </a:solidFill>
              </a:rPr>
              <a:t>يجب أن لا تكون الفترة أقصر من اللازم بحيث لا تكون لتلاميذ الفرصة الكافية لفهم عناصر التمرين .</a:t>
            </a:r>
            <a:endParaRPr lang="en-US" sz="2000" dirty="0">
              <a:solidFill>
                <a:schemeClr val="tx1"/>
              </a:solidFill>
            </a:endParaRPr>
          </a:p>
          <a:p>
            <a:endParaRPr lang="ar-IQ" sz="2000" dirty="0">
              <a:solidFill>
                <a:schemeClr val="tx1"/>
              </a:solidFill>
            </a:endParaRPr>
          </a:p>
        </p:txBody>
      </p:sp>
    </p:spTree>
    <p:extLst>
      <p:ext uri="{BB962C8B-B14F-4D97-AF65-F5344CB8AC3E}">
        <p14:creationId xmlns:p14="http://schemas.microsoft.com/office/powerpoint/2010/main" val="110453545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ة واحدة مخدوشة ودائرية 3"/>
          <p:cNvSpPr/>
          <p:nvPr/>
        </p:nvSpPr>
        <p:spPr>
          <a:xfrm>
            <a:off x="0" y="0"/>
            <a:ext cx="9144000" cy="6858000"/>
          </a:xfrm>
          <a:prstGeom prst="snipRoundRect">
            <a:avLst>
              <a:gd name="adj1" fmla="val 16667"/>
              <a:gd name="adj2" fmla="val 6720"/>
            </a:avLst>
          </a:prstGeom>
        </p:spPr>
        <p:style>
          <a:lnRef idx="1">
            <a:schemeClr val="accent4"/>
          </a:lnRef>
          <a:fillRef idx="2">
            <a:schemeClr val="accent4"/>
          </a:fillRef>
          <a:effectRef idx="1">
            <a:schemeClr val="accent4"/>
          </a:effectRef>
          <a:fontRef idx="minor">
            <a:schemeClr val="dk1"/>
          </a:fontRef>
        </p:style>
        <p:txBody>
          <a:bodyPr rtlCol="1" anchor="ctr"/>
          <a:lstStyle/>
          <a:p>
            <a:r>
              <a:rPr lang="ar-IQ" sz="2000" b="1" dirty="0"/>
              <a:t>الحالات التي يمكن أن تكون فيها الفترة طيلة هي :</a:t>
            </a:r>
            <a:endParaRPr lang="en-US" sz="2000" dirty="0"/>
          </a:p>
          <a:p>
            <a:pPr lvl="0"/>
            <a:r>
              <a:rPr lang="ar-IQ" sz="2000" dirty="0"/>
              <a:t>إذا كان التمرين صعب .</a:t>
            </a:r>
            <a:endParaRPr lang="en-US" sz="2000" dirty="0"/>
          </a:p>
          <a:p>
            <a:pPr lvl="0"/>
            <a:r>
              <a:rPr lang="ar-IQ" sz="2000" dirty="0"/>
              <a:t>إذا كان التلاميذ أطفال .</a:t>
            </a:r>
            <a:endParaRPr lang="en-US" sz="2000" dirty="0"/>
          </a:p>
          <a:p>
            <a:pPr lvl="0"/>
            <a:r>
              <a:rPr lang="ar-IQ" sz="2000" dirty="0"/>
              <a:t>إذا كان مستوى التلاميذ ضعيف .</a:t>
            </a:r>
            <a:endParaRPr lang="en-US" sz="2000" dirty="0"/>
          </a:p>
          <a:p>
            <a:pPr lvl="0"/>
            <a:r>
              <a:rPr lang="ar-IQ" sz="2000" dirty="0"/>
              <a:t>إذا كان المطلوب أداء التمرين بشكل بطئ .</a:t>
            </a:r>
            <a:endParaRPr lang="en-US" sz="2000" dirty="0"/>
          </a:p>
          <a:p>
            <a:pPr lvl="0"/>
            <a:r>
              <a:rPr lang="ar-IQ" sz="2000" dirty="0"/>
              <a:t>عندما يكون التمرين جديد وصعب على التلاميذ .</a:t>
            </a:r>
            <a:endParaRPr lang="en-US" sz="2000" dirty="0"/>
          </a:p>
          <a:p>
            <a:r>
              <a:rPr lang="ar-IQ" sz="2000" dirty="0"/>
              <a:t>أما الحالات التي تكون فيها الفترة قصيرة هي :</a:t>
            </a:r>
            <a:endParaRPr lang="en-US" sz="2000" dirty="0"/>
          </a:p>
          <a:p>
            <a:pPr lvl="0"/>
            <a:r>
              <a:rPr lang="ar-IQ" sz="2000" dirty="0"/>
              <a:t>إذا كان التمرين سهل .</a:t>
            </a:r>
            <a:endParaRPr lang="en-US" sz="2000" dirty="0"/>
          </a:p>
          <a:p>
            <a:pPr lvl="0"/>
            <a:r>
              <a:rPr lang="ar-IQ" sz="2000" dirty="0"/>
              <a:t>عندما يطلب أن يكون التمرين أداءه بقوة وسرعة .</a:t>
            </a:r>
            <a:endParaRPr lang="en-US" sz="2000" dirty="0"/>
          </a:p>
          <a:p>
            <a:pPr lvl="0"/>
            <a:r>
              <a:rPr lang="ar-IQ" sz="2000" dirty="0"/>
              <a:t>مع الطلاب الذين يمتلكون كفاءة حركية عالية .</a:t>
            </a:r>
            <a:endParaRPr lang="en-US" sz="2000" dirty="0"/>
          </a:p>
          <a:p>
            <a:r>
              <a:rPr lang="ar-IQ" sz="2000" b="1" dirty="0"/>
              <a:t>ثالثا ً : القسم الإجرائي :</a:t>
            </a:r>
            <a:endParaRPr lang="en-US" sz="2000" dirty="0"/>
          </a:p>
          <a:p>
            <a:r>
              <a:rPr lang="ar-IQ" sz="2000" dirty="0"/>
              <a:t>يبدأ بعد الفترة أي فترة الأنشطة وقد يكون أمرا ً ومصدرا ً لإجراء لفظي ويسمى (بالإجراء اللفظي) أو عددا ً ويسمى (الإجراء العددي) أي إنه أمر يبدأ التمرين أو الحركة .</a:t>
            </a:r>
            <a:endParaRPr lang="en-US" sz="2000" dirty="0"/>
          </a:p>
          <a:p>
            <a:r>
              <a:rPr lang="ar-IQ" sz="2000" dirty="0"/>
              <a:t>ملاحظة :</a:t>
            </a:r>
            <a:endParaRPr lang="en-US" sz="2000" dirty="0"/>
          </a:p>
          <a:p>
            <a:r>
              <a:rPr lang="ar-IQ" sz="2000" dirty="0"/>
              <a:t>إذا كان الإجراء اللفظي فيستحسن أن يكون أما فعل أمر مثل ابدأ ..... قف ... سر .... هرول </a:t>
            </a:r>
            <a:endParaRPr lang="en-US" sz="2000" dirty="0"/>
          </a:p>
          <a:p>
            <a:r>
              <a:rPr lang="ar-IQ" sz="2000" dirty="0"/>
              <a:t>أو مصدر مثل وقوف .... جلوس ....... هبوط </a:t>
            </a:r>
            <a:endParaRPr lang="en-US" sz="2000" dirty="0"/>
          </a:p>
          <a:p>
            <a:r>
              <a:rPr lang="ar-IQ" sz="2000" dirty="0"/>
              <a:t>التمرين ( الوقوف ) ثني الذراعين </a:t>
            </a:r>
            <a:endParaRPr lang="en-US" sz="2000" dirty="0"/>
          </a:p>
          <a:p>
            <a:pPr algn="just"/>
            <a:endParaRPr lang="ar-IQ" sz="2000" dirty="0"/>
          </a:p>
        </p:txBody>
      </p:sp>
    </p:spTree>
    <p:extLst>
      <p:ext uri="{BB962C8B-B14F-4D97-AF65-F5344CB8AC3E}">
        <p14:creationId xmlns:p14="http://schemas.microsoft.com/office/powerpoint/2010/main" val="302296961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اويتين مستديرتين في نفس الجانب 3"/>
          <p:cNvSpPr/>
          <p:nvPr/>
        </p:nvSpPr>
        <p:spPr>
          <a:xfrm>
            <a:off x="0" y="0"/>
            <a:ext cx="9144000" cy="6858000"/>
          </a:xfrm>
          <a:prstGeom prst="round2SameRect">
            <a:avLst>
              <a:gd name="adj1" fmla="val 12011"/>
              <a:gd name="adj2" fmla="val 0"/>
            </a:avLst>
          </a:prstGeom>
        </p:spPr>
        <p:style>
          <a:lnRef idx="1">
            <a:schemeClr val="accent6"/>
          </a:lnRef>
          <a:fillRef idx="2">
            <a:schemeClr val="accent6"/>
          </a:fillRef>
          <a:effectRef idx="1">
            <a:schemeClr val="accent6"/>
          </a:effectRef>
          <a:fontRef idx="minor">
            <a:schemeClr val="dk1"/>
          </a:fontRef>
        </p:style>
        <p:txBody>
          <a:bodyPr rtlCol="1" anchor="ctr"/>
          <a:lstStyle/>
          <a:p>
            <a:r>
              <a:rPr lang="ar-IQ" sz="2200" dirty="0"/>
              <a:t>الإيعاز يكون : الذراعان ..... ثني ( إجراء لفظي ) </a:t>
            </a:r>
            <a:endParaRPr lang="en-US" sz="2200" dirty="0"/>
          </a:p>
          <a:p>
            <a:r>
              <a:rPr lang="ar-IQ" sz="2200" b="1" dirty="0"/>
              <a:t>شروط القسم الإخباري :</a:t>
            </a:r>
            <a:endParaRPr lang="en-US" sz="2200" dirty="0"/>
          </a:p>
          <a:p>
            <a:pPr lvl="0"/>
            <a:r>
              <a:rPr lang="ar-IQ" sz="2200" dirty="0"/>
              <a:t>يجب أن يكون الإجراء مصدرا ً أو أمرا ً .</a:t>
            </a:r>
            <a:endParaRPr lang="en-US" sz="2200" dirty="0"/>
          </a:p>
          <a:p>
            <a:pPr lvl="0"/>
            <a:r>
              <a:rPr lang="ar-IQ" sz="2200" dirty="0"/>
              <a:t>لا يجوز أن يحدث أي ( مد ) في حروف القسم الإجرائي ولا يجوز تجزئة كلمة القسم الإجرائي .</a:t>
            </a:r>
            <a:endParaRPr lang="en-US" sz="2200" dirty="0"/>
          </a:p>
          <a:p>
            <a:pPr lvl="0"/>
            <a:r>
              <a:rPr lang="ar-IQ" sz="2200" dirty="0"/>
              <a:t>يجب أن يكون القسم الإجرائي بصيغة ولهجة تتناسب مع نوع التمرين إذا كان سريع الأمر يكون سريع وإذا كان بطئ الأمر يكون بطئ .</a:t>
            </a:r>
            <a:endParaRPr lang="en-US" sz="2200" dirty="0"/>
          </a:p>
          <a:p>
            <a:r>
              <a:rPr lang="ar-IQ" sz="2200" b="1" dirty="0"/>
              <a:t>أقسام درس التربية الرياضية :</a:t>
            </a:r>
            <a:endParaRPr lang="en-US" sz="2200" dirty="0"/>
          </a:p>
          <a:p>
            <a:r>
              <a:rPr lang="ar-IQ" sz="2200" b="1" dirty="0"/>
              <a:t>أولا ً : القسم الإعدادي ( المقدمة ) </a:t>
            </a:r>
            <a:endParaRPr lang="en-US" sz="2200" dirty="0"/>
          </a:p>
          <a:p>
            <a:r>
              <a:rPr lang="ar-IQ" sz="2200" dirty="0"/>
              <a:t>وهو القسم الأول من أقسام درس التربية الرياضية المتمثل بمقدمة الدرس التي تعتبر جزء من أجزاء الدرس وهي تعمل على تحقيق أهداف مهمة وكثيرة للدرس .</a:t>
            </a:r>
            <a:endParaRPr lang="en-US" sz="2200" dirty="0"/>
          </a:p>
          <a:p>
            <a:r>
              <a:rPr lang="ar-IQ" sz="2200" b="1" dirty="0"/>
              <a:t>أهداف القسم الإعدادي أو المقدمة :</a:t>
            </a:r>
            <a:endParaRPr lang="en-US" sz="2200" dirty="0"/>
          </a:p>
          <a:p>
            <a:pPr lvl="0"/>
            <a:r>
              <a:rPr lang="ar-IQ" sz="2200" dirty="0"/>
              <a:t>التهيئة العامة للوصول للجو التربوي : أي تهيئة المناخ الملائم للمعلم لإعداد الملعب والأجهزة اللازمة والمطلوبة في الدرس وكذلك تهيئة الطلاب نفسيا ً وإداريا ً من خلال الالتزام بارتداء الزي الرياضي والوصول للملعب وأخذ الغياب والبدء بالعمل .</a:t>
            </a:r>
            <a:endParaRPr lang="en-US" sz="2200" dirty="0"/>
          </a:p>
          <a:p>
            <a:r>
              <a:rPr lang="ar-IQ" sz="2200" dirty="0"/>
              <a:t>التحضير البدني ( الإحماء ) : يتم من خلال الإحماء تهيئة جهاز الدورة الدموية وجهاز التنفس والمجاميع العضلية والجهاز العصبي للعمل بصورة جيدة والوصول بالجسم إلى العمل الأصعب والأقوى وكذلك للابتعاد عن الإصابات التي قد تحدث نتيجة عدم الالتزام بالإحماء . وهذا لابد أن يراعى مبدأ (التدرج) </a:t>
            </a:r>
            <a:endParaRPr lang="ar-IQ" sz="2200" dirty="0"/>
          </a:p>
        </p:txBody>
      </p:sp>
    </p:spTree>
    <p:extLst>
      <p:ext uri="{BB962C8B-B14F-4D97-AF65-F5344CB8AC3E}">
        <p14:creationId xmlns:p14="http://schemas.microsoft.com/office/powerpoint/2010/main" val="360625980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ذو زوايا قطرية مستديرة 3"/>
          <p:cNvSpPr/>
          <p:nvPr/>
        </p:nvSpPr>
        <p:spPr>
          <a:xfrm>
            <a:off x="0" y="0"/>
            <a:ext cx="9144000" cy="6858000"/>
          </a:xfrm>
          <a:prstGeom prst="round2DiagRect">
            <a:avLst/>
          </a:prstGeom>
          <a:solidFill>
            <a:srgbClr val="FFFFCC"/>
          </a:solidFill>
        </p:spPr>
        <p:style>
          <a:lnRef idx="1">
            <a:schemeClr val="accent1"/>
          </a:lnRef>
          <a:fillRef idx="2">
            <a:schemeClr val="accent1"/>
          </a:fillRef>
          <a:effectRef idx="1">
            <a:schemeClr val="accent1"/>
          </a:effectRef>
          <a:fontRef idx="minor">
            <a:schemeClr val="dk1"/>
          </a:fontRef>
        </p:style>
        <p:txBody>
          <a:bodyPr rtlCol="1" anchor="ctr"/>
          <a:lstStyle/>
          <a:p>
            <a:pPr lvl="0"/>
            <a:r>
              <a:rPr lang="ar-IQ" sz="2200" dirty="0"/>
              <a:t>بالحركات والألعاب وكذلك تناول الفعاليات التي تمتاز بالبساطة والسهولة في الأداء ولا تحتاج إلى قوانين معقدة أو بشرح طويل ويكون دور المدرس هنا هو الإرشاد ولنصح وتصحيح الأخطاء وقد تكون الفعاليات التالية كمقترح .</a:t>
            </a:r>
            <a:endParaRPr lang="en-US" sz="2200" dirty="0"/>
          </a:p>
          <a:p>
            <a:r>
              <a:rPr lang="ar-IQ" sz="2200" dirty="0"/>
              <a:t>مثل : السير – الهرولة – القفز – الألعاب الصغيرة – </a:t>
            </a:r>
            <a:endParaRPr lang="en-US" sz="2200" dirty="0"/>
          </a:p>
          <a:p>
            <a:pPr lvl="0"/>
            <a:r>
              <a:rPr lang="ar-IQ" sz="2200" dirty="0"/>
              <a:t>تحضير القابلية على الأداء الأحسن .</a:t>
            </a:r>
            <a:endParaRPr lang="en-US" sz="2200" dirty="0"/>
          </a:p>
          <a:p>
            <a:r>
              <a:rPr lang="ar-IQ" sz="2200" dirty="0"/>
              <a:t>وهنا يتم الوصول بالطلاب إلى مبدأ الإثارة والتشويق للعمل والأداء الجيد وهذا يتم من خلال تدخل المدرس بطرق تربوية تساعد في شحن همة الطلاب للأداء الجيد والمنافسة والعمل الجماعي من أجل تحقيق الأداء الجيد والتنافس المثمر .</a:t>
            </a:r>
            <a:endParaRPr lang="en-US" sz="2200" dirty="0"/>
          </a:p>
          <a:p>
            <a:r>
              <a:rPr lang="ar-IQ" sz="2200" b="1" dirty="0"/>
              <a:t>ثانيا ً : القسم الرئيسي :</a:t>
            </a:r>
            <a:endParaRPr lang="en-US" sz="2200" dirty="0"/>
          </a:p>
          <a:p>
            <a:r>
              <a:rPr lang="ar-IQ" sz="2200" dirty="0"/>
              <a:t>هو القسم الذي يتضمن الأمور الأساسية لبناء الصفاة البدنية المطلوبة ( كالقوة , السرعة والمطاولة ...... الخ ) .</a:t>
            </a:r>
            <a:endParaRPr lang="en-US" sz="2200" dirty="0"/>
          </a:p>
          <a:p>
            <a:r>
              <a:rPr lang="ar-IQ" sz="2200" dirty="0"/>
              <a:t>وكذلك بناء المهارات الأساسية الرياضية للوحدة التعليمية (كالألعاب المنظمة والساحة والميدان </a:t>
            </a:r>
            <a:r>
              <a:rPr lang="ar-IQ" sz="2200" dirty="0" err="1"/>
              <a:t>والجمناستك</a:t>
            </a:r>
            <a:r>
              <a:rPr lang="ar-IQ" sz="2200" dirty="0"/>
              <a:t> .... الخ ) .</a:t>
            </a:r>
            <a:endParaRPr lang="en-US" sz="2200" dirty="0"/>
          </a:p>
          <a:p>
            <a:r>
              <a:rPr lang="ar-IQ" sz="2200" dirty="0"/>
              <a:t>والتي يرافقها حسن تعليم التصرف الجيد في اللعب واكتساب العادات التربوية الجيدة التي ترافق تعليم المهارات الحركية . عن طريق النصح والإرشاد . وهنا يبرز دور المدرس في تهيئة الطالب إلى مرحلة تقبل المادة برغبة وشوق وحسن أداء من خلال الأسلوب والطريقة التي تضمن تحقيق الأهداف من خلال إخراج درس متكامل من الناحية الصحية الفنية التربوية وكذلك زيادة الجهد من خلال مراعاة مبدأ التدرج بما ينسجم مع قابليات الطلبة الحركية والبدنية من جهة وهدف التمارين والفعاليات من جهة أخرى من حيث فترة الجهد والراحة .</a:t>
            </a:r>
            <a:endParaRPr lang="en-US" sz="2200" dirty="0"/>
          </a:p>
          <a:p>
            <a:pPr algn="just"/>
            <a:endParaRPr lang="ar-IQ" sz="2200" dirty="0"/>
          </a:p>
        </p:txBody>
      </p:sp>
    </p:spTree>
    <p:extLst>
      <p:ext uri="{BB962C8B-B14F-4D97-AF65-F5344CB8AC3E}">
        <p14:creationId xmlns:p14="http://schemas.microsoft.com/office/powerpoint/2010/main" val="51398402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عرض 3"/>
          <p:cNvSpPr/>
          <p:nvPr/>
        </p:nvSpPr>
        <p:spPr>
          <a:xfrm>
            <a:off x="0" y="0"/>
            <a:ext cx="9144000" cy="6858000"/>
          </a:xfrm>
          <a:prstGeom prst="flowChartDisplay">
            <a:avLst/>
          </a:prstGeom>
          <a:solidFill>
            <a:srgbClr val="F7B0FE"/>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dirty="0">
                <a:solidFill>
                  <a:schemeClr val="tx1"/>
                </a:solidFill>
              </a:rPr>
              <a:t>ويقسم إلى جانبين :</a:t>
            </a:r>
            <a:endParaRPr lang="en-US" sz="2000" dirty="0">
              <a:solidFill>
                <a:schemeClr val="tx1"/>
              </a:solidFill>
            </a:endParaRPr>
          </a:p>
          <a:p>
            <a:pPr lvl="0"/>
            <a:r>
              <a:rPr lang="ar-IQ" sz="2000" dirty="0">
                <a:solidFill>
                  <a:schemeClr val="tx1"/>
                </a:solidFill>
              </a:rPr>
              <a:t>الجانب التعليمي : وهو الجانب الذي يتم خلاله شرح المهارة من قبل المدرس وكذلك عرض الصور والوسائل التوضيحية حيث يعتبر هذا الجانب محور رئيسي من محاور درس التربية الرياضية , حيث تتجسد فيه الغاية الرئيسية من الدرس التي على ضوئه يتم اختيار الأنشطة التي تنسجم مع طبيعة المهارة المراد تدريسها وبالتالي ممارستها في الجزء التطبيقي من الدرس .</a:t>
            </a:r>
            <a:endParaRPr lang="en-US" sz="2000" dirty="0">
              <a:solidFill>
                <a:schemeClr val="tx1"/>
              </a:solidFill>
            </a:endParaRPr>
          </a:p>
          <a:p>
            <a:pPr lvl="0"/>
            <a:r>
              <a:rPr lang="ar-IQ" sz="2000" dirty="0">
                <a:solidFill>
                  <a:schemeClr val="tx1"/>
                </a:solidFill>
              </a:rPr>
              <a:t>القسم التطبيقي : وهو جزء مكمل للنشاط التعليمي ويهدف إلى تطبيق ما تعلمه الطالب في الجانب التعليمي من المهارة , وتكمن أهمية في التدريب على المهارات </a:t>
            </a:r>
            <a:r>
              <a:rPr lang="ar-IQ" sz="2000" dirty="0" err="1">
                <a:solidFill>
                  <a:schemeClr val="tx1"/>
                </a:solidFill>
              </a:rPr>
              <a:t>واصلاح</a:t>
            </a:r>
            <a:r>
              <a:rPr lang="ar-IQ" sz="2000" dirty="0">
                <a:solidFill>
                  <a:schemeClr val="tx1"/>
                </a:solidFill>
              </a:rPr>
              <a:t> الأخطاء وتثبيت المهارات بالإضافة إلى أهميته في تعليم التلاميذ على الاعتماد على النفس وتحمل المسؤولية من خلال تطبيق المهارة واستثمار كل </a:t>
            </a:r>
            <a:r>
              <a:rPr lang="ar-IQ" sz="2000" dirty="0" err="1">
                <a:solidFill>
                  <a:schemeClr val="tx1"/>
                </a:solidFill>
              </a:rPr>
              <a:t>الامكانات</a:t>
            </a:r>
            <a:r>
              <a:rPr lang="ar-IQ" sz="2000" dirty="0">
                <a:solidFill>
                  <a:schemeClr val="tx1"/>
                </a:solidFill>
              </a:rPr>
              <a:t> المتاحة في المدرسة لأجل مشاركة التلاميذ واندفاعهم للدرس بأقل جهد وأقصر وقت , وأهم ما يميز هذا الجانب مبدأ التدرج في أداء المهارة .</a:t>
            </a:r>
            <a:endParaRPr lang="en-US" sz="2000" dirty="0">
              <a:solidFill>
                <a:schemeClr val="tx1"/>
              </a:solidFill>
            </a:endParaRPr>
          </a:p>
          <a:p>
            <a:r>
              <a:rPr lang="ar-IQ" sz="2000" b="1" dirty="0">
                <a:solidFill>
                  <a:schemeClr val="tx1"/>
                </a:solidFill>
              </a:rPr>
              <a:t>ثالثا ً : القسم النهائي :</a:t>
            </a:r>
            <a:endParaRPr lang="en-US" sz="2000" dirty="0">
              <a:solidFill>
                <a:schemeClr val="tx1"/>
              </a:solidFill>
            </a:endParaRPr>
          </a:p>
          <a:p>
            <a:r>
              <a:rPr lang="ar-IQ" sz="2000" dirty="0">
                <a:solidFill>
                  <a:schemeClr val="tx1"/>
                </a:solidFill>
              </a:rPr>
              <a:t>وهو القسم الأخير من أقسام درس التربية الرياضية الذي يسمى أحيانا ً بالقسم الختامي والذي يهدف إلى تحقيق أغراض كثيرة من أهمها ما يلي :</a:t>
            </a:r>
            <a:endParaRPr lang="en-US" sz="2000" dirty="0">
              <a:solidFill>
                <a:schemeClr val="tx1"/>
              </a:solidFill>
            </a:endParaRPr>
          </a:p>
          <a:p>
            <a:r>
              <a:rPr lang="ar-IQ" sz="2000" dirty="0">
                <a:solidFill>
                  <a:schemeClr val="tx1"/>
                </a:solidFill>
              </a:rPr>
              <a:t>أ</a:t>
            </a:r>
            <a:r>
              <a:rPr lang="ar-IQ" sz="2000" b="1" dirty="0">
                <a:solidFill>
                  <a:schemeClr val="tx1"/>
                </a:solidFill>
              </a:rPr>
              <a:t>غراض القسم النهائي :</a:t>
            </a:r>
            <a:endParaRPr lang="en-US" sz="2000" dirty="0">
              <a:solidFill>
                <a:schemeClr val="tx1"/>
              </a:solidFill>
            </a:endParaRPr>
          </a:p>
          <a:p>
            <a:pPr lvl="0"/>
            <a:r>
              <a:rPr lang="ar-IQ" sz="2000" dirty="0">
                <a:solidFill>
                  <a:schemeClr val="tx1"/>
                </a:solidFill>
              </a:rPr>
              <a:t>تهيئة أعضاء الجسم الداخلية للوصول مرة أخرى إلى القمة في الجهد , وهذا القسم يتضمن حالتين .</a:t>
            </a:r>
            <a:endParaRPr lang="en-US" sz="2000" dirty="0">
              <a:solidFill>
                <a:schemeClr val="tx1"/>
              </a:solidFill>
            </a:endParaRPr>
          </a:p>
          <a:p>
            <a:r>
              <a:rPr lang="ar-IQ" sz="2000" dirty="0">
                <a:solidFill>
                  <a:schemeClr val="tx1"/>
                </a:solidFill>
              </a:rPr>
              <a:t>الحالة الأولى : تهيئة أعضاء الجسم .</a:t>
            </a:r>
            <a:endParaRPr lang="en-US" sz="2000" dirty="0">
              <a:solidFill>
                <a:schemeClr val="tx1"/>
              </a:solidFill>
            </a:endParaRPr>
          </a:p>
          <a:p>
            <a:pPr algn="just"/>
            <a:endParaRPr lang="ar-IQ" sz="2000" dirty="0">
              <a:solidFill>
                <a:schemeClr val="tx1"/>
              </a:solidFill>
            </a:endParaRPr>
          </a:p>
        </p:txBody>
      </p:sp>
    </p:spTree>
    <p:extLst>
      <p:ext uri="{BB962C8B-B14F-4D97-AF65-F5344CB8AC3E}">
        <p14:creationId xmlns:p14="http://schemas.microsoft.com/office/powerpoint/2010/main" val="308888484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زاوية مطوية 3"/>
          <p:cNvSpPr/>
          <p:nvPr/>
        </p:nvSpPr>
        <p:spPr>
          <a:xfrm>
            <a:off x="0" y="0"/>
            <a:ext cx="9144000" cy="6858000"/>
          </a:xfrm>
          <a:prstGeom prst="foldedCorner">
            <a:avLst>
              <a:gd name="adj" fmla="val 3122"/>
            </a:avLst>
          </a:prstGeom>
          <a:solidFill>
            <a:srgbClr val="F797B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000" dirty="0"/>
              <a:t>الحالة الثانية : الاستمرار في تصعيد الجهد وهذه الحالتين لها شروط في حالة وجود مادة علمية بعد درس الرياضية ولكونها تحتاج تركيز لابد من اللجوء إلى تهدئة أما إذا كان الدرس الذي يليه لا يحتاج إلى تركيز يمكن تطبيق الحالة الثانية وهي تصعيد الجهد والإثارة والتشويق . </a:t>
            </a:r>
            <a:endParaRPr lang="en-US" sz="2000" dirty="0"/>
          </a:p>
          <a:p>
            <a:pPr lvl="0"/>
            <a:r>
              <a:rPr lang="ar-IQ" sz="2000" dirty="0"/>
              <a:t>تطمين الشعور : وهذا يتم من خلال قيام المدرس باختبار تمارين يستطيع الطلبة التغلب على صعوباتها لأن المهارات الصعبة ممكن أن تثير في الطلبة الرغبة المنشورة وكذلك البسيطة منها والمسلية وأهم الألعاب المقترحة في هذا القسم .</a:t>
            </a:r>
            <a:endParaRPr lang="en-US" sz="2000" dirty="0"/>
          </a:p>
          <a:p>
            <a:r>
              <a:rPr lang="ar-IQ" sz="2000" dirty="0"/>
              <a:t>سباق الحواجز , ألعاب التتابع , الألعاب الصغيرة , ألعاب قياس القابلية .</a:t>
            </a:r>
            <a:endParaRPr lang="en-US" sz="2000" dirty="0"/>
          </a:p>
          <a:p>
            <a:pPr lvl="0"/>
            <a:r>
              <a:rPr lang="ar-IQ" sz="2000" dirty="0"/>
              <a:t>تحقيق المستوى التربوي الجيد : - قبل انتهاء الدرس يطلب المدرسة وبطريقة نظامية تجميع كافة الأجهزة والأدوات ورفعها ونقلها إلى المكان المقرر لها , كما يتم تجميع الطلاب بعد ذلك ويعطي المدرس كلمة مختصرة عن الدرج قد يمتدح أو بنسبة أو يحذر أو يؤكد على بعض النقاط وبذلك ينتهي الدرس بالصيحة الختامية لينصرف الطلاب بدون ضجيج . </a:t>
            </a:r>
            <a:endParaRPr lang="en-US" sz="2000" dirty="0"/>
          </a:p>
          <a:p>
            <a:r>
              <a:rPr lang="ar-IQ" sz="2000" b="1" dirty="0"/>
              <a:t>الإحماء :</a:t>
            </a:r>
            <a:endParaRPr lang="en-US" sz="2000" dirty="0"/>
          </a:p>
          <a:p>
            <a:r>
              <a:rPr lang="ar-IQ" sz="2000" dirty="0"/>
              <a:t>تعريف الإحماء : هو جميع الوسائل المستخدمة لإعداد وتهيئة الجسم للقيام بالمجهود البدني الذي يؤدي بكفاءة وهو مجموعة من التمرينات التي تعمل على تهيئة الجسم وأعضائه المختلفة ليكون مستعداً للتفاعل مع النشاط والمجهود البدني الواقع عليه أثناء التدريب , وتعتبر فكرة التدرج في الإحماء مهمة وضرورية في النشاط الرياضي وكل عمل ناجح لابد أن يتدرج صاحبه فيه .</a:t>
            </a:r>
            <a:endParaRPr lang="en-US" sz="2000" dirty="0"/>
          </a:p>
          <a:p>
            <a:pPr algn="just"/>
            <a:endParaRPr lang="en-US" sz="2000" dirty="0">
              <a:solidFill>
                <a:schemeClr val="tx1"/>
              </a:solidFill>
            </a:endParaRPr>
          </a:p>
        </p:txBody>
      </p:sp>
    </p:spTree>
    <p:extLst>
      <p:ext uri="{BB962C8B-B14F-4D97-AF65-F5344CB8AC3E}">
        <p14:creationId xmlns:p14="http://schemas.microsoft.com/office/powerpoint/2010/main" val="938296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4"/>
                                        </p:tgtEl>
                                        <p:attrNameLst>
                                          <p:attrName>ppt_w</p:attrName>
                                        </p:attrNameLst>
                                      </p:cBhvr>
                                      <p:tavLst>
                                        <p:tav tm="0">
                                          <p:val>
                                            <p:strVal val="ppt_w"/>
                                          </p:val>
                                        </p:tav>
                                        <p:tav tm="100000">
                                          <p:val>
                                            <p:fltVal val="0"/>
                                          </p:val>
                                        </p:tav>
                                      </p:tavLst>
                                    </p:anim>
                                    <p:anim calcmode="lin" valueType="num">
                                      <p:cBhvr>
                                        <p:cTn id="7" dur="1000"/>
                                        <p:tgtEl>
                                          <p:spTgt spid="4"/>
                                        </p:tgtEl>
                                        <p:attrNameLst>
                                          <p:attrName>ppt_h</p:attrName>
                                        </p:attrNameLst>
                                      </p:cBhvr>
                                      <p:tavLst>
                                        <p:tav tm="0">
                                          <p:val>
                                            <p:strVal val="ppt_h"/>
                                          </p:val>
                                        </p:tav>
                                        <p:tav tm="100000">
                                          <p:val>
                                            <p:fltVal val="0"/>
                                          </p:val>
                                        </p:tav>
                                      </p:tavLst>
                                    </p:anim>
                                    <p:anim calcmode="lin" valueType="num">
                                      <p:cBhvr>
                                        <p:cTn id="8" dur="1000"/>
                                        <p:tgtEl>
                                          <p:spTgt spid="4"/>
                                        </p:tgtEl>
                                        <p:attrNameLst>
                                          <p:attrName>style.rotation</p:attrName>
                                        </p:attrNameLst>
                                      </p:cBhvr>
                                      <p:tavLst>
                                        <p:tav tm="0">
                                          <p:val>
                                            <p:fltVal val="0"/>
                                          </p:val>
                                        </p:tav>
                                        <p:tav tm="100000">
                                          <p:val>
                                            <p:fltVal val="90"/>
                                          </p:val>
                                        </p:tav>
                                      </p:tavLst>
                                    </p:anim>
                                    <p:animEffect transition="out" filter="fade">
                                      <p:cBhvr>
                                        <p:cTn id="9" dur="1000"/>
                                        <p:tgtEl>
                                          <p:spTgt spid="4"/>
                                        </p:tgtEl>
                                      </p:cBhvr>
                                    </p:animEffect>
                                    <p:set>
                                      <p:cBhvr>
                                        <p:cTn id="1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TotalTime>
  <Words>1983</Words>
  <Application>Microsoft Office PowerPoint</Application>
  <PresentationFormat>عرض على الشاشة (3:4)‏</PresentationFormat>
  <Paragraphs>165</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 G6</cp:lastModifiedBy>
  <cp:revision>16</cp:revision>
  <dcterms:created xsi:type="dcterms:W3CDTF">2018-11-20T12:59:47Z</dcterms:created>
  <dcterms:modified xsi:type="dcterms:W3CDTF">2019-03-28T08:08:52Z</dcterms:modified>
</cp:coreProperties>
</file>