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987A89B-F835-4CA5-8D9C-706B12662031}"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7A89B-F835-4CA5-8D9C-706B12662031}"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7A89B-F835-4CA5-8D9C-706B12662031}"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87A89B-F835-4CA5-8D9C-706B12662031}"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7A89B-F835-4CA5-8D9C-706B12662031}"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987A89B-F835-4CA5-8D9C-706B12662031}"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987A89B-F835-4CA5-8D9C-706B12662031}" type="datetimeFigureOut">
              <a:rPr lang="ar-IQ" smtClean="0"/>
              <a:t>30/03/1440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987A89B-F835-4CA5-8D9C-706B12662031}" type="datetimeFigureOut">
              <a:rPr lang="ar-IQ" smtClean="0"/>
              <a:t>30/03/1440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7A89B-F835-4CA5-8D9C-706B12662031}" type="datetimeFigureOut">
              <a:rPr lang="ar-IQ" smtClean="0"/>
              <a:t>30/03/1440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7A89B-F835-4CA5-8D9C-706B12662031}"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7A89B-F835-4CA5-8D9C-706B12662031}"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79A454-C729-4233-B45F-93ABBE0472C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bg1"/>
            </a:gs>
            <a:gs pos="100000">
              <a:srgbClr val="FFFF00"/>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87A89B-F835-4CA5-8D9C-706B12662031}" type="datetimeFigureOut">
              <a:rPr lang="ar-IQ" smtClean="0"/>
              <a:t>30/03/1440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79A454-C729-4233-B45F-93ABBE0472C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lstStyle/>
          <a:p>
            <a:r>
              <a:rPr lang="ar-IQ" b="1" dirty="0" smtClean="0"/>
              <a:t>الفصل الرابع</a:t>
            </a:r>
            <a:endParaRPr lang="ar-IQ" b="1" dirty="0"/>
          </a:p>
        </p:txBody>
      </p:sp>
      <p:sp>
        <p:nvSpPr>
          <p:cNvPr id="3" name="Subtitle 2"/>
          <p:cNvSpPr>
            <a:spLocks noGrp="1"/>
          </p:cNvSpPr>
          <p:nvPr>
            <p:ph type="subTitle" idx="1"/>
          </p:nvPr>
        </p:nvSpPr>
        <p:spPr>
          <a:xfrm>
            <a:off x="1331640" y="1772816"/>
            <a:ext cx="6400800" cy="1152128"/>
          </a:xfrm>
        </p:spPr>
        <p:txBody>
          <a:bodyPr/>
          <a:lstStyle/>
          <a:p>
            <a:r>
              <a:rPr lang="ar-IQ" b="1" dirty="0">
                <a:solidFill>
                  <a:srgbClr val="FF0000"/>
                </a:solidFill>
              </a:rPr>
              <a:t>النهج الخططي في الريشة الطائرة</a:t>
            </a:r>
            <a:endParaRPr lang="en-US" dirty="0">
              <a:solidFill>
                <a:srgbClr val="FF0000"/>
              </a:solidFill>
            </a:endParaRPr>
          </a:p>
          <a:p>
            <a:endParaRPr lang="ar-IQ" dirty="0">
              <a:solidFill>
                <a:srgbClr val="FF0000"/>
              </a:solidFill>
            </a:endParaRPr>
          </a:p>
        </p:txBody>
      </p:sp>
      <p:pic>
        <p:nvPicPr>
          <p:cNvPr id="4" name="Picture 3" descr="kisspng-badminton-play-clip-art-hand-painted-cartoon-badminton-5a805b04028018.5154906015183613480103.jpg"/>
          <p:cNvPicPr>
            <a:picLocks noChangeAspect="1"/>
          </p:cNvPicPr>
          <p:nvPr/>
        </p:nvPicPr>
        <p:blipFill>
          <a:blip r:embed="rId2" cstate="print"/>
          <a:stretch>
            <a:fillRect/>
          </a:stretch>
        </p:blipFill>
        <p:spPr>
          <a:xfrm>
            <a:off x="323528" y="2708920"/>
            <a:ext cx="8572500" cy="37936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346050"/>
          </a:xfrm>
        </p:spPr>
        <p:txBody>
          <a:bodyPr>
            <a:normAutofit fontScale="90000"/>
          </a:bodyPr>
          <a:lstStyle/>
          <a:p>
            <a:r>
              <a:rPr lang="ar-IQ" sz="2700" b="1" dirty="0">
                <a:solidFill>
                  <a:srgbClr val="FF0000"/>
                </a:solidFill>
              </a:rPr>
              <a:t>المبحث الاول/ النهج الخططي</a:t>
            </a:r>
            <a:r>
              <a:rPr lang="en-US" dirty="0"/>
              <a:t/>
            </a:r>
            <a:br>
              <a:rPr lang="en-US" dirty="0"/>
            </a:br>
            <a:endParaRPr lang="ar-IQ" dirty="0"/>
          </a:p>
        </p:txBody>
      </p:sp>
      <p:sp>
        <p:nvSpPr>
          <p:cNvPr id="3" name="Content Placeholder 2"/>
          <p:cNvSpPr>
            <a:spLocks noGrp="1"/>
          </p:cNvSpPr>
          <p:nvPr>
            <p:ph idx="1"/>
          </p:nvPr>
        </p:nvSpPr>
        <p:spPr>
          <a:xfrm>
            <a:off x="467544" y="620688"/>
            <a:ext cx="8229600" cy="5976664"/>
          </a:xfrm>
        </p:spPr>
        <p:txBody>
          <a:bodyPr>
            <a:normAutofit fontScale="70000" lnSpcReduction="20000"/>
          </a:bodyPr>
          <a:lstStyle/>
          <a:p>
            <a:pPr>
              <a:buNone/>
            </a:pPr>
            <a:r>
              <a:rPr lang="ar-IQ" b="1" dirty="0"/>
              <a:t>تنقسم استراتيجيات </a:t>
            </a:r>
            <a:r>
              <a:rPr lang="ar-IQ" b="1" dirty="0" err="1"/>
              <a:t>اللعب </a:t>
            </a:r>
            <a:r>
              <a:rPr lang="ar-IQ" b="1" dirty="0"/>
              <a:t>(الخطط) الى وضعين او حالتين اساسيتين هما:</a:t>
            </a:r>
            <a:endParaRPr lang="en-US" dirty="0"/>
          </a:p>
          <a:p>
            <a:pPr lvl="0"/>
            <a:r>
              <a:rPr lang="ar-IQ" b="1" dirty="0"/>
              <a:t>الهجوم: وهو </a:t>
            </a:r>
            <a:r>
              <a:rPr lang="ar-IQ" b="1" dirty="0" err="1"/>
              <a:t>الوضه</a:t>
            </a:r>
            <a:r>
              <a:rPr lang="ar-IQ" b="1" dirty="0"/>
              <a:t> الاساسي في اللعب</a:t>
            </a:r>
            <a:endParaRPr lang="en-US" dirty="0"/>
          </a:p>
          <a:p>
            <a:pPr lvl="0"/>
            <a:r>
              <a:rPr lang="ar-IQ" b="1" dirty="0"/>
              <a:t>الدفاع: ويجب ان يكون هو الوضع الاستثنائي في </a:t>
            </a:r>
            <a:r>
              <a:rPr lang="ar-IQ" b="1" dirty="0" err="1"/>
              <a:t>اللعب </a:t>
            </a:r>
            <a:r>
              <a:rPr lang="ar-IQ" b="1" dirty="0"/>
              <a:t>(قدر الامكان) ومن خلال هذين </a:t>
            </a:r>
            <a:r>
              <a:rPr lang="ar-IQ" b="1" dirty="0" err="1"/>
              <a:t>الوضعين </a:t>
            </a:r>
            <a:r>
              <a:rPr lang="ar-IQ" b="1" dirty="0"/>
              <a:t>(الهجوم والدفاع) وبالمزاوجة بينهما وبين </a:t>
            </a:r>
            <a:r>
              <a:rPr lang="ar-IQ" b="1" dirty="0" err="1"/>
              <a:t>مبدا</a:t>
            </a:r>
            <a:r>
              <a:rPr lang="ar-IQ" b="1" dirty="0"/>
              <a:t> استغلال او خلق نقاط الضعف للمنافس يمكن ان تتضح المسارات الخططية للعبة.</a:t>
            </a:r>
            <a:endParaRPr lang="en-US" dirty="0"/>
          </a:p>
          <a:p>
            <a:pPr>
              <a:buNone/>
            </a:pPr>
            <a:r>
              <a:rPr lang="ar-IQ" b="1" dirty="0">
                <a:solidFill>
                  <a:srgbClr val="FF0000"/>
                </a:solidFill>
              </a:rPr>
              <a:t>اولا/ النهج الخططي في اللعب </a:t>
            </a:r>
            <a:r>
              <a:rPr lang="ar-IQ" b="1" dirty="0" smtClean="0">
                <a:solidFill>
                  <a:srgbClr val="FF0000"/>
                </a:solidFill>
              </a:rPr>
              <a:t>الفردي</a:t>
            </a:r>
          </a:p>
          <a:p>
            <a:pPr>
              <a:buNone/>
            </a:pPr>
            <a:endParaRPr lang="en-US" dirty="0">
              <a:solidFill>
                <a:srgbClr val="FF0000"/>
              </a:solidFill>
            </a:endParaRPr>
          </a:p>
          <a:p>
            <a:pPr>
              <a:buNone/>
            </a:pPr>
            <a:r>
              <a:rPr lang="ar-IQ" b="1" dirty="0">
                <a:solidFill>
                  <a:srgbClr val="FF0000"/>
                </a:solidFill>
              </a:rPr>
              <a:t>هناك مبدآن يمكن اللاعب ان يسلكهما وهما:</a:t>
            </a:r>
            <a:endParaRPr lang="en-US" dirty="0">
              <a:solidFill>
                <a:srgbClr val="FF0000"/>
              </a:solidFill>
            </a:endParaRPr>
          </a:p>
          <a:p>
            <a:r>
              <a:rPr lang="ar-IQ" b="1" u="sng" dirty="0">
                <a:solidFill>
                  <a:srgbClr val="FF0000"/>
                </a:solidFill>
              </a:rPr>
              <a:t>مبدأ الخداع:</a:t>
            </a:r>
            <a:r>
              <a:rPr lang="ar-IQ" b="1" dirty="0">
                <a:solidFill>
                  <a:srgbClr val="FF0000"/>
                </a:solidFill>
              </a:rPr>
              <a:t> </a:t>
            </a:r>
            <a:r>
              <a:rPr lang="ar-IQ" b="1" dirty="0"/>
              <a:t>وينصح كل </a:t>
            </a:r>
            <a:r>
              <a:rPr lang="ar-IQ" b="1" dirty="0" err="1"/>
              <a:t>من </a:t>
            </a:r>
            <a:r>
              <a:rPr lang="ar-IQ" b="1" dirty="0"/>
              <a:t>(بول،سو) في هذا الصدد بالخداع المبني على التعود بمعنى تعويد المهاجم على انماط ثابتة من الردود او الضربات لعدد من المرات ثلاث او اربع مرات ثم </a:t>
            </a:r>
            <a:r>
              <a:rPr lang="ar-IQ" b="1" dirty="0" err="1"/>
              <a:t>مفاجاته</a:t>
            </a:r>
            <a:r>
              <a:rPr lang="ar-IQ" b="1" dirty="0"/>
              <a:t> بضربة مغايرة تماما في مواصفاتها عما كان يؤدي من قبل ومثال ذلك يمكن تعويد المنافس على ثلاث ضربات </a:t>
            </a:r>
            <a:r>
              <a:rPr lang="ar-IQ" b="1" dirty="0" err="1"/>
              <a:t>طويلة </a:t>
            </a:r>
            <a:r>
              <a:rPr lang="ar-IQ" b="1" dirty="0"/>
              <a:t>(تخليص هجومي) مما يجعل المنافس يترك قاعدته متهجما للخلف للرد على هذه الضربات الطويلة ثم </a:t>
            </a:r>
            <a:r>
              <a:rPr lang="ar-IQ" b="1" dirty="0" err="1"/>
              <a:t>يفاجا</a:t>
            </a:r>
            <a:r>
              <a:rPr lang="ar-IQ" b="1" dirty="0"/>
              <a:t> </a:t>
            </a:r>
            <a:r>
              <a:rPr lang="ar-IQ" b="1" dirty="0" err="1"/>
              <a:t>بتسقيطه</a:t>
            </a:r>
            <a:r>
              <a:rPr lang="ar-IQ" b="1" dirty="0"/>
              <a:t> امامية بجوار الشبكة ويستحسن ان تتجه الريشة الى عكس اتجاه مكان اللاعب </a:t>
            </a:r>
            <a:r>
              <a:rPr lang="ar-IQ" b="1" dirty="0" err="1"/>
              <a:t>فاذا</a:t>
            </a:r>
            <a:r>
              <a:rPr lang="ar-IQ" b="1" dirty="0"/>
              <a:t> كان اللعب في اليمين خلفاً يتم </a:t>
            </a:r>
            <a:r>
              <a:rPr lang="ar-IQ" b="1" dirty="0" err="1"/>
              <a:t>التسقيط</a:t>
            </a:r>
            <a:r>
              <a:rPr lang="ar-IQ" b="1" dirty="0"/>
              <a:t> في اليسار اماما </a:t>
            </a:r>
            <a:r>
              <a:rPr lang="ar-IQ" b="1" dirty="0" err="1"/>
              <a:t>زالعكس</a:t>
            </a:r>
            <a:r>
              <a:rPr lang="ar-IQ" b="1" dirty="0"/>
              <a:t> بالعكس وهناك خداع يتم من خلال اللعب وذلك بتعويد اللاعب على ايقاع </a:t>
            </a:r>
            <a:endParaRPr lang="ar-IQ" b="1" dirty="0" smtClean="0"/>
          </a:p>
          <a:p>
            <a:pPr lvl="0">
              <a:buNone/>
            </a:pPr>
            <a:r>
              <a:rPr lang="ar-IQ" b="1" dirty="0"/>
              <a:t>بطئ من الضربات والتي سيرد عليها المنافس بضربات </a:t>
            </a:r>
            <a:r>
              <a:rPr lang="ar-IQ" b="1" dirty="0" err="1"/>
              <a:t>بالايقلع</a:t>
            </a:r>
            <a:r>
              <a:rPr lang="ar-IQ" b="1" dirty="0"/>
              <a:t> نفسه وفي هذه الحالة يمكن الهجوم عليه بضربة ساحقة مباغته وسريعة جدا.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40000" lnSpcReduction="20000"/>
          </a:bodyPr>
          <a:lstStyle/>
          <a:p>
            <a:pPr lvl="0"/>
            <a:endParaRPr lang="ar-IQ" b="1" u="sng" dirty="0" smtClean="0"/>
          </a:p>
          <a:p>
            <a:pPr lvl="0"/>
            <a:r>
              <a:rPr lang="ar-IQ" sz="5000" b="1" u="sng" dirty="0" smtClean="0">
                <a:solidFill>
                  <a:srgbClr val="FF0000"/>
                </a:solidFill>
              </a:rPr>
              <a:t>مبدأ </a:t>
            </a:r>
            <a:r>
              <a:rPr lang="ar-IQ" sz="5000" b="1" u="sng" dirty="0">
                <a:solidFill>
                  <a:srgbClr val="FF0000"/>
                </a:solidFill>
              </a:rPr>
              <a:t>الهجوم خير وسيله للدفاع: </a:t>
            </a:r>
            <a:r>
              <a:rPr lang="ar-IQ" sz="4500" b="1" dirty="0"/>
              <a:t>وهو مبدأ هام يجب ان يأخذه اللاعب المبتدئ في الاعتبار بمعنى ان ينوي الهجوم عند وجود اختيارات او بدائل تتراوح ما </a:t>
            </a:r>
            <a:r>
              <a:rPr lang="ar-IQ" sz="4500" b="1" dirty="0" err="1"/>
              <a:t>بين </a:t>
            </a:r>
            <a:r>
              <a:rPr lang="ar-IQ" sz="4500" b="1" dirty="0"/>
              <a:t>(الرد بالدفاع او الرد بالهجوم) </a:t>
            </a:r>
            <a:r>
              <a:rPr lang="ar-IQ" sz="4500" b="1" dirty="0" err="1"/>
              <a:t>فاذا</a:t>
            </a:r>
            <a:r>
              <a:rPr lang="ar-IQ" sz="4500" b="1" dirty="0"/>
              <a:t> هاجم اللاعب فان عليه ان يعطي الهجوم حقه وذلك بأن يكسب ضرباته كافة المواصفات الحركية التي من شأنها ان تجعل الضربات اكثر فعالية كما أن عليه اختيار المكان الملائم لسقوط الريشة في ملعب المنافس فلا مكان للضربات العشوائية في الريشة الطائرة فلقد شبهها احد خبراء اللعبة بالشطرنج ففيها تقدير وحساب كاملين لتحريك اللاعبين </a:t>
            </a:r>
            <a:r>
              <a:rPr lang="ar-IQ" sz="4500" b="1" dirty="0" err="1"/>
              <a:t>لاكثر</a:t>
            </a:r>
            <a:r>
              <a:rPr lang="ar-IQ" sz="4500" b="1" dirty="0"/>
              <a:t> من مرحلة كما ان على اللاعب المهاجم ان يرسل ضربات الى زوايا الاربع الرئيسية ما عدا المركز </a:t>
            </a:r>
            <a:r>
              <a:rPr lang="ar-IQ" sz="4500" b="1" dirty="0" err="1"/>
              <a:t>اوالوسط</a:t>
            </a:r>
            <a:r>
              <a:rPr lang="ar-IQ" sz="4500" b="1" dirty="0"/>
              <a:t> وبالنسبة للمبتدئ البدء </a:t>
            </a:r>
            <a:r>
              <a:rPr lang="ar-IQ" sz="4500" b="1" dirty="0" err="1"/>
              <a:t>بالارسال</a:t>
            </a:r>
            <a:r>
              <a:rPr lang="ar-IQ" sz="4500" b="1" dirty="0"/>
              <a:t> المرتفع لحدود الملعب الخلفية للمنافس كبداية مناسبة للعب </a:t>
            </a:r>
            <a:r>
              <a:rPr lang="ar-IQ" b="1" dirty="0"/>
              <a:t>الهجوم.</a:t>
            </a:r>
            <a:endParaRPr lang="en-US" dirty="0"/>
          </a:p>
          <a:p>
            <a:r>
              <a:rPr lang="ar-IQ" b="1" dirty="0"/>
              <a:t> </a:t>
            </a:r>
            <a:endParaRPr lang="en-US" dirty="0"/>
          </a:p>
          <a:p>
            <a:r>
              <a:rPr lang="ar-IQ" sz="5100" b="1" dirty="0">
                <a:solidFill>
                  <a:srgbClr val="FF0000"/>
                </a:solidFill>
              </a:rPr>
              <a:t>ثانياً/ النهج الخططي في اللعب الزوجي</a:t>
            </a:r>
            <a:endParaRPr lang="en-US" sz="5100" dirty="0">
              <a:solidFill>
                <a:srgbClr val="FF0000"/>
              </a:solidFill>
            </a:endParaRPr>
          </a:p>
          <a:p>
            <a:pPr>
              <a:buNone/>
            </a:pPr>
            <a:r>
              <a:rPr lang="ar-IQ" sz="4200" b="1" dirty="0"/>
              <a:t>ان المبدأ الاساس  في النهج الخططي في اللعب الزوجي هو الهجوم ولا ينبغي ان يتحول اللعب الى دفاع </a:t>
            </a:r>
            <a:r>
              <a:rPr lang="ar-IQ" sz="4200" b="1" dirty="0" err="1"/>
              <a:t>الا</a:t>
            </a:r>
            <a:r>
              <a:rPr lang="ar-IQ" sz="4200" b="1" dirty="0"/>
              <a:t> في حالة  وجود مشاكل في الفريق وهذا النهج يتطلب جهداً اكبر من حيث التكتيك جهدا اقل من حيث الجهد البدني ذلك لان الجهد البدني موزع على اللاعبين في مقدورهما تغطية الملعب بطريقة اسهل عما اذا كان اللاعب بمفرده في اللعب الفردي.</a:t>
            </a:r>
            <a:endParaRPr lang="en-US" sz="4200" dirty="0"/>
          </a:p>
          <a:p>
            <a:pPr>
              <a:buNone/>
            </a:pPr>
            <a:r>
              <a:rPr lang="ar-IQ" sz="4200" b="1" dirty="0"/>
              <a:t>وبدراسة معطيات الملعب الزوجي نجد ان عرضه وطوله أقل اذا ما قورن بالملعب </a:t>
            </a:r>
            <a:r>
              <a:rPr lang="ar-IQ" sz="4200" b="1" dirty="0" err="1"/>
              <a:t>الفردي.</a:t>
            </a:r>
            <a:r>
              <a:rPr lang="ar-IQ" sz="4200" b="1" dirty="0"/>
              <a:t> وللمبتدئين تعد اسعل طريقة لبدء الهجوم هو الارسال المنخفض وبخاصة اذا أجاد المرسل من وضع الريشة في الاماكن الصعبة بالنسبة </a:t>
            </a:r>
            <a:r>
              <a:rPr lang="ar-IQ" sz="4200" b="1" dirty="0" err="1"/>
              <a:t>للمستقبل.</a:t>
            </a:r>
            <a:r>
              <a:rPr lang="ar-IQ" sz="4200" b="1" dirty="0"/>
              <a:t> ومن حيث النهج الخططي يتم الهجوم المبدئي بالضرب الساحق وبالضربات المسقطة مع استخدام الخداع في الرد </a:t>
            </a:r>
            <a:r>
              <a:rPr lang="ar-IQ" sz="4200" b="1" dirty="0" err="1"/>
              <a:t>والتخلض</a:t>
            </a:r>
            <a:r>
              <a:rPr lang="ar-IQ" sz="4200" b="1" dirty="0"/>
              <a:t> اذا كان المنافس متوقعا للضرب الساحق مع ملاحظة ان بعض المنافسين يعمدون الى الهجوم المبكر من خلال الارسال القصير الريع او بدفعه الى احد خطوط الجانب او </a:t>
            </a:r>
            <a:r>
              <a:rPr lang="ar-IQ" sz="4200" b="1" dirty="0" err="1"/>
              <a:t>بأستعمال</a:t>
            </a:r>
            <a:r>
              <a:rPr lang="ar-IQ" sz="4200" b="1" dirty="0"/>
              <a:t> احدى ضربات الشبكة التي تجبر اللاعب على التقدم اماماً وترك </a:t>
            </a:r>
            <a:r>
              <a:rPr lang="ar-IQ" sz="4200" b="1" dirty="0" smtClean="0"/>
              <a:t>قاعدته.وفي </a:t>
            </a:r>
            <a:r>
              <a:rPr lang="ar-IQ" sz="4200" b="1" dirty="0"/>
              <a:t>الدفاع الزوجي يكاد يتجاوز </a:t>
            </a:r>
            <a:r>
              <a:rPr lang="ar-IQ" sz="4200" b="1" dirty="0" err="1"/>
              <a:t>الزملان</a:t>
            </a:r>
            <a:r>
              <a:rPr lang="ar-IQ" sz="4200" b="1" dirty="0"/>
              <a:t> ومن واجبهما رد الضربات الساحقة مرة اخرى لملعب المنافسين ولكن ليس عن طريق رفعها الى منتصف الملعب او حتى بجوار الشبكة والتي سرعان ما يتلقاها لاعب الشبكة المنافس مرجعا اياها بضربة حاسمة وسريعة ولذلك ينبغي ان ترفع الريشة بقوس عال وبسرعة الى الخلف فربما اجبر ذلك لاعب الشبكة التقهقر خلفا ويتخلى عن قاعدته كما ان ذلك يتيح قدرا مناسبا من الوقت للتدبير للهجمة التالية وتذكر انك يجب ان تكون مصدر تهديد مستمر </a:t>
            </a:r>
            <a:r>
              <a:rPr lang="ar-IQ" sz="4200" b="1" dirty="0" err="1"/>
              <a:t>لمنافسيك .</a:t>
            </a:r>
            <a:endParaRPr lang="en-US" sz="4200" dirty="0"/>
          </a:p>
          <a:p>
            <a:pPr lvl="0">
              <a:buNone/>
            </a:pPr>
            <a:endParaRPr lang="ar-IQ" sz="4200" b="1" u="sng"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339</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الفصل الرابع</vt:lpstr>
      <vt:lpstr>المبحث الاول/ النهج الخططي </vt:lpstr>
      <vt:lpstr>Slide 3</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Maher</dc:creator>
  <cp:lastModifiedBy>Maher</cp:lastModifiedBy>
  <cp:revision>2</cp:revision>
  <dcterms:created xsi:type="dcterms:W3CDTF">2018-12-07T21:02:25Z</dcterms:created>
  <dcterms:modified xsi:type="dcterms:W3CDTF">2018-12-07T21:14:07Z</dcterms:modified>
</cp:coreProperties>
</file>