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1" r:id="rId6"/>
    <p:sldId id="262" r:id="rId7"/>
    <p:sldId id="264" r:id="rId8"/>
    <p:sldId id="263"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7B717F-A2C9-46FC-B5F3-78FA8900BEB3}" type="datetimeFigureOut">
              <a:rPr lang="en-US" smtClean="0"/>
              <a:t>12-Oct-18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1273427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12-Oct-18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3255871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12-Oct-18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9607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12-Oct-18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3887141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12-Oct-18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5989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12-Oct-18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870740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7B717F-A2C9-46FC-B5F3-78FA8900BEB3}" type="datetimeFigureOut">
              <a:rPr lang="en-US" smtClean="0"/>
              <a:t>12-Oct-18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16468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7B717F-A2C9-46FC-B5F3-78FA8900BEB3}" type="datetimeFigureOut">
              <a:rPr lang="en-US" smtClean="0"/>
              <a:t>12-Oct-18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3612790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7B717F-A2C9-46FC-B5F3-78FA8900BEB3}" type="datetimeFigureOut">
              <a:rPr lang="en-US" smtClean="0"/>
              <a:t>12-Oct-18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2408360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7B717F-A2C9-46FC-B5F3-78FA8900BEB3}" type="datetimeFigureOut">
              <a:rPr lang="en-US" smtClean="0"/>
              <a:t>12-Oct-18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191264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7B717F-A2C9-46FC-B5F3-78FA8900BEB3}" type="datetimeFigureOut">
              <a:rPr lang="en-US" smtClean="0"/>
              <a:t>12-Oct-18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182188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7B717F-A2C9-46FC-B5F3-78FA8900BEB3}" type="datetimeFigureOut">
              <a:rPr lang="en-US" smtClean="0"/>
              <a:t>12-Oct-18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3306750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7B717F-A2C9-46FC-B5F3-78FA8900BEB3}" type="datetimeFigureOut">
              <a:rPr lang="en-US" smtClean="0"/>
              <a:t>12-Oct-18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2843724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7B717F-A2C9-46FC-B5F3-78FA8900BEB3}" type="datetimeFigureOut">
              <a:rPr lang="en-US" smtClean="0"/>
              <a:t>12-Oct-18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2623579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7B717F-A2C9-46FC-B5F3-78FA8900BEB3}" type="datetimeFigureOut">
              <a:rPr lang="en-US" smtClean="0"/>
              <a:t>12-Oct-18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9C0A47-3AB8-4EE1-AF09-FD8CBF9C4644}" type="slidenum">
              <a:rPr lang="en-US" smtClean="0"/>
              <a:t>‹#›</a:t>
            </a:fld>
            <a:endParaRPr lang="en-US"/>
          </a:p>
        </p:txBody>
      </p:sp>
    </p:spTree>
    <p:extLst>
      <p:ext uri="{BB962C8B-B14F-4D97-AF65-F5344CB8AC3E}">
        <p14:creationId xmlns:p14="http://schemas.microsoft.com/office/powerpoint/2010/main" val="769704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9C0A47-3AB8-4EE1-AF09-FD8CBF9C4644}" type="slidenum">
              <a:rPr lang="en-US" smtClean="0"/>
              <a:t>‹#›</a:t>
            </a:fld>
            <a:endParaRPr lang="en-US"/>
          </a:p>
        </p:txBody>
      </p:sp>
      <p:sp>
        <p:nvSpPr>
          <p:cNvPr id="5" name="Date Placeholder 4"/>
          <p:cNvSpPr>
            <a:spLocks noGrp="1"/>
          </p:cNvSpPr>
          <p:nvPr>
            <p:ph type="dt" sz="half" idx="10"/>
          </p:nvPr>
        </p:nvSpPr>
        <p:spPr/>
        <p:txBody>
          <a:bodyPr/>
          <a:lstStyle/>
          <a:p>
            <a:fld id="{EC7B717F-A2C9-46FC-B5F3-78FA8900BEB3}" type="datetimeFigureOut">
              <a:rPr lang="en-US" smtClean="0"/>
              <a:t>12-Oct-18</a:t>
            </a:fld>
            <a:endParaRPr lang="en-US"/>
          </a:p>
        </p:txBody>
      </p:sp>
    </p:spTree>
    <p:extLst>
      <p:ext uri="{BB962C8B-B14F-4D97-AF65-F5344CB8AC3E}">
        <p14:creationId xmlns:p14="http://schemas.microsoft.com/office/powerpoint/2010/main" val="383622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7B717F-A2C9-46FC-B5F3-78FA8900BEB3}" type="datetimeFigureOut">
              <a:rPr lang="en-US" smtClean="0"/>
              <a:t>12-Oct-18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99C0A47-3AB8-4EE1-AF09-FD8CBF9C4644}" type="slidenum">
              <a:rPr lang="en-US" smtClean="0"/>
              <a:t>‹#›</a:t>
            </a:fld>
            <a:endParaRPr lang="en-US"/>
          </a:p>
        </p:txBody>
      </p:sp>
    </p:spTree>
    <p:extLst>
      <p:ext uri="{BB962C8B-B14F-4D97-AF65-F5344CB8AC3E}">
        <p14:creationId xmlns:p14="http://schemas.microsoft.com/office/powerpoint/2010/main" val="153034218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462421"/>
            <a:ext cx="7766936" cy="1646302"/>
          </a:xfrm>
        </p:spPr>
        <p:txBody>
          <a:bodyPr/>
          <a:lstStyle/>
          <a:p>
            <a:pPr algn="ctr"/>
            <a:r>
              <a:rPr lang="ar-IQ" sz="3600" dirty="0" smtClean="0"/>
              <a:t>علم النفس الرياضي</a:t>
            </a:r>
            <a:br>
              <a:rPr lang="ar-IQ" sz="3600" dirty="0" smtClean="0"/>
            </a:br>
            <a:r>
              <a:rPr lang="ar-IQ" sz="3600" dirty="0" smtClean="0"/>
              <a:t> ا</a:t>
            </a:r>
            <a:r>
              <a:rPr lang="ar-IQ" sz="3600" dirty="0" smtClean="0"/>
              <a:t>لمحاضرة </a:t>
            </a:r>
            <a:r>
              <a:rPr lang="ar-IQ" sz="3600" dirty="0" smtClean="0"/>
              <a:t>الرابعة / المرحلة الرابعة</a:t>
            </a:r>
            <a:endParaRPr lang="en-US" sz="3600" dirty="0"/>
          </a:p>
        </p:txBody>
      </p:sp>
      <p:sp>
        <p:nvSpPr>
          <p:cNvPr id="3" name="Subtitle 2"/>
          <p:cNvSpPr>
            <a:spLocks noGrp="1"/>
          </p:cNvSpPr>
          <p:nvPr>
            <p:ph type="subTitle" idx="1"/>
          </p:nvPr>
        </p:nvSpPr>
        <p:spPr>
          <a:xfrm>
            <a:off x="1507067" y="3441223"/>
            <a:ext cx="7766936" cy="1096899"/>
          </a:xfrm>
        </p:spPr>
        <p:txBody>
          <a:bodyPr>
            <a:noAutofit/>
          </a:bodyPr>
          <a:lstStyle/>
          <a:p>
            <a:pPr algn="ctr"/>
            <a:r>
              <a:rPr lang="ar-IQ" sz="3200" dirty="0" smtClean="0"/>
              <a:t>التذكر والنسيان</a:t>
            </a:r>
          </a:p>
          <a:p>
            <a:pPr algn="ctr"/>
            <a:r>
              <a:rPr lang="ar-IQ" sz="3200" smtClean="0"/>
              <a:t>أ.د. سعاد </a:t>
            </a:r>
            <a:r>
              <a:rPr lang="ar-IQ" sz="3200" dirty="0" smtClean="0"/>
              <a:t>سبتي </a:t>
            </a:r>
          </a:p>
          <a:p>
            <a:pPr algn="ctr"/>
            <a:r>
              <a:rPr lang="ar-IQ" sz="3200" dirty="0" smtClean="0"/>
              <a:t>للعام الدراسي 2018-2019</a:t>
            </a:r>
            <a:endParaRPr lang="en-US" sz="3200" dirty="0"/>
          </a:p>
        </p:txBody>
      </p:sp>
    </p:spTree>
    <p:extLst>
      <p:ext uri="{BB962C8B-B14F-4D97-AF65-F5344CB8AC3E}">
        <p14:creationId xmlns:p14="http://schemas.microsoft.com/office/powerpoint/2010/main" val="943791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1164" y="2651557"/>
            <a:ext cx="8492836" cy="2165336"/>
          </a:xfrm>
          <a:prstGeom prst="rect">
            <a:avLst/>
          </a:prstGeom>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نظريةالتداخل والتعطيل </a:t>
            </a:r>
            <a:r>
              <a:rPr lang="ar-SA" sz="3200" dirty="0">
                <a:solidFill>
                  <a:srgbClr val="C00000"/>
                </a:solidFill>
                <a:latin typeface="Gill Sans MT" panose="020B0502020104020203" pitchFamily="34" charset="0"/>
                <a:ea typeface="Gill Sans MT" panose="020B0502020104020203" pitchFamily="34" charset="0"/>
                <a:cs typeface="Majalla UI"/>
              </a:rPr>
              <a:t>:</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ترى هذه النظرية اننا لاننسى التي الاشياء ولكن الاشياء الجديدة التي نتعلمها  تتعارض مع الاشياء القديمة ، لهذا فالسبب الذي يجعل الفرد ينسى بعض مهاراته هو تعلم مهارات جديدة تتعارض مع تذكر المهارات القديمة</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2849874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550" y="2675051"/>
            <a:ext cx="9213272" cy="1673150"/>
          </a:xfrm>
          <a:prstGeom prst="rect">
            <a:avLst/>
          </a:prstGeom>
        </p:spPr>
        <p:txBody>
          <a:bodyPr wrap="square">
            <a:spAutoFit/>
          </a:bodyPr>
          <a:lstStyle/>
          <a:p>
            <a:pPr marR="0" lvl="0" algn="r" rtl="1">
              <a:lnSpc>
                <a:spcPct val="107000"/>
              </a:lnSpc>
              <a:spcBef>
                <a:spcPts val="0"/>
              </a:spcBef>
              <a:spcAft>
                <a:spcPts val="800"/>
              </a:spcAft>
            </a:pPr>
            <a:r>
              <a:rPr lang="ar-IQ"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3. ن</a:t>
            </a:r>
            <a:r>
              <a:rPr lang="ar-SA"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ظرية الكبت</a:t>
            </a:r>
            <a:r>
              <a:rPr lang="ar-IQ"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 </a:t>
            </a:r>
            <a:r>
              <a:rPr lang="ar-SA" sz="3200" dirty="0" smtClean="0">
                <a:solidFill>
                  <a:srgbClr val="C00000"/>
                </a:solidFill>
                <a:latin typeface="Gill Sans MT" panose="020B0502020104020203" pitchFamily="34" charset="0"/>
                <a:ea typeface="Gill Sans MT" panose="020B0502020104020203" pitchFamily="34" charset="0"/>
                <a:cs typeface="Majalla UI"/>
              </a:rPr>
              <a:t>:</a:t>
            </a:r>
            <a:r>
              <a:rPr lang="ar-IQ" sz="3200" dirty="0" smtClean="0">
                <a:solidFill>
                  <a:srgbClr val="C00000"/>
                </a:solidFill>
                <a:latin typeface="Gill Sans MT" panose="020B0502020104020203" pitchFamily="34" charset="0"/>
                <a:ea typeface="Gill Sans MT" panose="020B0502020104020203" pitchFamily="34" charset="0"/>
                <a:cs typeface="Majalla UI"/>
              </a:rPr>
              <a:t> </a:t>
            </a:r>
            <a:r>
              <a:rPr lang="ar-SA"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يرى </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فرويد </a:t>
            </a:r>
            <a:r>
              <a:rPr lang="ar-SA" sz="3200" dirty="0">
                <a:solidFill>
                  <a:srgbClr val="C00000"/>
                </a:solidFill>
                <a:latin typeface="Gill Sans MT" panose="020B0502020104020203" pitchFamily="34" charset="0"/>
                <a:ea typeface="Gill Sans MT" panose="020B0502020104020203" pitchFamily="34" charset="0"/>
                <a:cs typeface="Majalla UI"/>
              </a:rPr>
              <a:t>"</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من رواد مدرسة التحليل النفسي</a:t>
            </a:r>
            <a:r>
              <a:rPr lang="ar-SA" sz="3200" dirty="0">
                <a:solidFill>
                  <a:srgbClr val="C00000"/>
                </a:solidFill>
                <a:latin typeface="Gill Sans MT" panose="020B0502020104020203" pitchFamily="34" charset="0"/>
                <a:ea typeface="Gill Sans MT" panose="020B0502020104020203" pitchFamily="34" charset="0"/>
                <a:cs typeface="Majalla UI"/>
              </a:rPr>
              <a:t>" </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ان النسيان هو نتيجة الكبت ، اذ ان الانسان لا يريد ان يتذكر الاشياء التي تخوفه او تزعجه او تؤلمه </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1568542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6691" y="1703840"/>
            <a:ext cx="8257309" cy="3261470"/>
          </a:xfrm>
          <a:prstGeom prst="rect">
            <a:avLst/>
          </a:prstGeom>
        </p:spPr>
        <p:txBody>
          <a:bodyPr wrap="square">
            <a:spAutoFit/>
          </a:bodyPr>
          <a:lstStyle/>
          <a:p>
            <a:pPr algn="r" rtl="1">
              <a:lnSpc>
                <a:spcPct val="107000"/>
              </a:lnSpc>
              <a:spcAft>
                <a:spcPts val="800"/>
              </a:spcAft>
            </a:pPr>
            <a:r>
              <a:rPr lang="ar-SA" sz="3600" b="1" u="sng"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التذكر والنسيان</a:t>
            </a:r>
            <a:r>
              <a:rPr lang="ar-SA" sz="3600" b="1" u="sng" dirty="0">
                <a:solidFill>
                  <a:srgbClr val="C00000"/>
                </a:solidFill>
                <a:latin typeface="Gill Sans MT" panose="020B0502020104020203" pitchFamily="34" charset="0"/>
                <a:ea typeface="Gill Sans MT" panose="020B0502020104020203" pitchFamily="34" charset="0"/>
                <a:cs typeface="Majalla UI"/>
              </a:rPr>
              <a:t>:</a:t>
            </a:r>
            <a:endParaRPr lang="en-US" sz="36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600" u="dash"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التذكر</a:t>
            </a:r>
            <a:r>
              <a:rPr lang="ar-SA" sz="3600" dirty="0">
                <a:solidFill>
                  <a:srgbClr val="C00000"/>
                </a:solidFill>
                <a:latin typeface="Gill Sans MT" panose="020B0502020104020203" pitchFamily="34" charset="0"/>
                <a:ea typeface="Gill Sans MT" panose="020B0502020104020203" pitchFamily="34" charset="0"/>
                <a:cs typeface="Majalla UI"/>
              </a:rPr>
              <a:t> :</a:t>
            </a:r>
            <a:r>
              <a:rPr lang="ar-SA" sz="36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هو استدعاء ما سبق ان تعلمناه واحتفظنا به</a:t>
            </a:r>
            <a:r>
              <a:rPr lang="ar-SA" sz="3600" dirty="0">
                <a:solidFill>
                  <a:srgbClr val="C00000"/>
                </a:solidFill>
                <a:latin typeface="Gill Sans MT" panose="020B0502020104020203" pitchFamily="34" charset="0"/>
                <a:ea typeface="Gill Sans MT" panose="020B0502020104020203" pitchFamily="34" charset="0"/>
                <a:cs typeface="Majalla UI"/>
              </a:rPr>
              <a:t>.</a:t>
            </a:r>
            <a:endParaRPr lang="en-US" sz="36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600" b="1" u="dash"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النسيان </a:t>
            </a:r>
            <a:r>
              <a:rPr lang="ar-SA" sz="3600" dirty="0">
                <a:solidFill>
                  <a:srgbClr val="C00000"/>
                </a:solidFill>
                <a:latin typeface="Gill Sans MT" panose="020B0502020104020203" pitchFamily="34" charset="0"/>
                <a:ea typeface="Gill Sans MT" panose="020B0502020104020203" pitchFamily="34" charset="0"/>
                <a:cs typeface="Majalla UI"/>
              </a:rPr>
              <a:t>: </a:t>
            </a:r>
            <a:r>
              <a:rPr lang="ar-SA" sz="36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هو عجزطبيعي ، جزئي او كلي ، دائم او مؤقت عن تذكر ما كسبناه من معلومات ومهارات جركية</a:t>
            </a:r>
            <a:r>
              <a:rPr lang="ar-SA" sz="3600" dirty="0">
                <a:solidFill>
                  <a:srgbClr val="C00000"/>
                </a:solidFill>
                <a:latin typeface="Gill Sans MT" panose="020B0502020104020203" pitchFamily="34" charset="0"/>
                <a:ea typeface="Gill Sans MT" panose="020B0502020104020203" pitchFamily="34" charset="0"/>
                <a:cs typeface="Majalla UI"/>
              </a:rPr>
              <a:t>.</a:t>
            </a:r>
            <a:endParaRPr lang="en-US" sz="36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2164187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1164" y="1209401"/>
            <a:ext cx="8492836" cy="3849324"/>
          </a:xfrm>
          <a:prstGeom prst="rect">
            <a:avLst/>
          </a:prstGeom>
        </p:spPr>
        <p:txBody>
          <a:bodyPr wrap="square">
            <a:spAutoFit/>
          </a:bodyPr>
          <a:lstStyle/>
          <a:p>
            <a:pPr algn="r" rtl="1">
              <a:lnSpc>
                <a:spcPct val="107000"/>
              </a:lnSpc>
              <a:spcAft>
                <a:spcPts val="800"/>
              </a:spcAft>
            </a:pPr>
            <a:r>
              <a:rPr lang="ar-SA" sz="3200" u="dash"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منحنى التذكر</a:t>
            </a:r>
            <a:r>
              <a:rPr lang="ar-SA" sz="3200" u="dash" dirty="0">
                <a:solidFill>
                  <a:srgbClr val="C00000"/>
                </a:solidFill>
                <a:latin typeface="Gill Sans MT" panose="020B0502020104020203" pitchFamily="34" charset="0"/>
                <a:ea typeface="Gill Sans MT" panose="020B0502020104020203" pitchFamily="34" charset="0"/>
                <a:cs typeface="Majalla UI"/>
              </a:rPr>
              <a:t>:</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ان منحنيات التذكر تبين كمية المادة او المهارة المتذكرة في اوقات مختلفة بعد التوقف من التمرين ، وهذه المنحنيات تبين بان الفرد سوف لاينسى المادة التي تعلها بصورة تامة ولكنه  سيتذكر قسما قليلا منها الى فترة بعيدة وكما تبين ان مقدار المادة المتذكرة ستنخفض بحده بعد التعلم بوقت قصير ثم يتدرج بفقدان المادة المتعلمة اذا لم يمارسها او يستخدمها في حياته العملية</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3804509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التذكر 4.png"/>
          <p:cNvPicPr/>
          <p:nvPr/>
        </p:nvPicPr>
        <p:blipFill>
          <a:blip r:embed="rId2">
            <a:extLst>
              <a:ext uri="{28A0092B-C50C-407E-A947-70E740481C1C}">
                <a14:useLocalDpi xmlns:a14="http://schemas.microsoft.com/office/drawing/2010/main" val="0"/>
              </a:ext>
            </a:extLst>
          </a:blip>
          <a:srcRect/>
          <a:stretch>
            <a:fillRect/>
          </a:stretch>
        </p:blipFill>
        <p:spPr bwMode="auto">
          <a:xfrm>
            <a:off x="720436" y="1182225"/>
            <a:ext cx="8853055" cy="4604385"/>
          </a:xfrm>
          <a:prstGeom prst="rect">
            <a:avLst/>
          </a:prstGeom>
          <a:noFill/>
          <a:ln>
            <a:noFill/>
          </a:ln>
        </p:spPr>
      </p:pic>
    </p:spTree>
    <p:extLst>
      <p:ext uri="{BB962C8B-B14F-4D97-AF65-F5344CB8AC3E}">
        <p14:creationId xmlns:p14="http://schemas.microsoft.com/office/powerpoint/2010/main" val="1533390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SA" u="dash" dirty="0"/>
              <a:t>العوامل التي تؤثر على منحنى التذكر: </a:t>
            </a:r>
            <a:r>
              <a:rPr lang="en-US" dirty="0"/>
              <a:t/>
            </a:r>
            <a:br>
              <a:rPr lang="en-US" dirty="0"/>
            </a:br>
            <a:r>
              <a:rPr lang="ar-SA" dirty="0"/>
              <a:t>هناك عوامل كثيرة تؤثر على منحنى التذكر منها:</a:t>
            </a:r>
            <a:endParaRPr lang="en-US" dirty="0"/>
          </a:p>
        </p:txBody>
      </p:sp>
      <p:sp>
        <p:nvSpPr>
          <p:cNvPr id="3" name="Content Placeholder 2"/>
          <p:cNvSpPr>
            <a:spLocks noGrp="1"/>
          </p:cNvSpPr>
          <p:nvPr>
            <p:ph idx="1"/>
          </p:nvPr>
        </p:nvSpPr>
        <p:spPr/>
        <p:txBody>
          <a:bodyPr>
            <a:noAutofit/>
          </a:bodyPr>
          <a:lstStyle/>
          <a:p>
            <a:pPr lvl="0" algn="r" rtl="1"/>
            <a:r>
              <a:rPr lang="ar-SA" sz="3200" u="sng" dirty="0"/>
              <a:t>نوعية المادة او المهارة :</a:t>
            </a:r>
            <a:endParaRPr lang="en-US" sz="3200" dirty="0"/>
          </a:p>
          <a:p>
            <a:pPr algn="r" rtl="1"/>
            <a:r>
              <a:rPr lang="ar-SA" sz="3200" dirty="0"/>
              <a:t>يرى علماء النفس ان تذكر الفعاليات الحركية هو اسهل من تذكر الفعاليات الفكرية، وسبب ذلك ان درجة التعلم هي اعلى في الفعاليات الحركية مما هي عليه في الفعاليات الفكرية، بالاضافة الى ذلك فان الفرد اذا تعلم الفعالية الحركية ثم مارسها كفعالية ترفيهية فان امكانية نسيان هذه الفعالية سوف يقل.</a:t>
            </a:r>
            <a:endParaRPr lang="en-US" sz="3200" dirty="0"/>
          </a:p>
          <a:p>
            <a:pPr algn="r"/>
            <a:endParaRPr lang="en-US" sz="3200" dirty="0"/>
          </a:p>
        </p:txBody>
      </p:sp>
    </p:spTree>
    <p:extLst>
      <p:ext uri="{BB962C8B-B14F-4D97-AF65-F5344CB8AC3E}">
        <p14:creationId xmlns:p14="http://schemas.microsoft.com/office/powerpoint/2010/main" val="3782488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77622"/>
            <a:ext cx="8596668" cy="1320800"/>
          </a:xfrm>
        </p:spPr>
        <p:txBody>
          <a:bodyPr>
            <a:normAutofit fontScale="90000"/>
          </a:bodyPr>
          <a:lstStyle/>
          <a:p>
            <a:pPr algn="r" rtl="1"/>
            <a:r>
              <a:rPr lang="ar-IQ" u="sng" dirty="0" smtClean="0"/>
              <a:t>2</a:t>
            </a:r>
            <a:r>
              <a:rPr lang="ar-SA" u="sng" dirty="0" smtClean="0"/>
              <a:t>.مدى </a:t>
            </a:r>
            <a:r>
              <a:rPr lang="ar-SA" u="sng" dirty="0"/>
              <a:t>اهمية المادة او المهارة بالنسبة للمتعلم :</a:t>
            </a:r>
            <a:r>
              <a:rPr lang="ar-SA" dirty="0"/>
              <a:t> </a:t>
            </a:r>
            <a:r>
              <a:rPr lang="en-US" dirty="0"/>
              <a:t/>
            </a:r>
            <a:br>
              <a:rPr lang="en-US" dirty="0"/>
            </a:br>
            <a:r>
              <a:rPr lang="ar-SA" dirty="0"/>
              <a:t> ان الفرد يتذكر المهارات التي تعلمها اذا كانت ذات معنى بالنسبة له نتيجة عوامل كثيرة منها:</a:t>
            </a:r>
            <a:endParaRPr lang="en-US" dirty="0"/>
          </a:p>
        </p:txBody>
      </p:sp>
      <p:sp>
        <p:nvSpPr>
          <p:cNvPr id="3" name="Content Placeholder 2"/>
          <p:cNvSpPr>
            <a:spLocks noGrp="1"/>
          </p:cNvSpPr>
          <p:nvPr>
            <p:ph idx="1"/>
          </p:nvPr>
        </p:nvSpPr>
        <p:spPr>
          <a:xfrm>
            <a:off x="677334" y="2617796"/>
            <a:ext cx="8596668" cy="3880773"/>
          </a:xfrm>
        </p:spPr>
        <p:txBody>
          <a:bodyPr>
            <a:normAutofit/>
          </a:bodyPr>
          <a:lstStyle/>
          <a:p>
            <a:pPr algn="r" rtl="1"/>
            <a:r>
              <a:rPr lang="ar-SA" sz="3600" dirty="0"/>
              <a:t>.تعلم الشخص للمهارة الى درجة عالية.</a:t>
            </a:r>
            <a:endParaRPr lang="en-US" sz="3600" dirty="0"/>
          </a:p>
          <a:p>
            <a:pPr algn="r" rtl="1"/>
            <a:r>
              <a:rPr lang="ar-SA" sz="3600" dirty="0"/>
              <a:t>2.ميل الشخص للتفكير بالمهارة او ممارستها باستمرار.</a:t>
            </a:r>
            <a:endParaRPr lang="en-US" sz="3600" dirty="0"/>
          </a:p>
          <a:p>
            <a:pPr algn="r" rtl="1"/>
            <a:r>
              <a:rPr lang="ar-SA" sz="3600" dirty="0"/>
              <a:t>3.أمكانية استخدام هذه المهارة في حياة الشخص اليومية.</a:t>
            </a:r>
            <a:endParaRPr lang="en-US" sz="3600" dirty="0"/>
          </a:p>
          <a:p>
            <a:pPr algn="r"/>
            <a:endParaRPr lang="en-US" sz="3600" dirty="0"/>
          </a:p>
        </p:txBody>
      </p:sp>
    </p:spTree>
    <p:extLst>
      <p:ext uri="{BB962C8B-B14F-4D97-AF65-F5344CB8AC3E}">
        <p14:creationId xmlns:p14="http://schemas.microsoft.com/office/powerpoint/2010/main" val="3767268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571" y="1827231"/>
            <a:ext cx="9628909" cy="3561744"/>
          </a:xfrm>
          <a:prstGeom prst="rect">
            <a:avLst/>
          </a:prstGeom>
        </p:spPr>
        <p:txBody>
          <a:bodyPr wrap="square">
            <a:spAutoFit/>
          </a:bodyPr>
          <a:lstStyle/>
          <a:p>
            <a:pPr algn="r" rtl="1">
              <a:lnSpc>
                <a:spcPct val="107000"/>
              </a:lnSpc>
              <a:spcAft>
                <a:spcPts val="800"/>
              </a:spcAft>
            </a:pPr>
            <a:r>
              <a:rPr lang="ar-IQ"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3.</a:t>
            </a:r>
            <a:r>
              <a:rPr lang="ar-SA" sz="3200" u="sng"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كيفية </a:t>
            </a:r>
            <a:r>
              <a:rPr lang="ar-SA" sz="3200" u="sng"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تعلم المادة او المهارة </a:t>
            </a:r>
            <a:r>
              <a:rPr lang="ar-SA" sz="3200" u="sng" dirty="0">
                <a:solidFill>
                  <a:srgbClr val="C00000"/>
                </a:solidFill>
                <a:latin typeface="Gill Sans MT" panose="020B0502020104020203" pitchFamily="34" charset="0"/>
                <a:ea typeface="Gill Sans MT" panose="020B0502020104020203" pitchFamily="34" charset="0"/>
                <a:cs typeface="Majalla UI"/>
              </a:rPr>
              <a:t>:</a:t>
            </a:r>
            <a:r>
              <a:rPr lang="ar-SA" sz="3200" dirty="0">
                <a:solidFill>
                  <a:srgbClr val="C00000"/>
                </a:solidFill>
                <a:latin typeface="Gill Sans MT" panose="020B0502020104020203" pitchFamily="34" charset="0"/>
                <a:ea typeface="Gill Sans MT" panose="020B0502020104020203" pitchFamily="34" charset="0"/>
                <a:cs typeface="Majalla UI"/>
              </a:rPr>
              <a:t> </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ان الافراد الذين يتعلمون المادة بسرعة سيتذكرون المادة لفترة طويلة</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Majalla UI"/>
              </a:rPr>
              <a:t>4.</a:t>
            </a:r>
            <a:r>
              <a:rPr lang="ar-SA" sz="3200" u="sng"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نوعية تجارب الشخص السابقة</a:t>
            </a:r>
            <a:r>
              <a:rPr lang="ar-SA" sz="3200" u="sng" dirty="0">
                <a:solidFill>
                  <a:srgbClr val="C00000"/>
                </a:solidFill>
                <a:latin typeface="Gill Sans MT" panose="020B0502020104020203" pitchFamily="34" charset="0"/>
                <a:ea typeface="Gill Sans MT" panose="020B0502020104020203" pitchFamily="34" charset="0"/>
                <a:cs typeface="Majalla UI"/>
              </a:rPr>
              <a:t>: </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هناك علاقة ايجابية بين نسبة تذكر المادة المتعلمة ودرجة تعلقها بتجارب الشخص السابقة، فالمادة المتعمة سيكون لها معنى او قيمة بالنسبة للمتعلم وسيتعلمها بسرعة ويتذكرها لفترة </a:t>
            </a:r>
            <a:r>
              <a:rPr lang="ar-SA" sz="3200" dirty="0" smtClean="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طويلة</a:t>
            </a:r>
            <a:r>
              <a:rPr lang="ar-SA" sz="3200" dirty="0" smtClean="0">
                <a:solidFill>
                  <a:srgbClr val="C00000"/>
                </a:solidFill>
                <a:latin typeface="Gill Sans MT" panose="020B0502020104020203" pitchFamily="34" charset="0"/>
                <a:ea typeface="Gill Sans MT" panose="020B0502020104020203" pitchFamily="34" charset="0"/>
                <a:cs typeface="Majalla UI"/>
              </a:rPr>
              <a:t>.</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1368053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49" y="2040568"/>
            <a:ext cx="9698181" cy="2932213"/>
          </a:xfrm>
          <a:prstGeom prst="rect">
            <a:avLst/>
          </a:prstGeom>
        </p:spPr>
        <p:txBody>
          <a:bodyPr wrap="square">
            <a:spAutoFit/>
          </a:bodyPr>
          <a:lstStyle/>
          <a:p>
            <a:pPr algn="r" rtl="1">
              <a:lnSpc>
                <a:spcPct val="107000"/>
              </a:lnSpc>
              <a:spcAft>
                <a:spcPts val="800"/>
              </a:spcAft>
            </a:pPr>
            <a:r>
              <a:rPr lang="ar-SA" sz="3200" u="dash"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تفسير ظاهرة النسيان</a:t>
            </a:r>
            <a:r>
              <a:rPr lang="ar-SA" sz="3200" u="dash" dirty="0">
                <a:solidFill>
                  <a:srgbClr val="C00000"/>
                </a:solidFill>
                <a:latin typeface="Gill Sans MT" panose="020B0502020104020203" pitchFamily="34" charset="0"/>
                <a:ea typeface="Gill Sans MT" panose="020B0502020104020203" pitchFamily="34" charset="0"/>
                <a:cs typeface="Majalla UI"/>
              </a:rPr>
              <a:t>: </a:t>
            </a:r>
            <a:endParaRPr lang="en-US" sz="3200" dirty="0" smtClean="0">
              <a:effectLst/>
              <a:latin typeface="Gill Sans MT" panose="020B0502020104020203" pitchFamily="34" charset="0"/>
              <a:ea typeface="Gill Sans MT" panose="020B0502020104020203" pitchFamily="34" charset="0"/>
              <a:cs typeface="Majalla UI"/>
            </a:endParaRPr>
          </a:p>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هناك عدة نظريات تفسر ظاهرة النسيان منها</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smtClean="0">
              <a:effectLst/>
              <a:latin typeface="Gill Sans MT" panose="020B0502020104020203" pitchFamily="34" charset="0"/>
              <a:ea typeface="Gill Sans MT" panose="020B0502020104020203" pitchFamily="34" charset="0"/>
              <a:cs typeface="Majalla UI"/>
            </a:endParaRPr>
          </a:p>
          <a:p>
            <a:pPr marL="342900" marR="0" lvl="0" indent="-342900" algn="r" rtl="1">
              <a:lnSpc>
                <a:spcPct val="107000"/>
              </a:lnSpc>
              <a:spcBef>
                <a:spcPts val="0"/>
              </a:spcBef>
              <a:spcAft>
                <a:spcPts val="800"/>
              </a:spcAft>
              <a:buFont typeface="+mj-lt"/>
              <a:buAutoNum type="arabicPeriod"/>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نظرية الاضمحلال </a:t>
            </a:r>
            <a:r>
              <a:rPr lang="ar-SA" sz="3200" dirty="0">
                <a:solidFill>
                  <a:srgbClr val="C00000"/>
                </a:solidFill>
                <a:latin typeface="Gill Sans MT" panose="020B0502020104020203" pitchFamily="34" charset="0"/>
                <a:ea typeface="Gill Sans MT" panose="020B0502020104020203" pitchFamily="34" charset="0"/>
                <a:cs typeface="Majalla UI"/>
              </a:rPr>
              <a:t>" </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الترك والضمور</a:t>
            </a:r>
            <a:r>
              <a:rPr lang="ar-SA" sz="3200" dirty="0">
                <a:solidFill>
                  <a:srgbClr val="C00000"/>
                </a:solidFill>
                <a:latin typeface="Gill Sans MT" panose="020B0502020104020203" pitchFamily="34" charset="0"/>
                <a:ea typeface="Gill Sans MT" panose="020B0502020104020203" pitchFamily="34" charset="0"/>
                <a:cs typeface="Majalla UI"/>
              </a:rPr>
              <a:t>" :</a:t>
            </a: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ان هذه النظرية تقوم على ان الذكريات والخبرات السابقة تضعف اثارها وتضمر نتيجة لعدم استعمالها ، اي ان الفرد ينسى المهارة التي تعلمها اذا لم يمارسها باستمرار</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a:effectLst/>
              <a:latin typeface="Gill Sans MT" panose="020B0502020104020203" pitchFamily="34" charset="0"/>
              <a:ea typeface="Gill Sans MT" panose="020B0502020104020203" pitchFamily="34" charset="0"/>
              <a:cs typeface="Majalla UI"/>
            </a:endParaRPr>
          </a:p>
        </p:txBody>
      </p:sp>
    </p:spTree>
    <p:extLst>
      <p:ext uri="{BB962C8B-B14F-4D97-AF65-F5344CB8AC3E}">
        <p14:creationId xmlns:p14="http://schemas.microsoft.com/office/powerpoint/2010/main" val="4194629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362" y="1968552"/>
            <a:ext cx="9822873" cy="3745513"/>
          </a:xfrm>
          <a:prstGeom prst="rect">
            <a:avLst/>
          </a:prstGeom>
        </p:spPr>
        <p:txBody>
          <a:bodyPr wrap="square">
            <a:spAutoFit/>
          </a:bodyPr>
          <a:lstStyle/>
          <a:p>
            <a:pPr algn="r" rtl="1">
              <a:lnSpc>
                <a:spcPct val="107000"/>
              </a:lnSpc>
              <a:spcAft>
                <a:spcPts val="800"/>
              </a:spcAft>
            </a:pP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ولكن علماء النفس اليوم لايتفقون مع هذه النظرية اذ  لو كانت هذه النظرية صحيحة لما اختلف الافراد في قابلياتهم على تذكر الفعاليات والمهارات المختلفة </a:t>
            </a:r>
            <a:r>
              <a:rPr lang="ar-SA" sz="3200" dirty="0">
                <a:solidFill>
                  <a:srgbClr val="C00000"/>
                </a:solidFill>
                <a:latin typeface="Gill Sans MT" panose="020B0502020104020203" pitchFamily="34" charset="0"/>
                <a:ea typeface="Gill Sans MT" panose="020B0502020104020203" pitchFamily="34" charset="0"/>
                <a:cs typeface="Majalla UI"/>
              </a:rPr>
              <a:t>.</a:t>
            </a:r>
            <a:endParaRPr lang="en-US" sz="3200" dirty="0" smtClean="0">
              <a:effectLst/>
              <a:latin typeface="Gill Sans MT" panose="020B0502020104020203" pitchFamily="34" charset="0"/>
              <a:ea typeface="Gill Sans MT" panose="020B0502020104020203" pitchFamily="34" charset="0"/>
              <a:cs typeface="Majalla UI"/>
            </a:endParaRPr>
          </a:p>
          <a:p>
            <a:pPr algn="r"/>
            <a:r>
              <a:rPr lang="ar-SA" sz="3200" dirty="0">
                <a:solidFill>
                  <a:srgbClr val="C00000"/>
                </a:solidFill>
                <a:latin typeface="Gill Sans MT" panose="020B0502020104020203" pitchFamily="34" charset="0"/>
                <a:ea typeface="Gill Sans MT" panose="020B0502020104020203" pitchFamily="34" charset="0"/>
                <a:cs typeface="Times New Roman" panose="02020603050405020304" pitchFamily="18" charset="0"/>
              </a:rPr>
              <a:t>كما بينت الدراسات التي قارنت كمية النسيان بعد فترة من النوم مع كمية النسيان بعد فترة مشابهه من اليقظة ، اذ يمكن تذكر نسبة اكبر من المادة المتعلمة بعد فترة من النوم يقضيها المتعلم بعد عملية التعلم مباشرة مقارنة بنسبة التذكر بعد فترة مشابهه من اليقظة</a:t>
            </a:r>
            <a:endParaRPr lang="en-US" sz="3200" dirty="0"/>
          </a:p>
        </p:txBody>
      </p:sp>
    </p:spTree>
    <p:extLst>
      <p:ext uri="{BB962C8B-B14F-4D97-AF65-F5344CB8AC3E}">
        <p14:creationId xmlns:p14="http://schemas.microsoft.com/office/powerpoint/2010/main" val="42695766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22</TotalTime>
  <Words>454</Words>
  <Application>Microsoft Office PowerPoint</Application>
  <PresentationFormat>Widescreen</PresentationFormat>
  <Paragraphs>27</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Gill Sans MT</vt:lpstr>
      <vt:lpstr>Majalla UI</vt:lpstr>
      <vt:lpstr>Tahoma</vt:lpstr>
      <vt:lpstr>Times New Roman</vt:lpstr>
      <vt:lpstr>Trebuchet MS</vt:lpstr>
      <vt:lpstr>Wingdings 3</vt:lpstr>
      <vt:lpstr>Facet</vt:lpstr>
      <vt:lpstr>علم النفس الرياضي  المحاضرة الرابعة / المرحلة الرابعة</vt:lpstr>
      <vt:lpstr>PowerPoint Presentation</vt:lpstr>
      <vt:lpstr>PowerPoint Presentation</vt:lpstr>
      <vt:lpstr>PowerPoint Presentation</vt:lpstr>
      <vt:lpstr>العوامل التي تؤثر على منحنى التذكر:  هناك عوامل كثيرة تؤثر على منحنى التذكر منها:</vt:lpstr>
      <vt:lpstr>2.مدى اهمية المادة او المهارة بالنسبة للمتعلم :   ان الفرد يتذكر المهارات التي تعلمها اذا كانت ذات معنى بالنسبة له نتيجة عوامل كثيرة منها:</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 المرحلة الرابعة</dc:title>
  <dc:creator>Dr</dc:creator>
  <cp:lastModifiedBy>Dr</cp:lastModifiedBy>
  <cp:revision>19</cp:revision>
  <dcterms:created xsi:type="dcterms:W3CDTF">2018-10-05T20:13:10Z</dcterms:created>
  <dcterms:modified xsi:type="dcterms:W3CDTF">2018-10-12T17:04:32Z</dcterms:modified>
</cp:coreProperties>
</file>