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878B8EE1-3029-4D5C-81D5-78CB6A71E85D}" type="datetimeFigureOut">
              <a:rPr lang="ar-IQ" smtClean="0"/>
              <a:pPr/>
              <a:t>03/02/1440</a:t>
            </a:fld>
            <a:endParaRPr lang="ar-IQ"/>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ar-IQ"/>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301019D-F5D8-45CA-96C7-900A7D91CD64}" type="slidenum">
              <a:rPr lang="ar-IQ" smtClean="0"/>
              <a:pPr/>
              <a:t>‹#›</a:t>
            </a:fld>
            <a:endParaRPr lang="ar-IQ"/>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3310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8B8EE1-3029-4D5C-81D5-78CB6A71E85D}" type="datetimeFigureOut">
              <a:rPr lang="ar-IQ" smtClean="0"/>
              <a:pPr/>
              <a:t>03/02/1440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01019D-F5D8-45CA-96C7-900A7D91CD64}" type="slidenum">
              <a:rPr lang="ar-IQ" smtClean="0"/>
              <a:pPr/>
              <a:t>‹#›</a:t>
            </a:fld>
            <a:endParaRPr lang="ar-IQ"/>
          </a:p>
        </p:txBody>
      </p:sp>
    </p:spTree>
    <p:extLst>
      <p:ext uri="{BB962C8B-B14F-4D97-AF65-F5344CB8AC3E}">
        <p14:creationId xmlns:p14="http://schemas.microsoft.com/office/powerpoint/2010/main" val="1423922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8B8EE1-3029-4D5C-81D5-78CB6A71E85D}" type="datetimeFigureOut">
              <a:rPr lang="ar-IQ" smtClean="0"/>
              <a:pPr/>
              <a:t>03/02/1440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01019D-F5D8-45CA-96C7-900A7D91CD64}" type="slidenum">
              <a:rPr lang="ar-IQ" smtClean="0"/>
              <a:pPr/>
              <a:t>‹#›</a:t>
            </a:fld>
            <a:endParaRPr lang="ar-IQ"/>
          </a:p>
        </p:txBody>
      </p:sp>
    </p:spTree>
    <p:extLst>
      <p:ext uri="{BB962C8B-B14F-4D97-AF65-F5344CB8AC3E}">
        <p14:creationId xmlns:p14="http://schemas.microsoft.com/office/powerpoint/2010/main" val="1284643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8B8EE1-3029-4D5C-81D5-78CB6A71E85D}" type="datetimeFigureOut">
              <a:rPr lang="ar-IQ" smtClean="0"/>
              <a:pPr/>
              <a:t>03/02/1440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01019D-F5D8-45CA-96C7-900A7D91CD64}" type="slidenum">
              <a:rPr lang="ar-IQ" smtClean="0"/>
              <a:pPr/>
              <a:t>‹#›</a:t>
            </a:fld>
            <a:endParaRPr lang="ar-IQ"/>
          </a:p>
        </p:txBody>
      </p:sp>
    </p:spTree>
    <p:extLst>
      <p:ext uri="{BB962C8B-B14F-4D97-AF65-F5344CB8AC3E}">
        <p14:creationId xmlns:p14="http://schemas.microsoft.com/office/powerpoint/2010/main" val="2386015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8B8EE1-3029-4D5C-81D5-78CB6A71E85D}" type="datetimeFigureOut">
              <a:rPr lang="ar-IQ" smtClean="0"/>
              <a:pPr/>
              <a:t>03/02/1440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301019D-F5D8-45CA-96C7-900A7D91CD64}" type="slidenum">
              <a:rPr lang="ar-IQ" smtClean="0"/>
              <a:pPr/>
              <a:t>‹#›</a:t>
            </a:fld>
            <a:endParaRPr lang="ar-IQ"/>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4292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8B8EE1-3029-4D5C-81D5-78CB6A71E85D}" type="datetimeFigureOut">
              <a:rPr lang="ar-IQ" smtClean="0"/>
              <a:pPr/>
              <a:t>03/02/1440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301019D-F5D8-45CA-96C7-900A7D91CD64}" type="slidenum">
              <a:rPr lang="ar-IQ" smtClean="0"/>
              <a:pPr/>
              <a:t>‹#›</a:t>
            </a:fld>
            <a:endParaRPr lang="ar-IQ"/>
          </a:p>
        </p:txBody>
      </p:sp>
    </p:spTree>
    <p:extLst>
      <p:ext uri="{BB962C8B-B14F-4D97-AF65-F5344CB8AC3E}">
        <p14:creationId xmlns:p14="http://schemas.microsoft.com/office/powerpoint/2010/main" val="2787510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8B8EE1-3029-4D5C-81D5-78CB6A71E85D}" type="datetimeFigureOut">
              <a:rPr lang="ar-IQ" smtClean="0"/>
              <a:pPr/>
              <a:t>03/02/1440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301019D-F5D8-45CA-96C7-900A7D91CD64}" type="slidenum">
              <a:rPr lang="ar-IQ" smtClean="0"/>
              <a:pPr/>
              <a:t>‹#›</a:t>
            </a:fld>
            <a:endParaRPr lang="ar-IQ"/>
          </a:p>
        </p:txBody>
      </p:sp>
    </p:spTree>
    <p:extLst>
      <p:ext uri="{BB962C8B-B14F-4D97-AF65-F5344CB8AC3E}">
        <p14:creationId xmlns:p14="http://schemas.microsoft.com/office/powerpoint/2010/main" val="2541475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8B8EE1-3029-4D5C-81D5-78CB6A71E85D}" type="datetimeFigureOut">
              <a:rPr lang="ar-IQ" smtClean="0"/>
              <a:pPr/>
              <a:t>03/02/1440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301019D-F5D8-45CA-96C7-900A7D91CD64}" type="slidenum">
              <a:rPr lang="ar-IQ" smtClean="0"/>
              <a:pPr/>
              <a:t>‹#›</a:t>
            </a:fld>
            <a:endParaRPr lang="ar-IQ"/>
          </a:p>
        </p:txBody>
      </p:sp>
    </p:spTree>
    <p:extLst>
      <p:ext uri="{BB962C8B-B14F-4D97-AF65-F5344CB8AC3E}">
        <p14:creationId xmlns:p14="http://schemas.microsoft.com/office/powerpoint/2010/main" val="7117698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B8EE1-3029-4D5C-81D5-78CB6A71E85D}" type="datetimeFigureOut">
              <a:rPr lang="ar-IQ" smtClean="0"/>
              <a:pPr/>
              <a:t>03/02/1440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301019D-F5D8-45CA-96C7-900A7D91CD64}" type="slidenum">
              <a:rPr lang="ar-IQ" smtClean="0"/>
              <a:pPr/>
              <a:t>‹#›</a:t>
            </a:fld>
            <a:endParaRPr lang="ar-IQ"/>
          </a:p>
        </p:txBody>
      </p:sp>
    </p:spTree>
    <p:extLst>
      <p:ext uri="{BB962C8B-B14F-4D97-AF65-F5344CB8AC3E}">
        <p14:creationId xmlns:p14="http://schemas.microsoft.com/office/powerpoint/2010/main" val="13172758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878B8EE1-3029-4D5C-81D5-78CB6A71E85D}" type="datetimeFigureOut">
              <a:rPr lang="ar-IQ" smtClean="0"/>
              <a:pPr/>
              <a:t>03/02/1440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301019D-F5D8-45CA-96C7-900A7D91CD64}" type="slidenum">
              <a:rPr lang="ar-IQ" smtClean="0"/>
              <a:pPr/>
              <a:t>‹#›</a:t>
            </a:fld>
            <a:endParaRPr lang="ar-IQ"/>
          </a:p>
        </p:txBody>
      </p:sp>
    </p:spTree>
    <p:extLst>
      <p:ext uri="{BB962C8B-B14F-4D97-AF65-F5344CB8AC3E}">
        <p14:creationId xmlns:p14="http://schemas.microsoft.com/office/powerpoint/2010/main" val="3563707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878B8EE1-3029-4D5C-81D5-78CB6A71E85D}" type="datetimeFigureOut">
              <a:rPr lang="ar-IQ" smtClean="0"/>
              <a:pPr/>
              <a:t>03/02/1440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301019D-F5D8-45CA-96C7-900A7D91CD64}" type="slidenum">
              <a:rPr lang="ar-IQ" smtClean="0"/>
              <a:pPr/>
              <a:t>‹#›</a:t>
            </a:fld>
            <a:endParaRPr lang="ar-IQ"/>
          </a:p>
        </p:txBody>
      </p:sp>
    </p:spTree>
    <p:extLst>
      <p:ext uri="{BB962C8B-B14F-4D97-AF65-F5344CB8AC3E}">
        <p14:creationId xmlns:p14="http://schemas.microsoft.com/office/powerpoint/2010/main" val="3366000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878B8EE1-3029-4D5C-81D5-78CB6A71E85D}" type="datetimeFigureOut">
              <a:rPr lang="ar-IQ" smtClean="0"/>
              <a:pPr/>
              <a:t>03/02/1440</a:t>
            </a:fld>
            <a:endParaRPr lang="ar-IQ"/>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ar-IQ"/>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9301019D-F5D8-45CA-96C7-900A7D91CD64}" type="slidenum">
              <a:rPr lang="ar-IQ" smtClean="0"/>
              <a:pPr/>
              <a:t>‹#›</a:t>
            </a:fld>
            <a:endParaRPr lang="ar-IQ"/>
          </a:p>
        </p:txBody>
      </p:sp>
    </p:spTree>
    <p:extLst>
      <p:ext uri="{BB962C8B-B14F-4D97-AF65-F5344CB8AC3E}">
        <p14:creationId xmlns:p14="http://schemas.microsoft.com/office/powerpoint/2010/main" val="303418713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142984"/>
            <a:ext cx="7920880" cy="3108543"/>
          </a:xfrm>
          <a:prstGeom prst="rect">
            <a:avLst/>
          </a:prstGeom>
          <a:noFill/>
        </p:spPr>
        <p:txBody>
          <a:bodyPr wrap="square" rtlCol="1">
            <a:spAutoFit/>
          </a:bodyPr>
          <a:lstStyle/>
          <a:p>
            <a:endParaRPr lang="ar-IQ" sz="2000" dirty="0" smtClean="0"/>
          </a:p>
          <a:p>
            <a:pPr algn="ctr"/>
            <a:r>
              <a:rPr lang="ar-IQ" sz="4400" dirty="0" smtClean="0">
                <a:solidFill>
                  <a:schemeClr val="tx1">
                    <a:lumMod val="95000"/>
                    <a:lumOff val="5000"/>
                  </a:schemeClr>
                </a:solidFill>
              </a:rPr>
              <a:t>البحث العلمي</a:t>
            </a:r>
            <a:endParaRPr lang="en-US" sz="4400" dirty="0">
              <a:solidFill>
                <a:schemeClr val="tx1">
                  <a:lumMod val="95000"/>
                  <a:lumOff val="5000"/>
                </a:schemeClr>
              </a:solidFill>
            </a:endParaRPr>
          </a:p>
          <a:p>
            <a:pPr algn="ctr"/>
            <a:r>
              <a:rPr lang="ar-IQ" sz="4400" dirty="0" smtClean="0"/>
              <a:t>المحاضرة  الثالثة للمرحلة الثالثة </a:t>
            </a:r>
            <a:endParaRPr lang="ar-IQ" sz="2400" dirty="0" smtClean="0"/>
          </a:p>
          <a:p>
            <a:pPr algn="ctr"/>
            <a:r>
              <a:rPr lang="ar-IQ" sz="4400" dirty="0" smtClean="0"/>
              <a:t> ا.د سعاد سبتي    </a:t>
            </a:r>
          </a:p>
          <a:p>
            <a:pPr algn="ctr"/>
            <a:r>
              <a:rPr lang="ar-IQ" sz="4400" dirty="0" smtClean="0"/>
              <a:t>للعام الدراسي 2018-2019</a:t>
            </a:r>
            <a:endParaRPr lang="ar-IQ" sz="44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292560224"/>
              </p:ext>
            </p:extLst>
          </p:nvPr>
        </p:nvGraphicFramePr>
        <p:xfrm>
          <a:off x="1115616" y="2636912"/>
          <a:ext cx="6624736" cy="3291840"/>
        </p:xfrm>
        <a:graphic>
          <a:graphicData uri="http://schemas.openxmlformats.org/drawingml/2006/table">
            <a:tbl>
              <a:tblPr rtl="1" firstRow="1" firstCol="1" lastRow="1" lastCol="1" bandRow="1" bandCol="1"/>
              <a:tblGrid>
                <a:gridCol w="1684239">
                  <a:extLst>
                    <a:ext uri="{9D8B030D-6E8A-4147-A177-3AD203B41FA5}">
                      <a16:colId xmlns:a16="http://schemas.microsoft.com/office/drawing/2014/main" val="20000"/>
                    </a:ext>
                  </a:extLst>
                </a:gridCol>
                <a:gridCol w="2449802">
                  <a:extLst>
                    <a:ext uri="{9D8B030D-6E8A-4147-A177-3AD203B41FA5}">
                      <a16:colId xmlns:a16="http://schemas.microsoft.com/office/drawing/2014/main" val="20001"/>
                    </a:ext>
                  </a:extLst>
                </a:gridCol>
                <a:gridCol w="2490695">
                  <a:extLst>
                    <a:ext uri="{9D8B030D-6E8A-4147-A177-3AD203B41FA5}">
                      <a16:colId xmlns:a16="http://schemas.microsoft.com/office/drawing/2014/main" val="20002"/>
                    </a:ext>
                  </a:extLst>
                </a:gridCol>
              </a:tblGrid>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التسلسل</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العنوان</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الصفحة</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عنوان البحث</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1</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الآية القرآنية</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2</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الإهداء</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3</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الشكر والتقدير</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7</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المحتويات</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9</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1-</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التعريف بالبحث</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12</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1-1</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المقدمة وأهمية البحث</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1-2</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مشكلة البحث</a:t>
                      </a:r>
                      <a:endParaRPr lang="en-US"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Rectangle 1"/>
          <p:cNvSpPr>
            <a:spLocks noChangeArrowheads="1"/>
          </p:cNvSpPr>
          <p:nvPr/>
        </p:nvSpPr>
        <p:spPr bwMode="auto">
          <a:xfrm>
            <a:off x="251520" y="445314"/>
            <a:ext cx="856895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28600" algn="l" rtl="0" eaLnBrk="0" fontAlgn="base" hangingPunct="0">
              <a:spcBef>
                <a:spcPct val="0"/>
              </a:spcBef>
              <a:spcAft>
                <a:spcPct val="0"/>
              </a:spcAft>
              <a:defRPr>
                <a:solidFill>
                  <a:schemeClr val="tx1"/>
                </a:solidFill>
                <a:latin typeface="Arial" panose="020B0604020202020204" pitchFamily="34" charset="0"/>
              </a:defRPr>
            </a:lvl1pPr>
            <a:lvl2pPr algn="l" rtl="0" eaLnBrk="0" fontAlgn="base" hangingPunct="0">
              <a:spcBef>
                <a:spcPct val="0"/>
              </a:spcBef>
              <a:spcAft>
                <a:spcPct val="0"/>
              </a:spcAft>
              <a:defRPr>
                <a:solidFill>
                  <a:schemeClr val="tx1"/>
                </a:solidFill>
                <a:latin typeface="Arial" panose="020B0604020202020204" pitchFamily="34" charset="0"/>
              </a:defRPr>
            </a:lvl2pPr>
            <a:lvl3pPr algn="l" rtl="0" eaLnBrk="0" fontAlgn="base" hangingPunct="0">
              <a:spcBef>
                <a:spcPct val="0"/>
              </a:spcBef>
              <a:spcAft>
                <a:spcPct val="0"/>
              </a:spcAft>
              <a:defRPr>
                <a:solidFill>
                  <a:schemeClr val="tx1"/>
                </a:solidFill>
                <a:latin typeface="Arial" panose="020B0604020202020204" pitchFamily="34" charset="0"/>
              </a:defRPr>
            </a:lvl3pPr>
            <a:lvl4pPr algn="l" rtl="0" eaLnBrk="0" fontAlgn="base" hangingPunct="0">
              <a:spcBef>
                <a:spcPct val="0"/>
              </a:spcBef>
              <a:spcAft>
                <a:spcPct val="0"/>
              </a:spcAft>
              <a:defRPr>
                <a:solidFill>
                  <a:schemeClr val="tx1"/>
                </a:solidFill>
                <a:latin typeface="Arial" panose="020B0604020202020204" pitchFamily="34" charset="0"/>
              </a:defRPr>
            </a:lvl4pPr>
            <a:lvl5pPr algn="l" rtl="0" eaLnBrk="0" fontAlgn="base" hangingPunct="0">
              <a:spcBef>
                <a:spcPct val="0"/>
              </a:spcBef>
              <a:spcAft>
                <a:spcPct val="0"/>
              </a:spcAft>
              <a:defRPr>
                <a:solidFill>
                  <a:schemeClr val="tx1"/>
                </a:solidFill>
                <a:latin typeface="Arial" panose="020B0604020202020204" pitchFamily="34" charset="0"/>
              </a:defRPr>
            </a:lvl5pPr>
            <a:lvl6pPr algn="l" rtl="0" eaLnBrk="0" fontAlgn="base" hangingPunct="0">
              <a:spcBef>
                <a:spcPct val="0"/>
              </a:spcBef>
              <a:spcAft>
                <a:spcPct val="0"/>
              </a:spcAft>
              <a:defRPr>
                <a:solidFill>
                  <a:schemeClr val="tx1"/>
                </a:solidFill>
                <a:latin typeface="Arial" panose="020B0604020202020204" pitchFamily="34" charset="0"/>
              </a:defRPr>
            </a:lvl6pPr>
            <a:lvl7pPr algn="l" rtl="0" eaLnBrk="0" fontAlgn="base" hangingPunct="0">
              <a:spcBef>
                <a:spcPct val="0"/>
              </a:spcBef>
              <a:spcAft>
                <a:spcPct val="0"/>
              </a:spcAft>
              <a:defRPr>
                <a:solidFill>
                  <a:schemeClr val="tx1"/>
                </a:solidFill>
                <a:latin typeface="Arial" panose="020B0604020202020204" pitchFamily="34" charset="0"/>
              </a:defRPr>
            </a:lvl7pPr>
            <a:lvl8pPr algn="l" rtl="0" eaLnBrk="0" fontAlgn="base" hangingPunct="0">
              <a:spcBef>
                <a:spcPct val="0"/>
              </a:spcBef>
              <a:spcAft>
                <a:spcPct val="0"/>
              </a:spcAft>
              <a:defRPr>
                <a:solidFill>
                  <a:schemeClr val="tx1"/>
                </a:solidFill>
                <a:latin typeface="Arial" panose="020B0604020202020204" pitchFamily="34" charset="0"/>
              </a:defRPr>
            </a:lvl8pPr>
            <a:lvl9pPr algn="l" rtl="0" eaLnBrk="0" fontAlgn="base" hangingPunct="0">
              <a:spcBef>
                <a:spcPct val="0"/>
              </a:spcBef>
              <a:spcAft>
                <a:spcPct val="0"/>
              </a:spcAft>
              <a:defRPr>
                <a:solidFill>
                  <a:schemeClr val="tx1"/>
                </a:solidFill>
                <a:latin typeface="Arial" panose="020B0604020202020204" pitchFamily="34" charset="0"/>
              </a:defRPr>
            </a:lvl9pPr>
          </a:lstStyle>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ثامنا :محتويات البحث</a:t>
            </a:r>
            <a:r>
              <a:rPr kumimoji="0" lang="ar-IQ" sz="2400" b="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a:t>
            </a:r>
            <a:endParaRPr kumimoji="0" lang="en-US" sz="1050" b="0" i="0" u="none" strike="noStrike" cap="none" normalizeH="0" baseline="0" dirty="0" smtClean="0">
              <a:ln>
                <a:noFill/>
              </a:ln>
              <a:solidFill>
                <a:schemeClr val="tx1"/>
              </a:solidFill>
              <a:effectLst/>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تدرج المحتويات في جدول يتضمن العناوين الرئيسية من البحث من أول صفحة (العنوان)ولأخر صفحة (الملخص باللغة الانكليزية). ويكون تخطيطه </a:t>
            </a:r>
            <a:r>
              <a:rPr kumimoji="0" lang="ar-IQ" sz="2400" b="0" i="0" u="none" strike="noStrike" cap="none" normalizeH="0" baseline="0" dirty="0" err="1"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كمايلي</a:t>
            </a:r>
            <a:r>
              <a:rPr kumimoji="0" lang="ar-IQ" sz="2400" b="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a:t>
            </a:r>
            <a:endParaRPr kumimoji="0" lang="en-US" sz="1050" b="0" i="0" u="none" strike="noStrike" cap="none" normalizeH="0" baseline="0" dirty="0" smtClean="0">
              <a:ln>
                <a:noFill/>
              </a:ln>
              <a:solidFill>
                <a:schemeClr val="tx1"/>
              </a:solidFill>
              <a:effectLst/>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قائمة محتويات البحث</a:t>
            </a:r>
            <a:endParaRPr kumimoji="0" lang="en-US" sz="1050" b="0" i="0" u="none" strike="noStrike" cap="none" normalizeH="0" baseline="0" dirty="0" smtClean="0">
              <a:ln>
                <a:noFill/>
              </a:ln>
              <a:solidFill>
                <a:schemeClr val="tx1"/>
              </a:solidFill>
              <a:effectLst/>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ملاحظة :هذه العناوين أمثله فقط.</a:t>
            </a:r>
            <a:endParaRPr kumimoji="0" lang="ar-IQ"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332656"/>
            <a:ext cx="8280920" cy="1569660"/>
          </a:xfrm>
          <a:prstGeom prst="rect">
            <a:avLst/>
          </a:prstGeom>
        </p:spPr>
        <p:txBody>
          <a:bodyPr wrap="square">
            <a:spAutoFit/>
          </a:bodyPr>
          <a:lstStyle/>
          <a:p>
            <a:pPr marL="228600" algn="just"/>
            <a:r>
              <a:rPr lang="ar-IQ" sz="2400" b="1" dirty="0">
                <a:latin typeface="Times New Roman" panose="02020603050405020304" pitchFamily="18" charset="0"/>
                <a:ea typeface="Times New Roman" panose="02020603050405020304" pitchFamily="18" charset="0"/>
                <a:cs typeface="Simplified Arabic" panose="02020603050405020304" pitchFamily="18" charset="-78"/>
              </a:rPr>
              <a:t>تاسعا : قائمة محتويات الجداول:</a:t>
            </a:r>
            <a:endParaRPr lang="en-US" dirty="0">
              <a:latin typeface="Times New Roman" panose="02020603050405020304" pitchFamily="18" charset="0"/>
              <a:ea typeface="Times New Roman" panose="02020603050405020304" pitchFamily="18" charset="0"/>
            </a:endParaRPr>
          </a:p>
          <a:p>
            <a:pPr indent="228600" algn="just"/>
            <a:r>
              <a:rPr lang="ar-IQ" sz="2400" dirty="0">
                <a:latin typeface="Times New Roman" panose="02020603050405020304" pitchFamily="18" charset="0"/>
                <a:ea typeface="Times New Roman" panose="02020603050405020304" pitchFamily="18" charset="0"/>
                <a:cs typeface="Simplified Arabic" panose="02020603050405020304" pitchFamily="18" charset="-78"/>
              </a:rPr>
              <a:t>تدرج عناوين الجداول المجودة في متن البحث في جدول خاص ويكون موقعها بعد محتويات البحث ويخطط جدولها كما يلي:</a:t>
            </a:r>
            <a:endParaRPr lang="en-US" dirty="0">
              <a:latin typeface="Times New Roman" panose="02020603050405020304" pitchFamily="18" charset="0"/>
              <a:ea typeface="Times New Roman" panose="02020603050405020304" pitchFamily="18" charset="0"/>
            </a:endParaRPr>
          </a:p>
          <a:p>
            <a:pPr marL="228600" algn="ctr"/>
            <a:r>
              <a:rPr lang="ar-IQ" sz="2400" b="1" dirty="0">
                <a:latin typeface="Times New Roman" panose="02020603050405020304" pitchFamily="18" charset="0"/>
                <a:ea typeface="Times New Roman" panose="02020603050405020304" pitchFamily="18" charset="0"/>
                <a:cs typeface="Simplified Arabic" panose="02020603050405020304" pitchFamily="18" charset="-78"/>
              </a:rPr>
              <a:t>ثبت الجداول( قائمة محتويات الجداول)</a:t>
            </a:r>
            <a:endParaRPr lang="en-US" dirty="0">
              <a:effectLst/>
              <a:latin typeface="Times New Roman" panose="02020603050405020304" pitchFamily="18" charset="0"/>
              <a:ea typeface="Times New Roman" panose="02020603050405020304" pitchFamily="18"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4038821772"/>
              </p:ext>
            </p:extLst>
          </p:nvPr>
        </p:nvGraphicFramePr>
        <p:xfrm>
          <a:off x="1187624" y="2348880"/>
          <a:ext cx="6840761" cy="1828800"/>
        </p:xfrm>
        <a:graphic>
          <a:graphicData uri="http://schemas.openxmlformats.org/drawingml/2006/table">
            <a:tbl>
              <a:tblPr rtl="1" firstRow="1" firstCol="1" lastRow="1" lastCol="1" bandRow="1" bandCol="1"/>
              <a:tblGrid>
                <a:gridCol w="1685446">
                  <a:extLst>
                    <a:ext uri="{9D8B030D-6E8A-4147-A177-3AD203B41FA5}">
                      <a16:colId xmlns:a16="http://schemas.microsoft.com/office/drawing/2014/main" val="20000"/>
                    </a:ext>
                  </a:extLst>
                </a:gridCol>
                <a:gridCol w="3619284">
                  <a:extLst>
                    <a:ext uri="{9D8B030D-6E8A-4147-A177-3AD203B41FA5}">
                      <a16:colId xmlns:a16="http://schemas.microsoft.com/office/drawing/2014/main" val="20001"/>
                    </a:ext>
                  </a:extLst>
                </a:gridCol>
                <a:gridCol w="1536031">
                  <a:extLst>
                    <a:ext uri="{9D8B030D-6E8A-4147-A177-3AD203B41FA5}">
                      <a16:colId xmlns:a16="http://schemas.microsoft.com/office/drawing/2014/main" val="20002"/>
                    </a:ext>
                  </a:extLst>
                </a:gridCol>
              </a:tblGrid>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رقم الجدول</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العنوان</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الصفحة</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1</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تجانس العينة</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40</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2</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الفروق بين القياسات القبلية والبعدية لمتغيرات البحث</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55</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3</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أسماء الخبراء والمختصين</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dirty="0">
                          <a:effectLst/>
                          <a:latin typeface="Times New Roman" panose="02020603050405020304" pitchFamily="18" charset="0"/>
                          <a:ea typeface="Times New Roman" panose="02020603050405020304" pitchFamily="18" charset="0"/>
                          <a:cs typeface="Simplified Arabic" panose="02020603050405020304" pitchFamily="18" charset="-78"/>
                        </a:rPr>
                        <a:t>80</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مستطيل 5"/>
          <p:cNvSpPr/>
          <p:nvPr/>
        </p:nvSpPr>
        <p:spPr>
          <a:xfrm>
            <a:off x="4485477" y="4581128"/>
            <a:ext cx="3292889" cy="461665"/>
          </a:xfrm>
          <a:prstGeom prst="rect">
            <a:avLst/>
          </a:prstGeom>
        </p:spPr>
        <p:txBody>
          <a:bodyPr wrap="none">
            <a:spAutoFit/>
          </a:bodyPr>
          <a:lstStyle/>
          <a:p>
            <a:pPr algn="just"/>
            <a:r>
              <a:rPr lang="ar-IQ" sz="2400" dirty="0">
                <a:latin typeface="Times New Roman" panose="02020603050405020304" pitchFamily="18" charset="0"/>
                <a:ea typeface="Times New Roman" panose="02020603050405020304" pitchFamily="18" charset="0"/>
                <a:cs typeface="Simplified Arabic" panose="02020603050405020304" pitchFamily="18" charset="-78"/>
              </a:rPr>
              <a:t>ملاحظة: هذه العناوين أمثله فقط</a:t>
            </a:r>
            <a:endParaRPr lang="en-US" dirty="0">
              <a:effectLst/>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332656"/>
            <a:ext cx="8316416" cy="1569660"/>
          </a:xfrm>
          <a:prstGeom prst="rect">
            <a:avLst/>
          </a:prstGeom>
        </p:spPr>
        <p:txBody>
          <a:bodyPr wrap="square">
            <a:spAutoFit/>
          </a:bodyPr>
          <a:lstStyle/>
          <a:p>
            <a:pPr marL="228600" algn="just"/>
            <a:r>
              <a:rPr lang="ar-IQ" sz="2400" b="1" dirty="0">
                <a:latin typeface="Times New Roman" panose="02020603050405020304" pitchFamily="18" charset="0"/>
                <a:ea typeface="Times New Roman" panose="02020603050405020304" pitchFamily="18" charset="0"/>
                <a:cs typeface="Simplified Arabic" panose="02020603050405020304" pitchFamily="18" charset="-78"/>
              </a:rPr>
              <a:t>تاسعا: قائمة او محتويات الإشكال:</a:t>
            </a:r>
            <a:endParaRPr lang="en-US" dirty="0">
              <a:latin typeface="Times New Roman" panose="02020603050405020304" pitchFamily="18" charset="0"/>
              <a:ea typeface="Times New Roman" panose="02020603050405020304" pitchFamily="18" charset="0"/>
            </a:endParaRPr>
          </a:p>
          <a:p>
            <a:pPr indent="228600" algn="just"/>
            <a:r>
              <a:rPr lang="ar-IQ" sz="2400" b="1" dirty="0">
                <a:latin typeface="Times New Roman" panose="02020603050405020304" pitchFamily="18" charset="0"/>
                <a:ea typeface="Times New Roman" panose="02020603050405020304" pitchFamily="18" charset="0"/>
                <a:cs typeface="Simplified Arabic" panose="02020603050405020304" pitchFamily="18" charset="-78"/>
              </a:rPr>
              <a:t> </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توضح الأشكال الموجودة في متن البحث في جدول ويكون موقعه بعد محتويات الجداول ويخطط جدولها كما يلي:</a:t>
            </a:r>
            <a:endParaRPr lang="en-US" dirty="0">
              <a:latin typeface="Times New Roman" panose="02020603050405020304" pitchFamily="18" charset="0"/>
              <a:ea typeface="Times New Roman" panose="02020603050405020304" pitchFamily="18" charset="0"/>
            </a:endParaRPr>
          </a:p>
          <a:p>
            <a:pPr marL="228600" algn="ctr"/>
            <a:r>
              <a:rPr lang="ar-IQ" sz="2400" b="1" dirty="0">
                <a:latin typeface="Times New Roman" panose="02020603050405020304" pitchFamily="18" charset="0"/>
                <a:ea typeface="Times New Roman" panose="02020603050405020304" pitchFamily="18" charset="0"/>
                <a:cs typeface="Simplified Arabic" panose="02020603050405020304" pitchFamily="18" charset="-78"/>
              </a:rPr>
              <a:t>ثبت الأشكال (قائمة محتويات الإشكال)</a:t>
            </a:r>
            <a:endParaRPr lang="en-US" dirty="0">
              <a:effectLst/>
              <a:latin typeface="Times New Roman" panose="02020603050405020304" pitchFamily="18" charset="0"/>
              <a:ea typeface="Times New Roman" panose="02020603050405020304" pitchFamily="18" charset="0"/>
            </a:endParaRPr>
          </a:p>
        </p:txBody>
      </p:sp>
      <p:graphicFrame>
        <p:nvGraphicFramePr>
          <p:cNvPr id="3" name="جدول 2"/>
          <p:cNvGraphicFramePr>
            <a:graphicFrameLocks noGrp="1"/>
          </p:cNvGraphicFramePr>
          <p:nvPr>
            <p:extLst>
              <p:ext uri="{D42A27DB-BD31-4B8C-83A1-F6EECF244321}">
                <p14:modId xmlns:p14="http://schemas.microsoft.com/office/powerpoint/2010/main" val="4077393932"/>
              </p:ext>
            </p:extLst>
          </p:nvPr>
        </p:nvGraphicFramePr>
        <p:xfrm>
          <a:off x="683568" y="2276872"/>
          <a:ext cx="7488832" cy="2560320"/>
        </p:xfrm>
        <a:graphic>
          <a:graphicData uri="http://schemas.openxmlformats.org/drawingml/2006/table">
            <a:tbl>
              <a:tblPr rtl="1" firstRow="1" firstCol="1" lastRow="1" lastCol="1" bandRow="1" bandCol="1"/>
              <a:tblGrid>
                <a:gridCol w="1845120">
                  <a:extLst>
                    <a:ext uri="{9D8B030D-6E8A-4147-A177-3AD203B41FA5}">
                      <a16:colId xmlns:a16="http://schemas.microsoft.com/office/drawing/2014/main" val="20000"/>
                    </a:ext>
                  </a:extLst>
                </a:gridCol>
                <a:gridCol w="3962163">
                  <a:extLst>
                    <a:ext uri="{9D8B030D-6E8A-4147-A177-3AD203B41FA5}">
                      <a16:colId xmlns:a16="http://schemas.microsoft.com/office/drawing/2014/main" val="20001"/>
                    </a:ext>
                  </a:extLst>
                </a:gridCol>
                <a:gridCol w="1681549">
                  <a:extLst>
                    <a:ext uri="{9D8B030D-6E8A-4147-A177-3AD203B41FA5}">
                      <a16:colId xmlns:a16="http://schemas.microsoft.com/office/drawing/2014/main" val="20002"/>
                    </a:ext>
                  </a:extLst>
                </a:gridCol>
              </a:tblGrid>
              <a:tr h="0">
                <a:tc>
                  <a:txBody>
                    <a:bodyPr/>
                    <a:lstStyle/>
                    <a:p>
                      <a:pPr algn="ctr" rtl="1">
                        <a:spcAft>
                          <a:spcPts val="0"/>
                        </a:spcAft>
                      </a:pPr>
                      <a:r>
                        <a:rPr lang="ar-IQ" sz="2800" b="1">
                          <a:effectLst/>
                          <a:latin typeface="Times New Roman" panose="02020603050405020304" pitchFamily="18" charset="0"/>
                          <a:ea typeface="Times New Roman" panose="02020603050405020304" pitchFamily="18" charset="0"/>
                          <a:cs typeface="Simplified Arabic" panose="02020603050405020304" pitchFamily="18" charset="-78"/>
                        </a:rPr>
                        <a:t>رقم الشكل</a:t>
                      </a:r>
                      <a:endParaRPr lang="en-US"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800" b="1">
                          <a:effectLst/>
                          <a:latin typeface="Times New Roman" panose="02020603050405020304" pitchFamily="18" charset="0"/>
                          <a:ea typeface="Times New Roman" panose="02020603050405020304" pitchFamily="18" charset="0"/>
                          <a:cs typeface="Simplified Arabic" panose="02020603050405020304" pitchFamily="18" charset="-78"/>
                        </a:rPr>
                        <a:t>العنوان</a:t>
                      </a:r>
                      <a:endParaRPr lang="en-US"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800" b="1">
                          <a:effectLst/>
                          <a:latin typeface="Times New Roman" panose="02020603050405020304" pitchFamily="18" charset="0"/>
                          <a:ea typeface="Times New Roman" panose="02020603050405020304" pitchFamily="18" charset="0"/>
                          <a:cs typeface="Simplified Arabic" panose="02020603050405020304" pitchFamily="18" charset="-78"/>
                        </a:rPr>
                        <a:t>الصفحة</a:t>
                      </a:r>
                      <a:endParaRPr lang="en-US"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rtl="1">
                        <a:spcAft>
                          <a:spcPts val="0"/>
                        </a:spcAft>
                      </a:pPr>
                      <a:r>
                        <a:rPr lang="ar-IQ" sz="2800" b="1">
                          <a:effectLst/>
                          <a:latin typeface="Times New Roman" panose="02020603050405020304" pitchFamily="18" charset="0"/>
                          <a:ea typeface="Times New Roman" panose="02020603050405020304" pitchFamily="18" charset="0"/>
                          <a:cs typeface="Simplified Arabic" panose="02020603050405020304" pitchFamily="18" charset="-78"/>
                        </a:rPr>
                        <a:t>1</a:t>
                      </a:r>
                      <a:endParaRPr lang="en-US"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800" b="1">
                          <a:effectLst/>
                          <a:latin typeface="Times New Roman" panose="02020603050405020304" pitchFamily="18" charset="0"/>
                          <a:ea typeface="Times New Roman" panose="02020603050405020304" pitchFamily="18" charset="0"/>
                          <a:cs typeface="Simplified Arabic" panose="02020603050405020304" pitchFamily="18" charset="-78"/>
                        </a:rPr>
                        <a:t> الرسم البياني لمهارة..</a:t>
                      </a:r>
                      <a:endParaRPr lang="en-US"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800" b="1">
                          <a:effectLst/>
                          <a:latin typeface="Times New Roman" panose="02020603050405020304" pitchFamily="18" charset="0"/>
                          <a:ea typeface="Times New Roman" panose="02020603050405020304" pitchFamily="18" charset="0"/>
                          <a:cs typeface="Simplified Arabic" panose="02020603050405020304" pitchFamily="18" charset="-78"/>
                        </a:rPr>
                        <a:t>63</a:t>
                      </a:r>
                      <a:endParaRPr lang="en-US"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rtl="1">
                        <a:spcAft>
                          <a:spcPts val="0"/>
                        </a:spcAft>
                      </a:pPr>
                      <a:r>
                        <a:rPr lang="ar-IQ" sz="2800" b="1">
                          <a:effectLst/>
                          <a:latin typeface="Times New Roman" panose="02020603050405020304" pitchFamily="18" charset="0"/>
                          <a:ea typeface="Times New Roman" panose="02020603050405020304" pitchFamily="18" charset="0"/>
                          <a:cs typeface="Simplified Arabic" panose="02020603050405020304" pitchFamily="18" charset="-78"/>
                        </a:rPr>
                        <a:t>2</a:t>
                      </a:r>
                      <a:endParaRPr lang="en-US"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800" b="1">
                          <a:effectLst/>
                          <a:latin typeface="Times New Roman" panose="02020603050405020304" pitchFamily="18" charset="0"/>
                          <a:ea typeface="Times New Roman" panose="02020603050405020304" pitchFamily="18" charset="0"/>
                          <a:cs typeface="Simplified Arabic" panose="02020603050405020304" pitchFamily="18" charset="-78"/>
                        </a:rPr>
                        <a:t> صورة لاعب يؤدي مهارة .... الخ</a:t>
                      </a:r>
                      <a:endParaRPr lang="en-US"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800" b="1">
                          <a:effectLst/>
                          <a:latin typeface="Times New Roman" panose="02020603050405020304" pitchFamily="18" charset="0"/>
                          <a:ea typeface="Times New Roman" panose="02020603050405020304" pitchFamily="18" charset="0"/>
                          <a:cs typeface="Simplified Arabic" panose="02020603050405020304" pitchFamily="18" charset="-78"/>
                        </a:rPr>
                        <a:t>77</a:t>
                      </a:r>
                      <a:endParaRPr lang="en-US"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rtl="1">
                        <a:spcAft>
                          <a:spcPts val="0"/>
                        </a:spcAft>
                      </a:pPr>
                      <a:r>
                        <a:rPr lang="ar-IQ" sz="2800" b="1">
                          <a:effectLst/>
                          <a:latin typeface="Times New Roman" panose="02020603050405020304" pitchFamily="18" charset="0"/>
                          <a:ea typeface="Times New Roman" panose="02020603050405020304" pitchFamily="18" charset="0"/>
                          <a:cs typeface="Simplified Arabic" panose="02020603050405020304" pitchFamily="18" charset="-78"/>
                        </a:rPr>
                        <a:t>3</a:t>
                      </a:r>
                      <a:endParaRPr lang="en-US"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800" b="1">
                          <a:effectLst/>
                          <a:latin typeface="Times New Roman" panose="02020603050405020304" pitchFamily="18" charset="0"/>
                          <a:ea typeface="Times New Roman" panose="02020603050405020304" pitchFamily="18" charset="0"/>
                          <a:cs typeface="Simplified Arabic" panose="02020603050405020304" pitchFamily="18" charset="-78"/>
                        </a:rPr>
                        <a:t>الشكل البياني بين الاختبارات القبلية والبعدية</a:t>
                      </a:r>
                      <a:endParaRPr lang="en-US"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800" b="1" dirty="0">
                          <a:effectLst/>
                          <a:latin typeface="Times New Roman" panose="02020603050405020304" pitchFamily="18" charset="0"/>
                          <a:ea typeface="Times New Roman" panose="02020603050405020304" pitchFamily="18" charset="0"/>
                          <a:cs typeface="Simplified Arabic" panose="02020603050405020304" pitchFamily="18" charset="-78"/>
                        </a:rPr>
                        <a:t>86</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مستطيل 3"/>
          <p:cNvSpPr/>
          <p:nvPr/>
        </p:nvSpPr>
        <p:spPr>
          <a:xfrm>
            <a:off x="4613462" y="5517232"/>
            <a:ext cx="3390673" cy="461665"/>
          </a:xfrm>
          <a:prstGeom prst="rect">
            <a:avLst/>
          </a:prstGeom>
        </p:spPr>
        <p:txBody>
          <a:bodyPr wrap="none">
            <a:spAutoFit/>
          </a:bodyPr>
          <a:lstStyle/>
          <a:p>
            <a:pPr algn="just"/>
            <a:r>
              <a:rPr lang="ar-IQ" sz="2400" dirty="0">
                <a:latin typeface="Times New Roman" panose="02020603050405020304" pitchFamily="18" charset="0"/>
                <a:ea typeface="Times New Roman" panose="02020603050405020304" pitchFamily="18" charset="0"/>
                <a:cs typeface="Simplified Arabic" panose="02020603050405020304" pitchFamily="18" charset="-78"/>
              </a:rPr>
              <a:t>ملاحظة :هذه العناوين أمثله فقط.</a:t>
            </a:r>
            <a:endParaRPr lang="en-US" dirty="0">
              <a:effectLst/>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4"/>
            <a:ext cx="8244408" cy="2308324"/>
          </a:xfrm>
          <a:prstGeom prst="rect">
            <a:avLst/>
          </a:prstGeom>
        </p:spPr>
        <p:txBody>
          <a:bodyPr wrap="square">
            <a:spAutoFit/>
          </a:bodyPr>
          <a:lstStyle/>
          <a:p>
            <a:r>
              <a:rPr lang="ar-IQ" sz="2400" b="1" dirty="0">
                <a:latin typeface="Times New Roman" panose="02020603050405020304" pitchFamily="18" charset="0"/>
                <a:ea typeface="Times New Roman" panose="02020603050405020304" pitchFamily="18" charset="0"/>
                <a:cs typeface="Simplified Arabic" panose="02020603050405020304" pitchFamily="18" charset="-78"/>
              </a:rPr>
              <a:t>عاشرا : قائمة محتويات الملاحق:</a:t>
            </a:r>
            <a:endParaRPr lang="en-US" dirty="0">
              <a:latin typeface="Times New Roman" panose="02020603050405020304" pitchFamily="18" charset="0"/>
              <a:ea typeface="Times New Roman" panose="02020603050405020304" pitchFamily="18" charset="0"/>
            </a:endParaRPr>
          </a:p>
          <a:p>
            <a:pPr indent="228600"/>
            <a:r>
              <a:rPr lang="ar-IQ" sz="2400" dirty="0">
                <a:latin typeface="Times New Roman" panose="02020603050405020304" pitchFamily="18" charset="0"/>
                <a:ea typeface="Times New Roman" panose="02020603050405020304" pitchFamily="18" charset="0"/>
                <a:cs typeface="Simplified Arabic" panose="02020603050405020304" pitchFamily="18" charset="-78"/>
              </a:rPr>
              <a:t>وهي محتويات خاصة بملحقات البحث وتشمل الخبراء أو استمارات الاستطلاع والاستبيان والمناهج المختلفة أو أي </a:t>
            </a:r>
            <a:r>
              <a:rPr lang="ar-IQ" sz="2400" dirty="0" err="1">
                <a:latin typeface="Times New Roman" panose="02020603050405020304" pitchFamily="18" charset="0"/>
                <a:ea typeface="Times New Roman" panose="02020603050405020304" pitchFamily="18" charset="0"/>
                <a:cs typeface="Simplified Arabic" panose="02020603050405020304" pitchFamily="18" charset="-78"/>
              </a:rPr>
              <a:t>شي</a:t>
            </a:r>
            <a:r>
              <a:rPr lang="ar-IQ" sz="2400" dirty="0">
                <a:latin typeface="Times New Roman" panose="02020603050405020304" pitchFamily="18" charset="0"/>
                <a:ea typeface="Times New Roman" panose="02020603050405020304" pitchFamily="18" charset="0"/>
                <a:cs typeface="Simplified Arabic" panose="02020603050405020304" pitchFamily="18" charset="-78"/>
              </a:rPr>
              <a:t> عمله الباحث في البحث وأراد أن يوضحه للقارئ بإمكانه وضعه في نهاية البحث أي بعد المصادر مباشرة الصورية وهنا لابد من وجود جدول لها يبين هذه الملحقات ويكون موقعها بعد محتويات الأشكال ويخطط جدولها كما يلي:</a:t>
            </a:r>
            <a:endParaRPr lang="en-US" dirty="0">
              <a:effectLst/>
              <a:latin typeface="Times New Roman" panose="02020603050405020304" pitchFamily="18" charset="0"/>
              <a:ea typeface="Times New Roman" panose="02020603050405020304" pitchFamily="18" charset="0"/>
            </a:endParaRPr>
          </a:p>
        </p:txBody>
      </p:sp>
      <p:graphicFrame>
        <p:nvGraphicFramePr>
          <p:cNvPr id="3" name="جدول 2"/>
          <p:cNvGraphicFramePr>
            <a:graphicFrameLocks noGrp="1"/>
          </p:cNvGraphicFramePr>
          <p:nvPr>
            <p:extLst>
              <p:ext uri="{D42A27DB-BD31-4B8C-83A1-F6EECF244321}">
                <p14:modId xmlns:p14="http://schemas.microsoft.com/office/powerpoint/2010/main" val="260818013"/>
              </p:ext>
            </p:extLst>
          </p:nvPr>
        </p:nvGraphicFramePr>
        <p:xfrm>
          <a:off x="647056" y="3717032"/>
          <a:ext cx="7992888" cy="1828800"/>
        </p:xfrm>
        <a:graphic>
          <a:graphicData uri="http://schemas.openxmlformats.org/drawingml/2006/table">
            <a:tbl>
              <a:tblPr rtl="1" firstRow="1" firstCol="1" lastRow="1" lastCol="1" bandRow="1" bandCol="1"/>
              <a:tblGrid>
                <a:gridCol w="1969310">
                  <a:extLst>
                    <a:ext uri="{9D8B030D-6E8A-4147-A177-3AD203B41FA5}">
                      <a16:colId xmlns:a16="http://schemas.microsoft.com/office/drawing/2014/main" val="20000"/>
                    </a:ext>
                  </a:extLst>
                </a:gridCol>
                <a:gridCol w="4228847">
                  <a:extLst>
                    <a:ext uri="{9D8B030D-6E8A-4147-A177-3AD203B41FA5}">
                      <a16:colId xmlns:a16="http://schemas.microsoft.com/office/drawing/2014/main" val="20001"/>
                    </a:ext>
                  </a:extLst>
                </a:gridCol>
                <a:gridCol w="1794731">
                  <a:extLst>
                    <a:ext uri="{9D8B030D-6E8A-4147-A177-3AD203B41FA5}">
                      <a16:colId xmlns:a16="http://schemas.microsoft.com/office/drawing/2014/main" val="20002"/>
                    </a:ext>
                  </a:extLst>
                </a:gridCol>
              </a:tblGrid>
              <a:tr h="263113">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رقم الملحق</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العنوان</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الصفحة</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1</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استمارة استطلاع الخبراء</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90</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2</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البرنامج التدريبي المقترح</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92</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ct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3</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ar-IQ" sz="2400" b="1">
                          <a:effectLst/>
                          <a:latin typeface="Times New Roman" panose="02020603050405020304" pitchFamily="18" charset="0"/>
                          <a:ea typeface="Times New Roman" panose="02020603050405020304" pitchFamily="18" charset="0"/>
                          <a:cs typeface="Simplified Arabic" panose="02020603050405020304" pitchFamily="18" charset="-78"/>
                        </a:rPr>
                        <a:t>أسماء العينة وأعمارهم التدريبية وبعض القياسات الأخرى</a:t>
                      </a:r>
                      <a:endParaRPr lang="en-US"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IQ" sz="2400" b="1" dirty="0">
                          <a:effectLst/>
                          <a:latin typeface="Times New Roman" panose="02020603050405020304" pitchFamily="18" charset="0"/>
                          <a:ea typeface="Times New Roman" panose="02020603050405020304" pitchFamily="18" charset="0"/>
                          <a:cs typeface="Simplified Arabic" panose="02020603050405020304" pitchFamily="18" charset="-78"/>
                        </a:rPr>
                        <a:t>96</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مستطيل 3"/>
          <p:cNvSpPr/>
          <p:nvPr/>
        </p:nvSpPr>
        <p:spPr>
          <a:xfrm>
            <a:off x="5025181" y="5949280"/>
            <a:ext cx="2855269" cy="400110"/>
          </a:xfrm>
          <a:prstGeom prst="rect">
            <a:avLst/>
          </a:prstGeom>
        </p:spPr>
        <p:txBody>
          <a:bodyPr wrap="none">
            <a:spAutoFit/>
          </a:bodyPr>
          <a:lstStyle/>
          <a:p>
            <a:pPr algn="ctr"/>
            <a:r>
              <a:rPr lang="ar-IQ" sz="2000" dirty="0">
                <a:latin typeface="Times New Roman" panose="02020603050405020304" pitchFamily="18" charset="0"/>
                <a:ea typeface="Times New Roman" panose="02020603050405020304" pitchFamily="18" charset="0"/>
                <a:cs typeface="Simplified Arabic" panose="02020603050405020304" pitchFamily="18" charset="-78"/>
              </a:rPr>
              <a:t>ملاحظة: هذه العناوين أمثله فقط.</a:t>
            </a:r>
            <a:endParaRPr lang="en-US" sz="1600" dirty="0">
              <a:effectLst/>
              <a:latin typeface="Times New Roman" panose="02020603050405020304" pitchFamily="18" charset="0"/>
              <a:ea typeface="Times New Roman" panose="02020603050405020304" pitchFamily="18" charset="0"/>
            </a:endParaRPr>
          </a:p>
        </p:txBody>
      </p:sp>
      <p:sp>
        <p:nvSpPr>
          <p:cNvPr id="5" name="مستطيل 4"/>
          <p:cNvSpPr/>
          <p:nvPr/>
        </p:nvSpPr>
        <p:spPr>
          <a:xfrm>
            <a:off x="2621228" y="3068960"/>
            <a:ext cx="3793026" cy="400110"/>
          </a:xfrm>
          <a:prstGeom prst="rect">
            <a:avLst/>
          </a:prstGeom>
        </p:spPr>
        <p:txBody>
          <a:bodyPr wrap="none">
            <a:spAutoFit/>
          </a:bodyPr>
          <a:lstStyle/>
          <a:p>
            <a:pPr marL="228600" algn="ctr"/>
            <a:r>
              <a:rPr lang="ar-IQ" sz="2000" b="1" dirty="0">
                <a:latin typeface="Times New Roman" panose="02020603050405020304" pitchFamily="18" charset="0"/>
                <a:ea typeface="Times New Roman" panose="02020603050405020304" pitchFamily="18" charset="0"/>
                <a:cs typeface="Simplified Arabic" panose="02020603050405020304" pitchFamily="18" charset="-78"/>
              </a:rPr>
              <a:t>ثبت الملحقات (قائمة محتويات الملحقات)</a:t>
            </a:r>
            <a:endParaRPr lang="en-US" sz="1600" dirty="0">
              <a:effectLst/>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76672"/>
            <a:ext cx="8820472" cy="5324535"/>
          </a:xfrm>
          <a:prstGeom prst="rect">
            <a:avLst/>
          </a:prstGeom>
        </p:spPr>
        <p:txBody>
          <a:bodyPr wrap="square">
            <a:spAutoFit/>
          </a:bodyPr>
          <a:lstStyle/>
          <a:p>
            <a:r>
              <a:rPr lang="ar-SA" sz="2800" b="1" dirty="0">
                <a:latin typeface="Times New Roman" panose="02020603050405020304" pitchFamily="18" charset="0"/>
                <a:ea typeface="Times New Roman" panose="02020603050405020304" pitchFamily="18" charset="0"/>
              </a:rPr>
              <a:t>عنوان البحث والصفحات البحثية الأولى</a:t>
            </a:r>
            <a:endParaRPr lang="en-US" sz="2000" dirty="0">
              <a:latin typeface="Times New Roman" panose="02020603050405020304" pitchFamily="18" charset="0"/>
              <a:ea typeface="Times New Roman" panose="02020603050405020304" pitchFamily="18" charset="0"/>
            </a:endParaRPr>
          </a:p>
          <a:p>
            <a:r>
              <a:rPr lang="ar-IQ" sz="3200" b="1" dirty="0">
                <a:latin typeface="Times New Roman" panose="02020603050405020304" pitchFamily="18" charset="0"/>
                <a:ea typeface="Times New Roman" panose="02020603050405020304" pitchFamily="18" charset="0"/>
              </a:rPr>
              <a:t>أولا: عنوان البحث:</a:t>
            </a:r>
            <a:endParaRPr lang="en-US" sz="2000" dirty="0">
              <a:latin typeface="Times New Roman" panose="02020603050405020304" pitchFamily="18" charset="0"/>
              <a:ea typeface="Times New Roman" panose="02020603050405020304" pitchFamily="18" charset="0"/>
            </a:endParaRPr>
          </a:p>
          <a:p>
            <a:r>
              <a:rPr lang="ar-IQ" sz="2800" dirty="0">
                <a:latin typeface="Times New Roman" panose="02020603050405020304" pitchFamily="18" charset="0"/>
                <a:ea typeface="Times New Roman" panose="02020603050405020304" pitchFamily="18" charset="0"/>
              </a:rPr>
              <a:t> </a:t>
            </a:r>
            <a:r>
              <a:rPr lang="ar-IQ" sz="2800" dirty="0">
                <a:highlight>
                  <a:srgbClr val="00FFFF"/>
                </a:highlight>
                <a:latin typeface="Times New Roman" panose="02020603050405020304" pitchFamily="18" charset="0"/>
                <a:ea typeface="Times New Roman" panose="02020603050405020304" pitchFamily="18" charset="0"/>
              </a:rPr>
              <a:t>وهو عنوان مشكلة البحث والذي يتضمن محتوى الموضوع بصورة تجذب انتباه القارئ في اختصار ووضوح وهو أول شيء يتطلع له القارئ.</a:t>
            </a:r>
            <a:endParaRPr lang="en-US" sz="2000" dirty="0">
              <a:latin typeface="Times New Roman" panose="02020603050405020304" pitchFamily="18" charset="0"/>
              <a:ea typeface="Times New Roman" panose="02020603050405020304" pitchFamily="18" charset="0"/>
            </a:endParaRPr>
          </a:p>
          <a:p>
            <a:r>
              <a:rPr lang="ar-IQ" sz="2800" dirty="0">
                <a:latin typeface="Times New Roman" panose="02020603050405020304" pitchFamily="18" charset="0"/>
                <a:ea typeface="Times New Roman" panose="02020603050405020304" pitchFamily="18" charset="0"/>
              </a:rPr>
              <a:t>أن اختيار عنوان البحث يرتبط بجانبين هما:</a:t>
            </a:r>
            <a:endParaRPr lang="en-US" sz="2000" dirty="0">
              <a:latin typeface="Times New Roman" panose="02020603050405020304" pitchFamily="18" charset="0"/>
              <a:ea typeface="Times New Roman" panose="02020603050405020304" pitchFamily="18" charset="0"/>
            </a:endParaRPr>
          </a:p>
          <a:p>
            <a:r>
              <a:rPr lang="ar-IQ" sz="2800" dirty="0">
                <a:highlight>
                  <a:srgbClr val="FFFF00"/>
                </a:highlight>
                <a:latin typeface="Times New Roman" panose="02020603050405020304" pitchFamily="18" charset="0"/>
                <a:ea typeface="Times New Roman" panose="02020603050405020304" pitchFamily="18" charset="0"/>
              </a:rPr>
              <a:t>1- الجانب الشكلي يتعلق باختيار الألفاظ(التركيب اللفظي) ،والأخطاء النحوية </a:t>
            </a:r>
            <a:r>
              <a:rPr lang="ar-IQ" sz="2800" dirty="0" smtClean="0">
                <a:highlight>
                  <a:srgbClr val="FFFF00"/>
                </a:highlight>
                <a:latin typeface="Times New Roman" panose="02020603050405020304" pitchFamily="18" charset="0"/>
                <a:ea typeface="Times New Roman" panose="02020603050405020304" pitchFamily="18" charset="0"/>
              </a:rPr>
              <a:t>2- </a:t>
            </a:r>
            <a:r>
              <a:rPr lang="ar-IQ" sz="2800" dirty="0">
                <a:highlight>
                  <a:srgbClr val="FFFF00"/>
                </a:highlight>
                <a:latin typeface="Times New Roman" panose="02020603050405020304" pitchFamily="18" charset="0"/>
                <a:ea typeface="Times New Roman" panose="02020603050405020304" pitchFamily="18" charset="0"/>
              </a:rPr>
              <a:t>الجانب الموضوعي فيتعلق بمحتويات العنوان.</a:t>
            </a:r>
            <a:endParaRPr lang="en-US" sz="2000" dirty="0">
              <a:latin typeface="Times New Roman" panose="02020603050405020304" pitchFamily="18" charset="0"/>
              <a:ea typeface="Times New Roman" panose="02020603050405020304" pitchFamily="18" charset="0"/>
            </a:endParaRPr>
          </a:p>
          <a:p>
            <a:r>
              <a:rPr lang="ar-IQ" sz="2800" dirty="0">
                <a:latin typeface="Times New Roman" panose="02020603050405020304" pitchFamily="18" charset="0"/>
                <a:ea typeface="Times New Roman" panose="02020603050405020304" pitchFamily="18" charset="0"/>
              </a:rPr>
              <a:t>ويجب أن تمر مرحلة تحديد عنوان بالبحث بمرحلتين:</a:t>
            </a:r>
            <a:endParaRPr lang="en-US" sz="2000" dirty="0">
              <a:latin typeface="Times New Roman" panose="02020603050405020304" pitchFamily="18" charset="0"/>
              <a:ea typeface="Times New Roman" panose="02020603050405020304" pitchFamily="18" charset="0"/>
            </a:endParaRPr>
          </a:p>
          <a:p>
            <a:r>
              <a:rPr lang="ar-IQ" sz="2800" dirty="0">
                <a:highlight>
                  <a:srgbClr val="00FFFF"/>
                </a:highlight>
                <a:latin typeface="Times New Roman" panose="02020603050405020304" pitchFamily="18" charset="0"/>
                <a:ea typeface="Times New Roman" panose="02020603050405020304" pitchFamily="18" charset="0"/>
              </a:rPr>
              <a:t>- الأولى: مرحلة (العنوان المحدد) وفيه تكون الرؤية قد بدأت في الظهور أمام الباحث.</a:t>
            </a:r>
            <a:endParaRPr lang="en-US" sz="2000" dirty="0">
              <a:latin typeface="Times New Roman" panose="02020603050405020304" pitchFamily="18" charset="0"/>
              <a:ea typeface="Times New Roman" panose="02020603050405020304" pitchFamily="18" charset="0"/>
            </a:endParaRPr>
          </a:p>
          <a:p>
            <a:r>
              <a:rPr lang="ar-IQ" sz="2800" dirty="0">
                <a:highlight>
                  <a:srgbClr val="00FFFF"/>
                </a:highlight>
                <a:latin typeface="Times New Roman" panose="02020603050405020304" pitchFamily="18" charset="0"/>
                <a:ea typeface="Times New Roman" panose="02020603050405020304" pitchFamily="18" charset="0"/>
              </a:rPr>
              <a:t>- الثانية هي مرحلة (العنوان الأكثر تحديدا) وفيها نجد أن الباحث قد استطاع أن يلم بموضوعه الماما جيدا من كافة الجوانب</a:t>
            </a:r>
            <a:r>
              <a:rPr lang="ar-IQ" sz="2800" dirty="0" smtClean="0">
                <a:highlight>
                  <a:srgbClr val="00FFFF"/>
                </a:highlight>
                <a:latin typeface="Times New Roman" panose="02020603050405020304" pitchFamily="18" charset="0"/>
                <a:ea typeface="Times New Roman" panose="02020603050405020304" pitchFamily="18" charset="0"/>
              </a:rPr>
              <a:t>.</a:t>
            </a:r>
            <a:r>
              <a:rPr lang="en-US" sz="2400" dirty="0">
                <a:latin typeface="Simplified Arabic" panose="02020603050405020304" pitchFamily="18" charset="-78"/>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04664"/>
            <a:ext cx="8892480" cy="5591562"/>
          </a:xfrm>
          <a:prstGeom prst="rect">
            <a:avLst/>
          </a:prstGeom>
        </p:spPr>
        <p:txBody>
          <a:bodyPr wrap="square">
            <a:spAutoFit/>
          </a:bodyPr>
          <a:lstStyle/>
          <a:p>
            <a:pPr algn="just"/>
            <a:r>
              <a:rPr lang="ar-IQ" sz="3600" b="1" dirty="0">
                <a:latin typeface="Times New Roman" panose="02020603050405020304" pitchFamily="18" charset="0"/>
                <a:ea typeface="Times New Roman" panose="02020603050405020304" pitchFamily="18" charset="0"/>
                <a:cs typeface="Simplified Arabic" panose="02020603050405020304" pitchFamily="18" charset="-78"/>
              </a:rPr>
              <a:t>ثانيا: شروط كتابة عنوان البحث</a:t>
            </a:r>
            <a:endParaRPr lang="en-US" sz="2400" dirty="0">
              <a:latin typeface="Times New Roman" panose="02020603050405020304" pitchFamily="18" charset="0"/>
              <a:ea typeface="Times New Roman" panose="02020603050405020304" pitchFamily="18" charset="0"/>
            </a:endParaRPr>
          </a:p>
          <a:p>
            <a:r>
              <a:rPr lang="ar-IQ" sz="2800" b="1" dirty="0">
                <a:highlight>
                  <a:srgbClr val="FFFF00"/>
                </a:highlight>
                <a:latin typeface="Times New Roman" panose="02020603050405020304" pitchFamily="18" charset="0"/>
                <a:ea typeface="Times New Roman" panose="02020603050405020304" pitchFamily="18" charset="0"/>
              </a:rPr>
              <a:t>1- أن يكون مبتكرا دقيقا مختصرا وواضحا.</a:t>
            </a:r>
            <a:endParaRPr lang="en-US" sz="2400" dirty="0">
              <a:latin typeface="Times New Roman" panose="02020603050405020304" pitchFamily="18" charset="0"/>
              <a:ea typeface="Times New Roman" panose="02020603050405020304" pitchFamily="18" charset="0"/>
            </a:endParaRPr>
          </a:p>
          <a:p>
            <a:r>
              <a:rPr lang="ar-IQ" sz="2800" b="1" dirty="0">
                <a:highlight>
                  <a:srgbClr val="00FFFF"/>
                </a:highlight>
                <a:latin typeface="Times New Roman" panose="02020603050405020304" pitchFamily="18" charset="0"/>
                <a:ea typeface="Times New Roman" panose="02020603050405020304" pitchFamily="18" charset="0"/>
              </a:rPr>
              <a:t>2- يحتوي على مصطلحات خاصة بإجراءات البحث.</a:t>
            </a:r>
            <a:endParaRPr lang="en-US" sz="2400" dirty="0">
              <a:latin typeface="Times New Roman" panose="02020603050405020304" pitchFamily="18" charset="0"/>
              <a:ea typeface="Times New Roman" panose="02020603050405020304" pitchFamily="18" charset="0"/>
            </a:endParaRPr>
          </a:p>
          <a:p>
            <a:r>
              <a:rPr lang="ar-IQ" sz="2800" b="1" dirty="0">
                <a:highlight>
                  <a:srgbClr val="FF00FF"/>
                </a:highlight>
                <a:latin typeface="Times New Roman" panose="02020603050405020304" pitchFamily="18" charset="0"/>
                <a:ea typeface="Times New Roman" panose="02020603050405020304" pitchFamily="18" charset="0"/>
              </a:rPr>
              <a:t>3- ينوه على العينة المستخدمة</a:t>
            </a:r>
            <a:endParaRPr lang="en-US" sz="2400" dirty="0">
              <a:latin typeface="Times New Roman" panose="02020603050405020304" pitchFamily="18" charset="0"/>
              <a:ea typeface="Times New Roman" panose="02020603050405020304" pitchFamily="18" charset="0"/>
            </a:endParaRPr>
          </a:p>
          <a:p>
            <a:r>
              <a:rPr lang="ar-IQ" sz="2800" b="1" dirty="0">
                <a:latin typeface="Times New Roman" panose="02020603050405020304" pitchFamily="18" charset="0"/>
                <a:ea typeface="Times New Roman" panose="02020603050405020304" pitchFamily="18" charset="0"/>
              </a:rPr>
              <a:t>4- يتم ترتيب المصطلحات في العنوان وفقا لتسلسل إجراءات البحث.</a:t>
            </a:r>
            <a:endParaRPr lang="en-US" sz="2400" dirty="0">
              <a:latin typeface="Times New Roman" panose="02020603050405020304" pitchFamily="18" charset="0"/>
              <a:ea typeface="Times New Roman" panose="02020603050405020304" pitchFamily="18" charset="0"/>
            </a:endParaRPr>
          </a:p>
          <a:p>
            <a:r>
              <a:rPr lang="ar-IQ" sz="2800" b="1" dirty="0">
                <a:highlight>
                  <a:srgbClr val="00FF00"/>
                </a:highlight>
                <a:latin typeface="Times New Roman" panose="02020603050405020304" pitchFamily="18" charset="0"/>
                <a:ea typeface="Times New Roman" panose="02020603050405020304" pitchFamily="18" charset="0"/>
              </a:rPr>
              <a:t>5- يوضح طريقة المعالجة الإحصائية للنتائج.</a:t>
            </a:r>
            <a:endParaRPr lang="en-US" sz="2400" dirty="0">
              <a:latin typeface="Times New Roman" panose="02020603050405020304" pitchFamily="18" charset="0"/>
              <a:ea typeface="Times New Roman" panose="02020603050405020304" pitchFamily="18" charset="0"/>
            </a:endParaRPr>
          </a:p>
          <a:p>
            <a:r>
              <a:rPr lang="ar-IQ" sz="2800" b="1" dirty="0">
                <a:latin typeface="Times New Roman" panose="02020603050405020304" pitchFamily="18" charset="0"/>
                <a:ea typeface="Times New Roman" panose="02020603050405020304" pitchFamily="18" charset="0"/>
              </a:rPr>
              <a:t>6- ينوه على منهج البحث المستخدم (وصفي، </a:t>
            </a:r>
            <a:r>
              <a:rPr lang="ar-IQ" sz="2800" b="1" dirty="0">
                <a:highlight>
                  <a:srgbClr val="00FF00"/>
                </a:highlight>
                <a:latin typeface="Times New Roman" panose="02020603050405020304" pitchFamily="18" charset="0"/>
                <a:ea typeface="Times New Roman" panose="02020603050405020304" pitchFamily="18" charset="0"/>
              </a:rPr>
              <a:t>تجريبي</a:t>
            </a:r>
            <a:r>
              <a:rPr lang="ar-IQ" sz="2800" b="1" dirty="0">
                <a:latin typeface="Times New Roman" panose="02020603050405020304" pitchFamily="18" charset="0"/>
                <a:ea typeface="Times New Roman" panose="02020603050405020304" pitchFamily="18" charset="0"/>
              </a:rPr>
              <a:t>، تاريخي ... الخ)</a:t>
            </a:r>
            <a:r>
              <a:rPr lang="ar-SA" sz="2800" b="1" dirty="0">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r>
              <a:rPr lang="ar-IQ" sz="2800" b="1" dirty="0">
                <a:highlight>
                  <a:srgbClr val="C0C0C0"/>
                </a:highlight>
                <a:latin typeface="Times New Roman" panose="02020603050405020304" pitchFamily="18" charset="0"/>
                <a:ea typeface="Times New Roman" panose="02020603050405020304" pitchFamily="18" charset="0"/>
              </a:rPr>
              <a:t>7- يحتوي على التخصصين النظري والعملي.</a:t>
            </a:r>
            <a:endParaRPr lang="en-US" sz="2400" dirty="0">
              <a:latin typeface="Times New Roman" panose="02020603050405020304" pitchFamily="18" charset="0"/>
              <a:ea typeface="Times New Roman" panose="02020603050405020304" pitchFamily="18" charset="0"/>
            </a:endParaRPr>
          </a:p>
          <a:p>
            <a:pPr algn="just"/>
            <a:r>
              <a:rPr lang="ar-IQ" sz="4000" b="1" dirty="0">
                <a:latin typeface="Times New Roman" panose="02020603050405020304" pitchFamily="18" charset="0"/>
                <a:ea typeface="Times New Roman" panose="02020603050405020304" pitchFamily="18" charset="0"/>
                <a:cs typeface="Simplified Arabic" panose="02020603050405020304" pitchFamily="18" charset="-78"/>
              </a:rPr>
              <a:t>مثال</a:t>
            </a:r>
            <a:r>
              <a:rPr lang="ar-IQ" sz="4000" b="1"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endParaRPr>
          </a:p>
          <a:p>
            <a:pPr algn="ctr"/>
            <a:r>
              <a:rPr lang="ar-IQ" sz="2800" dirty="0">
                <a:highlight>
                  <a:srgbClr val="00FF00"/>
                </a:highlight>
                <a:latin typeface="Times New Roman" panose="02020603050405020304" pitchFamily="18" charset="0"/>
                <a:ea typeface="Calibri" panose="020F0502020204030204" pitchFamily="34" charset="0"/>
                <a:cs typeface="Simplified Arabic" panose="02020603050405020304" pitchFamily="18" charset="-78"/>
              </a:rPr>
              <a:t>تأثير</a:t>
            </a:r>
            <a:r>
              <a:rPr lang="ar-IQ" sz="2800" dirty="0">
                <a:highlight>
                  <a:srgbClr val="00FFFF"/>
                </a:highlight>
                <a:latin typeface="Times New Roman" panose="02020603050405020304" pitchFamily="18" charset="0"/>
                <a:ea typeface="Calibri" panose="020F0502020204030204" pitchFamily="34" charset="0"/>
                <a:cs typeface="Simplified Arabic" panose="02020603050405020304" pitchFamily="18" charset="-78"/>
              </a:rPr>
              <a:t> تمرينات باستخدام</a:t>
            </a:r>
            <a:r>
              <a:rPr lang="ar-IQ" sz="2800" dirty="0">
                <a:latin typeface="Times New Roman" panose="02020603050405020304" pitchFamily="18" charset="0"/>
                <a:ea typeface="Calibri" panose="020F0502020204030204" pitchFamily="34" charset="0"/>
                <a:cs typeface="Simplified Arabic" panose="02020603050405020304" pitchFamily="18" charset="-78"/>
              </a:rPr>
              <a:t> </a:t>
            </a:r>
            <a:r>
              <a:rPr lang="ar-IQ" sz="2800" dirty="0">
                <a:highlight>
                  <a:srgbClr val="FFFF00"/>
                </a:highlight>
                <a:latin typeface="Times New Roman" panose="02020603050405020304" pitchFamily="18" charset="0"/>
                <a:ea typeface="Calibri" panose="020F0502020204030204" pitchFamily="34" charset="0"/>
                <a:cs typeface="Simplified Arabic" panose="02020603050405020304" pitchFamily="18" charset="-78"/>
              </a:rPr>
              <a:t>جهاز مصمم ومصنع بالحبال المطاطية</a:t>
            </a:r>
            <a:r>
              <a:rPr lang="ar-IQ" sz="2800" dirty="0">
                <a:latin typeface="Times New Roman" panose="02020603050405020304" pitchFamily="18" charset="0"/>
                <a:ea typeface="Calibri" panose="020F0502020204030204" pitchFamily="34" charset="0"/>
                <a:cs typeface="Simplified Arabic" panose="02020603050405020304" pitchFamily="18" charset="-78"/>
              </a:rPr>
              <a:t>  </a:t>
            </a:r>
            <a:endParaRPr lang="ar-IQ" sz="2800" dirty="0" smtClean="0">
              <a:latin typeface="Times New Roman" panose="02020603050405020304" pitchFamily="18" charset="0"/>
              <a:ea typeface="Calibri" panose="020F0502020204030204" pitchFamily="34" charset="0"/>
              <a:cs typeface="Simplified Arabic" panose="02020603050405020304" pitchFamily="18" charset="-78"/>
            </a:endParaRPr>
          </a:p>
          <a:p>
            <a:pPr algn="ctr"/>
            <a:endParaRPr lang="ar-IQ" sz="2800" dirty="0" smtClean="0">
              <a:highlight>
                <a:srgbClr val="00FF00"/>
              </a:highlight>
              <a:latin typeface="Times New Roman" panose="02020603050405020304" pitchFamily="18" charset="0"/>
              <a:ea typeface="Calibri" panose="020F0502020204030204" pitchFamily="34" charset="0"/>
              <a:cs typeface="Simplified Arabic" panose="02020603050405020304" pitchFamily="18" charset="-78"/>
            </a:endParaRPr>
          </a:p>
          <a:p>
            <a:pPr algn="ctr"/>
            <a:r>
              <a:rPr lang="ar-IQ" sz="2800" dirty="0" smtClean="0">
                <a:highlight>
                  <a:srgbClr val="00FF00"/>
                </a:highlight>
                <a:latin typeface="Times New Roman" panose="02020603050405020304" pitchFamily="18" charset="0"/>
                <a:ea typeface="Calibri" panose="020F0502020204030204" pitchFamily="34" charset="0"/>
                <a:cs typeface="Simplified Arabic" panose="02020603050405020304" pitchFamily="18" charset="-78"/>
              </a:rPr>
              <a:t>لتطوير</a:t>
            </a:r>
            <a:r>
              <a:rPr lang="ar-IQ" sz="2800" dirty="0" smtClean="0">
                <a:latin typeface="Times New Roman" panose="02020603050405020304" pitchFamily="18" charset="0"/>
                <a:ea typeface="Calibri" panose="020F0502020204030204" pitchFamily="34" charset="0"/>
                <a:cs typeface="Simplified Arabic" panose="02020603050405020304" pitchFamily="18" charset="-78"/>
              </a:rPr>
              <a:t> </a:t>
            </a:r>
            <a:r>
              <a:rPr lang="ar-IQ" sz="2800" dirty="0">
                <a:highlight>
                  <a:srgbClr val="C0C0C0"/>
                </a:highlight>
                <a:latin typeface="Times New Roman" panose="02020603050405020304" pitchFamily="18" charset="0"/>
                <a:ea typeface="Calibri" panose="020F0502020204030204" pitchFamily="34" charset="0"/>
                <a:cs typeface="Simplified Arabic" panose="02020603050405020304" pitchFamily="18" charset="-78"/>
              </a:rPr>
              <a:t>القوة الخاصة</a:t>
            </a:r>
            <a:r>
              <a:rPr lang="ar-IQ" sz="2800" dirty="0">
                <a:latin typeface="Times New Roman" panose="02020603050405020304" pitchFamily="18" charset="0"/>
                <a:ea typeface="Calibri" panose="020F0502020204030204" pitchFamily="34" charset="0"/>
                <a:cs typeface="Simplified Arabic" panose="02020603050405020304" pitchFamily="18" charset="-78"/>
              </a:rPr>
              <a:t> </a:t>
            </a:r>
            <a:r>
              <a:rPr lang="ar-IQ" sz="2800" dirty="0">
                <a:highlight>
                  <a:srgbClr val="C0C0C0"/>
                </a:highlight>
                <a:latin typeface="Times New Roman" panose="02020603050405020304" pitchFamily="18" charset="0"/>
                <a:ea typeface="Calibri" panose="020F0502020204030204" pitchFamily="34" charset="0"/>
                <a:cs typeface="Simplified Arabic" panose="02020603050405020304" pitchFamily="18" charset="-78"/>
              </a:rPr>
              <a:t>والأداء </a:t>
            </a:r>
            <a:r>
              <a:rPr lang="ar-IQ" sz="2800" dirty="0" err="1">
                <a:highlight>
                  <a:srgbClr val="C0C0C0"/>
                </a:highlight>
                <a:latin typeface="Times New Roman" panose="02020603050405020304" pitchFamily="18" charset="0"/>
                <a:ea typeface="Calibri" panose="020F0502020204030204" pitchFamily="34" charset="0"/>
                <a:cs typeface="Simplified Arabic" panose="02020603050405020304" pitchFamily="18" charset="-78"/>
              </a:rPr>
              <a:t>المهاري</a:t>
            </a:r>
            <a:r>
              <a:rPr lang="ar-IQ" sz="2800" dirty="0">
                <a:latin typeface="Times New Roman" panose="02020603050405020304" pitchFamily="18" charset="0"/>
                <a:ea typeface="Calibri" panose="020F0502020204030204" pitchFamily="34" charset="0"/>
                <a:cs typeface="Simplified Arabic" panose="02020603050405020304" pitchFamily="18" charset="-78"/>
              </a:rPr>
              <a:t>  </a:t>
            </a:r>
            <a:r>
              <a:rPr lang="ar-IQ" sz="2800" dirty="0">
                <a:highlight>
                  <a:srgbClr val="FF00FF"/>
                </a:highlight>
                <a:latin typeface="Times New Roman" panose="02020603050405020304" pitchFamily="18" charset="0"/>
                <a:ea typeface="Calibri" panose="020F0502020204030204" pitchFamily="34" charset="0"/>
                <a:cs typeface="Simplified Arabic" panose="02020603050405020304" pitchFamily="18" charset="-78"/>
              </a:rPr>
              <a:t>لدى لاعبات ا</a:t>
            </a:r>
            <a:r>
              <a:rPr lang="ar-IQ" sz="2800" dirty="0">
                <a:highlight>
                  <a:srgbClr val="C0C0C0"/>
                </a:highlight>
                <a:latin typeface="Times New Roman" panose="02020603050405020304" pitchFamily="18" charset="0"/>
                <a:ea typeface="Calibri" panose="020F0502020204030204" pitchFamily="34" charset="0"/>
                <a:cs typeface="Simplified Arabic" panose="02020603050405020304" pitchFamily="18" charset="-78"/>
              </a:rPr>
              <a:t>لمبارزة</a:t>
            </a:r>
            <a:endParaRPr lang="en-US" sz="2400" dirty="0">
              <a:effectLst/>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908720"/>
            <a:ext cx="7632848" cy="4524315"/>
          </a:xfrm>
          <a:prstGeom prst="rect">
            <a:avLst/>
          </a:prstGeom>
        </p:spPr>
        <p:txBody>
          <a:bodyPr wrap="square">
            <a:spAutoFit/>
          </a:bodyPr>
          <a:lstStyle/>
          <a:p>
            <a:pPr marL="228600" indent="228600" algn="just"/>
            <a:r>
              <a:rPr lang="ar-SA" sz="3600" dirty="0">
                <a:latin typeface="Times New Roman" panose="02020603050405020304" pitchFamily="18" charset="0"/>
                <a:ea typeface="Times New Roman" panose="02020603050405020304" pitchFamily="18" charset="0"/>
                <a:cs typeface="Simplified Arabic" panose="02020603050405020304" pitchFamily="18" charset="-78"/>
              </a:rPr>
              <a:t>ويفضل على الباحث أن يكتب جميع المصطلحات ثم يقوم لاحقا بربط المصطلحات ويعرض عنوان بحثه على الأساتذة من هم ذوي الكفاءة العالية وأصحاب خبرة وذوي التخصص الدقيق لكي يتعرف على مقترحاتهم ومناقشة مضمونه والتعرف على أبعاده وهذا يرفع من ثقة الباحث في عنوان بحثه وتكشف له بعض الغموض الغير واضحة.</a:t>
            </a:r>
            <a:endParaRPr lang="en-US" sz="2800" dirty="0">
              <a:effectLst/>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spd="slow" advTm="0">
        <p15:prstTrans prst="origami" invX="1"/>
      </p:transition>
    </mc:Choice>
    <mc:Fallback xmlns="">
      <p:transition spd="slow" advTm="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568952" cy="6234399"/>
          </a:xfrm>
          <a:prstGeom prst="rect">
            <a:avLst/>
          </a:prstGeom>
        </p:spPr>
        <p:txBody>
          <a:bodyPr wrap="square">
            <a:spAutoFit/>
          </a:bodyPr>
          <a:lstStyle/>
          <a:p>
            <a:pPr algn="just"/>
            <a:r>
              <a:rPr lang="ar-SA" sz="2800" b="1" dirty="0">
                <a:latin typeface="Times New Roman" panose="02020603050405020304" pitchFamily="18" charset="0"/>
                <a:ea typeface="Times New Roman" panose="02020603050405020304" pitchFamily="18" charset="0"/>
                <a:cs typeface="Simplified Arabic" panose="02020603050405020304" pitchFamily="18" charset="-78"/>
              </a:rPr>
              <a:t>ثالثا: آلية وضع عنوان البحث:</a:t>
            </a:r>
            <a:endParaRPr lang="en-US" sz="2400" dirty="0">
              <a:latin typeface="Times New Roman" panose="02020603050405020304" pitchFamily="18" charset="0"/>
              <a:ea typeface="Times New Roman" panose="02020603050405020304" pitchFamily="18" charset="0"/>
            </a:endParaRPr>
          </a:p>
          <a:p>
            <a:pPr marL="228600" algn="just"/>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فمثلا أن الباحث سيقدم بتعليم فعالية ، ويتبع أسلوبين مختلفين ،الفعالية هي رمي القرص :</a:t>
            </a:r>
            <a:endParaRPr lang="en-US" sz="2400" dirty="0">
              <a:latin typeface="Times New Roman" panose="02020603050405020304" pitchFamily="18" charset="0"/>
              <a:ea typeface="Times New Roman" panose="02020603050405020304" pitchFamily="18" charset="0"/>
            </a:endParaRPr>
          </a:p>
          <a:p>
            <a:pPr marL="228600" algn="just"/>
            <a:r>
              <a:rPr lang="ar-SA" sz="2800" dirty="0">
                <a:latin typeface="Times New Roman" panose="02020603050405020304" pitchFamily="18" charset="0"/>
                <a:ea typeface="Times New Roman" panose="02020603050405020304" pitchFamily="18" charset="0"/>
                <a:cs typeface="Simplified Arabic" panose="02020603050405020304" pitchFamily="18" charset="-78"/>
              </a:rPr>
              <a:t>المصطلحات هي : ( </a:t>
            </a:r>
            <a:r>
              <a:rPr lang="ar-SA" sz="2800" dirty="0">
                <a:highlight>
                  <a:srgbClr val="00FFFF"/>
                </a:highlight>
                <a:latin typeface="Times New Roman" panose="02020603050405020304" pitchFamily="18" charset="0"/>
                <a:ea typeface="Times New Roman" panose="02020603050405020304" pitchFamily="18" charset="0"/>
                <a:cs typeface="Simplified Arabic" panose="02020603050405020304" pitchFamily="18" charset="-78"/>
              </a:rPr>
              <a:t>تعلم ، أسلوب أمري ، أسلوب تبادلي ، رمي القرص ، الانجاز)</a:t>
            </a:r>
            <a:r>
              <a:rPr lang="ar-SA" sz="2800"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endParaRPr>
          </a:p>
          <a:p>
            <a:pPr marL="228600" algn="just"/>
            <a:r>
              <a:rPr lang="ar-SA" sz="2800" dirty="0">
                <a:latin typeface="Times New Roman" panose="02020603050405020304" pitchFamily="18" charset="0"/>
                <a:ea typeface="Times New Roman" panose="02020603050405020304" pitchFamily="18" charset="0"/>
                <a:cs typeface="Simplified Arabic" panose="02020603050405020304" pitchFamily="18" charset="-78"/>
              </a:rPr>
              <a:t>محتويات العنوان :</a:t>
            </a:r>
            <a:endParaRPr lang="en-US" sz="2400" dirty="0">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498475" algn="l"/>
              </a:tabLst>
            </a:pPr>
            <a:r>
              <a:rPr lang="ar-SA" sz="2800" b="1" dirty="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rPr>
              <a:t>التخصص النظري : تعلم حركي</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
              <a:lnSpc>
                <a:spcPct val="107000"/>
              </a:lnSpc>
              <a:spcAft>
                <a:spcPts val="800"/>
              </a:spcAft>
              <a:buFont typeface="Times New Roman" panose="02020603050405020304" pitchFamily="18" charset="0"/>
              <a:buChar char="-"/>
              <a:tabLst>
                <a:tab pos="498475" algn="l"/>
              </a:tabLst>
            </a:pPr>
            <a:r>
              <a:rPr lang="ar-SA" sz="2800" b="1" dirty="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rPr>
              <a:t>التخصص العملي : رمي القرص:</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
              <a:lnSpc>
                <a:spcPct val="107000"/>
              </a:lnSpc>
              <a:spcAft>
                <a:spcPts val="800"/>
              </a:spcAft>
              <a:buFont typeface="Times New Roman" panose="02020603050405020304" pitchFamily="18" charset="0"/>
              <a:buChar char="-"/>
              <a:tabLst>
                <a:tab pos="498475" algn="l"/>
              </a:tabLst>
            </a:pPr>
            <a:r>
              <a:rPr lang="ar-SA" sz="2800" b="1" dirty="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rPr>
              <a:t>الأسلوب أو الطريقة ( الأسلوب الامري)  .....  المتغير المستقل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
              <a:lnSpc>
                <a:spcPct val="107000"/>
              </a:lnSpc>
              <a:spcAft>
                <a:spcPts val="800"/>
              </a:spcAft>
              <a:buFont typeface="Times New Roman" panose="02020603050405020304" pitchFamily="18" charset="0"/>
              <a:buChar char="-"/>
              <a:tabLst>
                <a:tab pos="498475" algn="l"/>
              </a:tabLst>
            </a:pPr>
            <a:r>
              <a:rPr lang="ar-SA" sz="2800" b="1" dirty="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rPr>
              <a:t>المتغيرات التي يتم قياسها: (أداء مهاري ، انجاز)....... المتغير التابع</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
              <a:lnSpc>
                <a:spcPct val="107000"/>
              </a:lnSpc>
              <a:spcAft>
                <a:spcPts val="800"/>
              </a:spcAft>
              <a:buFont typeface="Times New Roman" panose="02020603050405020304" pitchFamily="18" charset="0"/>
              <a:buChar char="-"/>
              <a:tabLst>
                <a:tab pos="498475" algn="l"/>
              </a:tabLst>
            </a:pPr>
            <a:r>
              <a:rPr lang="ar-SA" sz="2800" b="1" dirty="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rPr>
              <a:t>كلمات الربط : تأثير ، اثر، علاقة</a:t>
            </a:r>
            <a:r>
              <a:rPr lang="ar-SA" sz="2800" b="1" dirty="0" smtClean="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rPr>
              <a:t>.</a:t>
            </a:r>
            <a:endParaRPr lang="ar-IQ" sz="2800" b="1" dirty="0" smtClean="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endParaRPr>
          </a:p>
          <a:p>
            <a:pPr marL="457200" algn="just"/>
            <a:r>
              <a:rPr lang="ar-SA" sz="2400" dirty="0">
                <a:latin typeface="Times New Roman" panose="02020603050405020304" pitchFamily="18" charset="0"/>
                <a:ea typeface="Times New Roman" panose="02020603050405020304" pitchFamily="18" charset="0"/>
                <a:cs typeface="Simplified Arabic" panose="02020603050405020304" pitchFamily="18" charset="-78"/>
              </a:rPr>
              <a:t>العنوان المقترح</a:t>
            </a:r>
            <a:endParaRPr lang="en-US" sz="2000" dirty="0">
              <a:latin typeface="Times New Roman" panose="02020603050405020304" pitchFamily="18" charset="0"/>
              <a:ea typeface="Times New Roman" panose="02020603050405020304" pitchFamily="18" charset="0"/>
            </a:endParaRPr>
          </a:p>
          <a:p>
            <a:pPr marL="457200" algn="just"/>
            <a:r>
              <a:rPr lang="ar-SA" sz="2400"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2400" b="1"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تأثير الأسلوب الامري في تنمية الأداء المهاري والانجاز للاعبي رمي </a:t>
            </a:r>
            <a:r>
              <a:rPr lang="ar-SA" sz="2400" b="1" dirty="0" smtClean="0">
                <a:latin typeface="Times New Roman" panose="02020603050405020304" pitchFamily="18" charset="0"/>
                <a:ea typeface="Times New Roman" panose="02020603050405020304" pitchFamily="18" charset="0"/>
                <a:cs typeface="Simplified Arabic" panose="02020603050405020304" pitchFamily="18" charset="-78"/>
              </a:rPr>
              <a:t>القرص</a:t>
            </a:r>
            <a:r>
              <a:rPr lang="ar-IQ" sz="2400" b="1"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755576" y="404664"/>
            <a:ext cx="7992888" cy="576064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640960" cy="5509200"/>
          </a:xfrm>
          <a:prstGeom prst="rect">
            <a:avLst/>
          </a:prstGeom>
        </p:spPr>
        <p:txBody>
          <a:bodyPr wrap="square">
            <a:spAutoFit/>
          </a:bodyPr>
          <a:lstStyle/>
          <a:p>
            <a:pPr marL="228600" algn="just"/>
            <a:r>
              <a:rPr lang="ar-IQ" sz="3200" b="1" dirty="0">
                <a:latin typeface="Times New Roman" panose="02020603050405020304" pitchFamily="18" charset="0"/>
                <a:ea typeface="Times New Roman" panose="02020603050405020304" pitchFamily="18" charset="0"/>
                <a:cs typeface="Simplified Arabic" panose="02020603050405020304" pitchFamily="18" charset="-78"/>
              </a:rPr>
              <a:t>رابعا: الآية القرآنية أو قول مشهور أو شعر</a:t>
            </a:r>
            <a:r>
              <a:rPr lang="ar-IQ" sz="3200"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endParaRPr>
          </a:p>
          <a:p>
            <a:pPr marL="228600" indent="228600" algn="just"/>
            <a:r>
              <a:rPr lang="ar-IQ" sz="3200" dirty="0">
                <a:latin typeface="Times New Roman" panose="02020603050405020304" pitchFamily="18" charset="0"/>
                <a:ea typeface="Times New Roman" panose="02020603050405020304" pitchFamily="18" charset="0"/>
                <a:cs typeface="Simplified Arabic" panose="02020603050405020304" pitchFamily="18" charset="-78"/>
              </a:rPr>
              <a:t> يثبت اسم السورة ورقم الآية. او ام القصيدة او المقولة والكاتب</a:t>
            </a:r>
            <a:endParaRPr lang="en-US" sz="2400" dirty="0">
              <a:latin typeface="Times New Roman" panose="02020603050405020304" pitchFamily="18" charset="0"/>
              <a:ea typeface="Times New Roman" panose="02020603050405020304" pitchFamily="18" charset="0"/>
            </a:endParaRPr>
          </a:p>
          <a:p>
            <a:pPr marL="228600" indent="228600" algn="just"/>
            <a:r>
              <a:rPr lang="ar-IQ" sz="3200" dirty="0">
                <a:latin typeface="Times New Roman" panose="02020603050405020304" pitchFamily="18" charset="0"/>
                <a:ea typeface="Times New Roman" panose="02020603050405020304" pitchFamily="18" charset="0"/>
                <a:cs typeface="Simplified Arabic" panose="02020603050405020304" pitchFamily="18" charset="-78"/>
              </a:rPr>
              <a:t>وهذا يترك للباحث اختياره .</a:t>
            </a:r>
            <a:endParaRPr lang="en-US" sz="2400" dirty="0">
              <a:latin typeface="Times New Roman" panose="02020603050405020304" pitchFamily="18" charset="0"/>
              <a:ea typeface="Times New Roman" panose="02020603050405020304" pitchFamily="18" charset="0"/>
            </a:endParaRPr>
          </a:p>
          <a:p>
            <a:pPr marL="228600" algn="just"/>
            <a:r>
              <a:rPr lang="ar-IQ" sz="3200" b="1" dirty="0">
                <a:latin typeface="Times New Roman" panose="02020603050405020304" pitchFamily="18" charset="0"/>
                <a:ea typeface="Times New Roman" panose="02020603050405020304" pitchFamily="18" charset="0"/>
                <a:cs typeface="Simplified Arabic" panose="02020603050405020304" pitchFamily="18" charset="-78"/>
              </a:rPr>
              <a:t>خامسا :الإهداء</a:t>
            </a:r>
            <a:r>
              <a:rPr lang="ar-IQ" sz="3200"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endParaRPr>
          </a:p>
          <a:p>
            <a:pPr marL="228600" indent="228600" algn="just"/>
            <a:r>
              <a:rPr lang="ar-IQ" sz="3200" dirty="0">
                <a:latin typeface="Times New Roman" panose="02020603050405020304" pitchFamily="18" charset="0"/>
                <a:ea typeface="Times New Roman" panose="02020603050405020304" pitchFamily="18" charset="0"/>
                <a:cs typeface="Simplified Arabic" panose="02020603050405020304" pitchFamily="18" charset="-78"/>
              </a:rPr>
              <a:t>كذلك يترك للباحث اختياره وهو غير ملزم في كتابته.</a:t>
            </a:r>
            <a:endParaRPr lang="en-US" sz="2400" dirty="0">
              <a:latin typeface="Times New Roman" panose="02020603050405020304" pitchFamily="18" charset="0"/>
              <a:ea typeface="Times New Roman" panose="02020603050405020304" pitchFamily="18" charset="0"/>
            </a:endParaRPr>
          </a:p>
          <a:p>
            <a:pPr marL="228600" algn="just"/>
            <a:r>
              <a:rPr lang="ar-IQ" sz="3200" b="1" dirty="0">
                <a:latin typeface="Times New Roman" panose="02020603050405020304" pitchFamily="18" charset="0"/>
                <a:ea typeface="Times New Roman" panose="02020603050405020304" pitchFamily="18" charset="0"/>
                <a:cs typeface="Simplified Arabic" panose="02020603050405020304" pitchFamily="18" charset="-78"/>
              </a:rPr>
              <a:t>سادسا :الشكر والتقدير</a:t>
            </a:r>
            <a:r>
              <a:rPr lang="ar-IQ" sz="3200"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endParaRPr>
          </a:p>
          <a:p>
            <a:pPr marL="228600" indent="228600" algn="just"/>
            <a:r>
              <a:rPr lang="ar-IQ" sz="3200" dirty="0">
                <a:latin typeface="Times New Roman" panose="02020603050405020304" pitchFamily="18" charset="0"/>
                <a:ea typeface="Times New Roman" panose="02020603050405020304" pitchFamily="18" charset="0"/>
                <a:cs typeface="Simplified Arabic" panose="02020603050405020304" pitchFamily="18" charset="-78"/>
              </a:rPr>
              <a:t>يترك للباحث حرية الكتابة أو عدم الكتابة ولكن لابد من وجود سياق تربوي في كتابته بحيث يكون متسلسل في تعبيره للشكر </a:t>
            </a:r>
            <a:r>
              <a:rPr lang="ar-IQ" sz="3200" dirty="0" err="1">
                <a:latin typeface="Times New Roman" panose="02020603050405020304" pitchFamily="18" charset="0"/>
                <a:ea typeface="Times New Roman" panose="02020603050405020304" pitchFamily="18" charset="0"/>
                <a:cs typeface="Simplified Arabic" panose="02020603050405020304" pitchFamily="18" charset="-78"/>
              </a:rPr>
              <a:t>ابتداءا</a:t>
            </a:r>
            <a:r>
              <a:rPr lang="ar-IQ" sz="3200" dirty="0">
                <a:latin typeface="Times New Roman" panose="02020603050405020304" pitchFamily="18" charset="0"/>
                <a:ea typeface="Times New Roman" panose="02020603050405020304" pitchFamily="18" charset="0"/>
                <a:cs typeface="Simplified Arabic" panose="02020603050405020304" pitchFamily="18" charset="-78"/>
              </a:rPr>
              <a:t>" إلى الله عز وجل الذي وهبة النعمة والصحة والعقل </a:t>
            </a:r>
            <a:r>
              <a:rPr lang="ar-IQ" sz="3200" dirty="0" err="1">
                <a:latin typeface="Times New Roman" panose="02020603050405020304" pitchFamily="18" charset="0"/>
                <a:ea typeface="Times New Roman" panose="02020603050405020304" pitchFamily="18" charset="0"/>
                <a:cs typeface="Simplified Arabic" panose="02020603050405020304" pitchFamily="18" charset="-78"/>
              </a:rPr>
              <a:t>لانجاز</a:t>
            </a:r>
            <a:r>
              <a:rPr lang="ar-IQ" sz="3200" dirty="0">
                <a:latin typeface="Times New Roman" panose="02020603050405020304" pitchFamily="18" charset="0"/>
                <a:ea typeface="Times New Roman" panose="02020603050405020304" pitchFamily="18" charset="0"/>
                <a:cs typeface="Simplified Arabic" panose="02020603050405020304" pitchFamily="18" charset="-78"/>
              </a:rPr>
              <a:t> هذا البحث ومن ثم الكلية والمشرفين وأساتذته الذين لهم الفضل في تعليمه وعينة البحث والمساعدين له الشكر والتقدير.</a:t>
            </a:r>
            <a:endParaRPr lang="en-US" sz="2400" dirty="0">
              <a:effectLst/>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460432" cy="5791329"/>
          </a:xfrm>
          <a:prstGeom prst="rect">
            <a:avLst/>
          </a:prstGeom>
        </p:spPr>
        <p:txBody>
          <a:bodyPr wrap="square">
            <a:spAutoFit/>
          </a:bodyPr>
          <a:lstStyle/>
          <a:p>
            <a:pPr marL="228600" algn="just"/>
            <a:r>
              <a:rPr lang="ar-IQ" sz="2800" b="1" dirty="0">
                <a:latin typeface="Times New Roman" panose="02020603050405020304" pitchFamily="18" charset="0"/>
                <a:ea typeface="Times New Roman" panose="02020603050405020304" pitchFamily="18" charset="0"/>
                <a:cs typeface="Simplified Arabic" panose="02020603050405020304" pitchFamily="18" charset="-78"/>
              </a:rPr>
              <a:t> : مستخلص البحث.</a:t>
            </a:r>
            <a:endParaRPr lang="en-US" sz="2000" dirty="0">
              <a:latin typeface="Times New Roman" panose="02020603050405020304" pitchFamily="18" charset="0"/>
              <a:ea typeface="Times New Roman" panose="02020603050405020304" pitchFamily="18" charset="0"/>
            </a:endParaRPr>
          </a:p>
          <a:p>
            <a:pPr marL="228600" indent="228600" algn="just"/>
            <a:r>
              <a:rPr lang="ar-IQ" sz="2800" dirty="0">
                <a:latin typeface="Times New Roman" panose="02020603050405020304" pitchFamily="18" charset="0"/>
                <a:ea typeface="Times New Roman" panose="02020603050405020304" pitchFamily="18" charset="0"/>
                <a:cs typeface="Simplified Arabic" panose="02020603050405020304" pitchFamily="18" charset="-78"/>
              </a:rPr>
              <a:t>يتطلب من الباحث كتابة البحث بشكل ملخص في صفحة أو صفحتين في الأغلب وبما لا يتجاوز 250 كلمة ويشمل الملخص </a:t>
            </a:r>
            <a:r>
              <a:rPr lang="ar-IQ" sz="2800" dirty="0" err="1">
                <a:latin typeface="Times New Roman" panose="02020603050405020304" pitchFamily="18" charset="0"/>
                <a:ea typeface="Times New Roman" panose="02020603050405020304" pitchFamily="18" charset="0"/>
                <a:cs typeface="Simplified Arabic" panose="02020603050405020304" pitchFamily="18" charset="-78"/>
              </a:rPr>
              <a:t>مايلي</a:t>
            </a:r>
            <a:r>
              <a:rPr lang="ar-IQ" sz="2800"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000" dirty="0">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tabLst>
                <a:tab pos="498475" algn="l"/>
              </a:tabLst>
            </a:pPr>
            <a:r>
              <a:rPr lang="ar-IQ" sz="2800" b="1" dirty="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rPr>
              <a:t>عنوان البحث واسم الباحث والمشرف.</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
              <a:lnSpc>
                <a:spcPct val="107000"/>
              </a:lnSpc>
              <a:spcAft>
                <a:spcPts val="800"/>
              </a:spcAft>
              <a:buFont typeface="Times New Roman" panose="02020603050405020304" pitchFamily="18" charset="0"/>
              <a:buChar char="-"/>
              <a:tabLst>
                <a:tab pos="498475" algn="l"/>
              </a:tabLst>
            </a:pPr>
            <a:r>
              <a:rPr lang="ar-IQ" sz="2800" b="1" dirty="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rPr>
              <a:t>مقدمة وأهمية مشكلة البحث بشكل ملخص جدا.</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
              <a:lnSpc>
                <a:spcPct val="107000"/>
              </a:lnSpc>
              <a:spcAft>
                <a:spcPts val="800"/>
              </a:spcAft>
              <a:buFont typeface="Times New Roman" panose="02020603050405020304" pitchFamily="18" charset="0"/>
              <a:buChar char="-"/>
              <a:tabLst>
                <a:tab pos="498475" algn="l"/>
              </a:tabLst>
            </a:pPr>
            <a:r>
              <a:rPr lang="ar-IQ" sz="2800" b="1" dirty="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rPr>
              <a:t>أهداف البحث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
              <a:lnSpc>
                <a:spcPct val="107000"/>
              </a:lnSpc>
              <a:spcAft>
                <a:spcPts val="800"/>
              </a:spcAft>
              <a:buFont typeface="Times New Roman" panose="02020603050405020304" pitchFamily="18" charset="0"/>
              <a:buChar char="-"/>
              <a:tabLst>
                <a:tab pos="498475" algn="l"/>
              </a:tabLst>
            </a:pPr>
            <a:r>
              <a:rPr lang="ar-IQ" sz="2800" b="1" dirty="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rPr>
              <a:t>فروض البحث أن وجدت.</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
              <a:lnSpc>
                <a:spcPct val="107000"/>
              </a:lnSpc>
              <a:spcAft>
                <a:spcPts val="800"/>
              </a:spcAft>
              <a:buFont typeface="Times New Roman" panose="02020603050405020304" pitchFamily="18" charset="0"/>
              <a:buChar char="-"/>
              <a:tabLst>
                <a:tab pos="498475" algn="l"/>
              </a:tabLst>
            </a:pPr>
            <a:r>
              <a:rPr lang="ar-IQ" sz="2800" b="1" dirty="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rPr>
              <a:t>عينة البحث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
              <a:lnSpc>
                <a:spcPct val="107000"/>
              </a:lnSpc>
              <a:spcAft>
                <a:spcPts val="800"/>
              </a:spcAft>
              <a:buFont typeface="Times New Roman" panose="02020603050405020304" pitchFamily="18" charset="0"/>
              <a:buChar char="-"/>
              <a:tabLst>
                <a:tab pos="498475" algn="l"/>
              </a:tabLst>
            </a:pPr>
            <a:r>
              <a:rPr lang="ar-IQ" sz="2800" b="1" dirty="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rPr>
              <a:t>الإجراءات بشكل ملخص</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
              <a:lnSpc>
                <a:spcPct val="107000"/>
              </a:lnSpc>
              <a:spcAft>
                <a:spcPts val="800"/>
              </a:spcAft>
              <a:buFont typeface="Times New Roman" panose="02020603050405020304" pitchFamily="18" charset="0"/>
              <a:buChar char="-"/>
              <a:tabLst>
                <a:tab pos="498475" algn="l"/>
              </a:tabLst>
            </a:pPr>
            <a:r>
              <a:rPr lang="ar-IQ" sz="2800" b="1" dirty="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rPr>
              <a:t>أهم الاستنتاجات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
              <a:lnSpc>
                <a:spcPct val="107000"/>
              </a:lnSpc>
              <a:spcAft>
                <a:spcPts val="800"/>
              </a:spcAft>
              <a:buFont typeface="Times New Roman" panose="02020603050405020304" pitchFamily="18" charset="0"/>
              <a:buChar char="-"/>
              <a:tabLst>
                <a:tab pos="498475" algn="l"/>
              </a:tabLst>
            </a:pPr>
            <a:r>
              <a:rPr lang="ar-IQ" sz="2800" b="1" dirty="0">
                <a:highlight>
                  <a:srgbClr val="FFFF00"/>
                </a:highlight>
                <a:latin typeface="Times New Roman" panose="02020603050405020304" pitchFamily="18" charset="0"/>
                <a:ea typeface="Times New Roman" panose="02020603050405020304" pitchFamily="18" charset="0"/>
                <a:cs typeface="Simplified Arabic" panose="02020603050405020304" pitchFamily="18" charset="-78"/>
              </a:rPr>
              <a:t>أهم التوصيات.</a:t>
            </a:r>
            <a:endParaRPr lang="en-US"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88640"/>
            <a:ext cx="8352928" cy="4548553"/>
          </a:xfrm>
          <a:prstGeom prst="rect">
            <a:avLst/>
          </a:prstGeom>
        </p:spPr>
        <p:txBody>
          <a:bodyPr wrap="square">
            <a:spAutoFit/>
          </a:bodyPr>
          <a:lstStyle/>
          <a:p>
            <a:pPr marL="342900" lvl="0" indent="-342900" algn="just">
              <a:lnSpc>
                <a:spcPct val="107000"/>
              </a:lnSpc>
              <a:spcAft>
                <a:spcPts val="800"/>
              </a:spcAft>
              <a:buFont typeface="Times New Roman" panose="02020603050405020304" pitchFamily="18" charset="0"/>
              <a:buChar char="-"/>
              <a:tabLst>
                <a:tab pos="498475" algn="l"/>
              </a:tabLst>
            </a:pPr>
            <a:r>
              <a:rPr lang="ar-IQ" sz="4000" dirty="0">
                <a:latin typeface="Times New Roman" panose="02020603050405020304" pitchFamily="18" charset="0"/>
                <a:ea typeface="Times New Roman" panose="02020603050405020304" pitchFamily="18" charset="0"/>
                <a:cs typeface="Simplified Arabic" panose="02020603050405020304" pitchFamily="18" charset="-78"/>
              </a:rPr>
              <a:t>الكلمات </a:t>
            </a:r>
            <a:r>
              <a:rPr lang="ar-IQ" sz="4000" dirty="0" err="1">
                <a:latin typeface="Times New Roman" panose="02020603050405020304" pitchFamily="18" charset="0"/>
                <a:ea typeface="Times New Roman" panose="02020603050405020304" pitchFamily="18" charset="0"/>
                <a:cs typeface="Simplified Arabic" panose="02020603050405020304" pitchFamily="18" charset="-78"/>
              </a:rPr>
              <a:t>ألمفتاحيه</a:t>
            </a:r>
            <a:r>
              <a:rPr lang="ar-IQ" sz="4000" dirty="0">
                <a:latin typeface="Times New Roman" panose="02020603050405020304" pitchFamily="18" charset="0"/>
                <a:ea typeface="Times New Roman" panose="02020603050405020304" pitchFamily="18" charset="0"/>
                <a:cs typeface="Simplified Arabic" panose="02020603050405020304" pitchFamily="18" charset="-78"/>
              </a:rPr>
              <a:t>: بفضل أن لا تزيد على (8) كلمات وتفصل بين كلمة وأخرى فاصلة وقد تكون الكلمة </a:t>
            </a:r>
            <a:r>
              <a:rPr lang="ar-IQ" sz="4000" dirty="0" err="1">
                <a:latin typeface="Times New Roman" panose="02020603050405020304" pitchFamily="18" charset="0"/>
                <a:ea typeface="Times New Roman" panose="02020603050405020304" pitchFamily="18" charset="0"/>
                <a:cs typeface="Simplified Arabic" panose="02020603050405020304" pitchFamily="18" charset="-78"/>
              </a:rPr>
              <a:t>ألمفتاحيه</a:t>
            </a:r>
            <a:r>
              <a:rPr lang="ar-IQ" sz="4000" dirty="0">
                <a:latin typeface="Times New Roman" panose="02020603050405020304" pitchFamily="18" charset="0"/>
                <a:ea typeface="Times New Roman" panose="02020603050405020304" pitchFamily="18" charset="0"/>
                <a:cs typeface="Simplified Arabic" panose="02020603050405020304" pitchFamily="18" charset="-78"/>
              </a:rPr>
              <a:t> مركبة ، وتعتمد على الكلمات </a:t>
            </a:r>
            <a:r>
              <a:rPr lang="ar-IQ" sz="4000" dirty="0" err="1">
                <a:latin typeface="Times New Roman" panose="02020603050405020304" pitchFamily="18" charset="0"/>
                <a:ea typeface="Times New Roman" panose="02020603050405020304" pitchFamily="18" charset="0"/>
                <a:cs typeface="Simplified Arabic" panose="02020603050405020304" pitchFamily="18" charset="-78"/>
              </a:rPr>
              <a:t>ألمفتاحيه</a:t>
            </a:r>
            <a:r>
              <a:rPr lang="ar-IQ" sz="4000" dirty="0">
                <a:latin typeface="Times New Roman" panose="02020603050405020304" pitchFamily="18" charset="0"/>
                <a:ea typeface="Times New Roman" panose="02020603050405020304" pitchFamily="18" charset="0"/>
                <a:cs typeface="Simplified Arabic" panose="02020603050405020304" pitchFamily="18" charset="-78"/>
              </a:rPr>
              <a:t> في فهرسة الرسالة أو الأطروحة أو البحث ومثال عليها </a:t>
            </a:r>
            <a:r>
              <a:rPr lang="ar-IQ" sz="4000"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marL="342900" lvl="0" indent="-342900" algn="just">
              <a:lnSpc>
                <a:spcPct val="107000"/>
              </a:lnSpc>
              <a:spcAft>
                <a:spcPts val="800"/>
              </a:spcAft>
              <a:buFont typeface="Times New Roman" panose="02020603050405020304" pitchFamily="18" charset="0"/>
              <a:buChar char="-"/>
              <a:tabLst>
                <a:tab pos="498475" algn="l"/>
              </a:tabLst>
            </a:pPr>
            <a:endParaRPr lang="en-US" sz="3200" dirty="0">
              <a:latin typeface="Times New Roman" panose="02020603050405020304" pitchFamily="18" charset="0"/>
              <a:ea typeface="Times New Roman" panose="02020603050405020304" pitchFamily="18" charset="0"/>
              <a:cs typeface="Simplified Arabic" panose="02020603050405020304" pitchFamily="18" charset="-78"/>
            </a:endParaRPr>
          </a:p>
          <a:p>
            <a:pPr algn="ctr"/>
            <a:r>
              <a:rPr lang="ar-SA" sz="2800" b="1" dirty="0">
                <a:highlight>
                  <a:srgbClr val="00FFFF"/>
                </a:highlight>
                <a:latin typeface="Times New Roman" panose="02020603050405020304" pitchFamily="18" charset="0"/>
                <a:ea typeface="Times New Roman" panose="02020603050405020304" pitchFamily="18" charset="0"/>
                <a:cs typeface="Simplified Arabic" panose="02020603050405020304" pitchFamily="18" charset="-78"/>
              </a:rPr>
              <a:t>التمرينات التوافقية-الإدراكية -مستوى الأداء -مهارات -سلاح </a:t>
            </a:r>
            <a:r>
              <a:rPr lang="ar-SA" sz="2800" b="1" dirty="0" smtClean="0">
                <a:highlight>
                  <a:srgbClr val="00FFFF"/>
                </a:highlight>
                <a:latin typeface="Times New Roman" panose="02020603050405020304" pitchFamily="18" charset="0"/>
                <a:ea typeface="Times New Roman" panose="02020603050405020304" pitchFamily="18" charset="0"/>
                <a:cs typeface="Simplified Arabic" panose="02020603050405020304" pitchFamily="18" charset="-78"/>
              </a:rPr>
              <a:t>الشيش</a:t>
            </a:r>
            <a:endParaRPr lang="en-US" sz="2400" dirty="0">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189</TotalTime>
  <Words>866</Words>
  <Application>Microsoft Office PowerPoint</Application>
  <PresentationFormat>On-screen Show (4:3)</PresentationFormat>
  <Paragraphs>136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Corbel</vt:lpstr>
      <vt:lpstr>Simplified Arabic</vt:lpstr>
      <vt:lpstr>Tahoma</vt:lpstr>
      <vt:lpstr>Times New Roman</vt:lpstr>
      <vt:lpstr>Basis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Dr</cp:lastModifiedBy>
  <cp:revision>38</cp:revision>
  <dcterms:created xsi:type="dcterms:W3CDTF">2015-10-10T19:14:36Z</dcterms:created>
  <dcterms:modified xsi:type="dcterms:W3CDTF">2018-10-13T19:22:49Z</dcterms:modified>
</cp:coreProperties>
</file>