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56" r:id="rId3"/>
    <p:sldId id="258" r:id="rId4"/>
    <p:sldId id="259"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4/17/2020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4/17/2020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4/17/2020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4/17/2020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685800" y="3132666"/>
            <a:ext cx="5311775" cy="308601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6172200" y="3132666"/>
            <a:ext cx="5334000" cy="308601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4/17/2020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02890" y="764373"/>
            <a:ext cx="10014155" cy="1293028"/>
          </a:xfrm>
        </p:spPr>
        <p:txBody>
          <a:bodyPr>
            <a:normAutofit/>
          </a:bodyPr>
          <a:lstStyle/>
          <a:p>
            <a:pPr algn="ctr"/>
            <a:r>
              <a:rPr lang="ar-IQ" sz="4800" b="1" dirty="0" smtClean="0">
                <a:solidFill>
                  <a:schemeClr val="accent4">
                    <a:lumMod val="75000"/>
                  </a:schemeClr>
                </a:solidFill>
              </a:rPr>
              <a:t>الفصل السادس / اللاعب الحر</a:t>
            </a:r>
            <a:endParaRPr lang="ar-IQ" sz="4800" b="1" dirty="0">
              <a:solidFill>
                <a:schemeClr val="accent4">
                  <a:lumMod val="75000"/>
                </a:schemeClr>
              </a:solidFill>
            </a:endParaRPr>
          </a:p>
        </p:txBody>
      </p:sp>
      <p:sp>
        <p:nvSpPr>
          <p:cNvPr id="3" name="عنصر نائب للمحتوى 2"/>
          <p:cNvSpPr>
            <a:spLocks noGrp="1"/>
          </p:cNvSpPr>
          <p:nvPr>
            <p:ph sz="half" idx="1"/>
          </p:nvPr>
        </p:nvSpPr>
        <p:spPr>
          <a:xfrm>
            <a:off x="1401098" y="2194559"/>
            <a:ext cx="4395018" cy="4545454"/>
          </a:xfrm>
        </p:spPr>
        <p:txBody>
          <a:bodyPr>
            <a:normAutofit/>
          </a:bodyPr>
          <a:lstStyle/>
          <a:p>
            <a:pPr marL="0" indent="0" algn="ctr">
              <a:buNone/>
            </a:pPr>
            <a:endParaRPr lang="ar-IQ" sz="3200" b="1" dirty="0" smtClean="0"/>
          </a:p>
          <a:p>
            <a:pPr marL="0" indent="0" algn="ctr">
              <a:buNone/>
            </a:pPr>
            <a:endParaRPr lang="ar-IQ" sz="3200" b="1" dirty="0" smtClean="0"/>
          </a:p>
          <a:p>
            <a:pPr marL="0" indent="0" algn="ctr">
              <a:buNone/>
            </a:pPr>
            <a:r>
              <a:rPr lang="ar-IQ" sz="3200" b="1" dirty="0" smtClean="0"/>
              <a:t>اعداد </a:t>
            </a:r>
          </a:p>
          <a:p>
            <a:pPr marL="0" indent="0" algn="ctr">
              <a:buNone/>
            </a:pPr>
            <a:r>
              <a:rPr lang="ar-IQ" sz="3200" b="1" dirty="0" smtClean="0"/>
              <a:t>الأستاذ الدكتور </a:t>
            </a:r>
          </a:p>
          <a:p>
            <a:pPr marL="0" indent="0" algn="ctr">
              <a:buNone/>
            </a:pPr>
            <a:r>
              <a:rPr lang="ar-IQ" sz="3200" b="1" dirty="0" smtClean="0"/>
              <a:t>سهاد قاسم الموسوي</a:t>
            </a:r>
            <a:endParaRPr lang="ar-IQ" sz="3200" b="1" dirty="0"/>
          </a:p>
        </p:txBody>
      </p:sp>
      <p:pic>
        <p:nvPicPr>
          <p:cNvPr id="5" name="عنصر نائب للمحتوى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50077" y="2194559"/>
            <a:ext cx="4689987" cy="4545454"/>
          </a:xfrm>
        </p:spPr>
      </p:pic>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38347727"/>
      </p:ext>
    </p:extLst>
  </p:cSld>
  <p:clrMapOvr>
    <a:masterClrMapping/>
  </p:clrMapOvr>
  <mc:AlternateContent xmlns:mc="http://schemas.openxmlformats.org/markup-compatibility/2006">
    <mc:Choice xmlns:p14="http://schemas.microsoft.com/office/powerpoint/2010/main" Requires="p14">
      <p:transition spd="slow" p14:dur="2000" advTm="10006"/>
    </mc:Choice>
    <mc:Fallback>
      <p:transition spd="slow" advTm="100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2000">
              <a:schemeClr val="accent6">
                <a:lumMod val="20000"/>
                <a:lumOff val="80000"/>
              </a:schemeClr>
            </a:gs>
            <a:gs pos="0">
              <a:schemeClr val="accent1">
                <a:lumMod val="60000"/>
                <a:lumOff val="40000"/>
              </a:schemeClr>
            </a:gs>
            <a:gs pos="40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371600" y="353961"/>
            <a:ext cx="9448800" cy="427704"/>
          </a:xfrm>
        </p:spPr>
        <p:txBody>
          <a:bodyPr>
            <a:noAutofit/>
          </a:bodyPr>
          <a:lstStyle/>
          <a:p>
            <a:pPr algn="ctr"/>
            <a:r>
              <a:rPr lang="ar-IQ" sz="4000" b="1" dirty="0" smtClean="0">
                <a:solidFill>
                  <a:schemeClr val="accent4">
                    <a:lumMod val="75000"/>
                  </a:schemeClr>
                </a:solidFill>
              </a:rPr>
              <a:t>الفصل السادس /اللاعب الحر</a:t>
            </a:r>
            <a:endParaRPr lang="ar-IQ" sz="4000" b="1" dirty="0">
              <a:solidFill>
                <a:schemeClr val="accent4">
                  <a:lumMod val="75000"/>
                </a:schemeClr>
              </a:solidFill>
            </a:endParaRPr>
          </a:p>
        </p:txBody>
      </p:sp>
      <p:sp>
        <p:nvSpPr>
          <p:cNvPr id="3" name="عنوان فرعي 2"/>
          <p:cNvSpPr>
            <a:spLocks noGrp="1"/>
          </p:cNvSpPr>
          <p:nvPr>
            <p:ph type="subTitle" idx="1"/>
          </p:nvPr>
        </p:nvSpPr>
        <p:spPr>
          <a:xfrm>
            <a:off x="501445" y="781665"/>
            <a:ext cx="10795820" cy="6076335"/>
          </a:xfrm>
        </p:spPr>
        <p:txBody>
          <a:bodyPr>
            <a:normAutofit lnSpcReduction="10000"/>
          </a:bodyPr>
          <a:lstStyle/>
          <a:p>
            <a:pPr algn="r"/>
            <a:r>
              <a:rPr lang="ar-IQ" sz="2400" b="1" u="sng" dirty="0"/>
              <a:t>تعيين اللاعب الحر</a:t>
            </a:r>
            <a:endParaRPr lang="en-US" sz="2400" b="1" u="sng" dirty="0"/>
          </a:p>
          <a:p>
            <a:pPr algn="r"/>
            <a:r>
              <a:rPr lang="ar-IQ" sz="2400" b="1" dirty="0"/>
              <a:t>يحق لكل فريق بتعيين لاعبين مدافعين متخصصين: لاعبين حرين ضمن قائمة اللاعبين</a:t>
            </a:r>
            <a:endParaRPr lang="en-US" sz="2400" b="1" dirty="0"/>
          </a:p>
          <a:p>
            <a:pPr algn="r"/>
            <a:r>
              <a:rPr lang="ar-IQ" sz="2400" b="1" dirty="0"/>
              <a:t>لمسابقات </a:t>
            </a:r>
            <a:r>
              <a:rPr lang="ar-IQ" sz="2400" b="1" dirty="0" err="1"/>
              <a:t>الأتحاد</a:t>
            </a:r>
            <a:r>
              <a:rPr lang="ar-IQ" sz="2400" b="1" dirty="0"/>
              <a:t> الدولي للكرة الطائرة والعالمية للكبار التي يختار الفريق بأن يكون لديه أكثر من (12) لاعب، يكون إجبارياً للفريق تعيين لاعبين مدافعين متخصصين </a:t>
            </a:r>
            <a:r>
              <a:rPr lang="ar-IQ" sz="2400" b="1" baseline="30000" dirty="0"/>
              <a:t>(( </a:t>
            </a:r>
            <a:r>
              <a:rPr lang="ar-IQ" sz="2400" b="1" dirty="0"/>
              <a:t>لاعبيَّ حرَّين </a:t>
            </a:r>
            <a:r>
              <a:rPr lang="ar-IQ" sz="2400" b="1" baseline="30000" dirty="0"/>
              <a:t>)) </a:t>
            </a:r>
            <a:r>
              <a:rPr lang="ar-IQ" sz="2400" b="1" dirty="0"/>
              <a:t>ضمن قائمة اللاعبين .</a:t>
            </a:r>
            <a:endParaRPr lang="en-US" sz="2400" b="1" dirty="0"/>
          </a:p>
          <a:p>
            <a:pPr algn="r"/>
            <a:r>
              <a:rPr lang="ar-IQ" sz="2400" b="1" dirty="0"/>
              <a:t>يجب تسجيل اللاعبيَّن الحرَّين على استمارة التسجيل قبل المباراة على سطور خاصة محجوزة لهذا .</a:t>
            </a:r>
            <a:endParaRPr lang="en-US" sz="2400" b="1" dirty="0"/>
          </a:p>
          <a:p>
            <a:pPr algn="r"/>
            <a:r>
              <a:rPr lang="ar-IQ" sz="2400" b="1" dirty="0"/>
              <a:t>لمسابقات </a:t>
            </a:r>
            <a:r>
              <a:rPr lang="ar-IQ" sz="2400" b="1" dirty="0" err="1"/>
              <a:t>الأتحاد</a:t>
            </a:r>
            <a:r>
              <a:rPr lang="ar-IQ" sz="2400" b="1" dirty="0"/>
              <a:t> الدولي للكرة الطائرة، العالمية والرسمية، يجب تسجيل اللاعبين الحرين على استمارة التسجيل قبل المباراة فقط في سطور خاصة محجوزة لهذا .</a:t>
            </a:r>
            <a:endParaRPr lang="en-US" sz="2400" b="1" dirty="0"/>
          </a:p>
          <a:p>
            <a:pPr algn="r"/>
            <a:r>
              <a:rPr lang="ar-IQ" sz="2400" b="1" dirty="0"/>
              <a:t>يحق للاعب حر واحد فقط المعين بواسطة المدرب قبل بداية المباراة بأداء اللاعب الحر، وإذا كان هناك لاعب حر ثاني، سيقوم بأداء لاعب حر </a:t>
            </a:r>
            <a:r>
              <a:rPr lang="ar-IQ" sz="2400" b="1" dirty="0" err="1"/>
              <a:t>أحتياط</a:t>
            </a:r>
            <a:r>
              <a:rPr lang="ar-IQ" sz="2400" b="1" dirty="0"/>
              <a:t> .</a:t>
            </a:r>
            <a:endParaRPr lang="en-US" sz="2400" b="1" dirty="0"/>
          </a:p>
          <a:p>
            <a:pPr algn="r"/>
            <a:r>
              <a:rPr lang="ar-IQ" sz="2400" b="1" dirty="0" err="1"/>
              <a:t>لايمكن</a:t>
            </a:r>
            <a:r>
              <a:rPr lang="ar-IQ" sz="2400" b="1" dirty="0"/>
              <a:t> أن يكون اللاعب الحر رئيساً للفريق أو رئيساً للشوط في نفس الوقت طالما يؤدي عمل اللاعب الحر .</a:t>
            </a:r>
            <a:endParaRPr lang="en-US" sz="2400" b="1" dirty="0"/>
          </a:p>
          <a:p>
            <a:pPr algn="r"/>
            <a:r>
              <a:rPr lang="ar-IQ" sz="3600" b="1" u="sng" dirty="0"/>
              <a:t>الأدوات</a:t>
            </a:r>
            <a:endParaRPr lang="en-US" sz="3600" b="1" u="sng" dirty="0"/>
          </a:p>
          <a:p>
            <a:pPr algn="r"/>
            <a:r>
              <a:rPr lang="ar-IQ" sz="2400" b="1" dirty="0"/>
              <a:t>يجب أن يرتدي اللاعب الحر زياً (أو سترة للاعب الحر المعاد تعيينه) والذي يجب أن تكون </a:t>
            </a:r>
            <a:r>
              <a:rPr lang="ar-IQ" sz="2400" b="1" dirty="0" err="1"/>
              <a:t>الفانيلة</a:t>
            </a:r>
            <a:r>
              <a:rPr lang="ar-IQ" sz="2400" b="1" dirty="0"/>
              <a:t> على الأقل بشكل مناقض لبقية أعضاء الفريق، ويجوز أن يكون زي اللاعب الحر بتصميم مختلف، ولكن يجب أن يكون مرقماً مثل بقية أعضاء الفريق .</a:t>
            </a:r>
            <a:endParaRPr lang="en-US" sz="2400" b="1" dirty="0"/>
          </a:p>
          <a:p>
            <a:pPr algn="r"/>
            <a:r>
              <a:rPr lang="ar-IQ" sz="2400" b="1" dirty="0"/>
              <a:t>للمسابقات العالمية </a:t>
            </a:r>
            <a:r>
              <a:rPr lang="ar-IQ" sz="2400" b="1" dirty="0" err="1"/>
              <a:t>للأتحاد</a:t>
            </a:r>
            <a:r>
              <a:rPr lang="ar-IQ" sz="2400" b="1" dirty="0"/>
              <a:t> الدولي للكرة الطائرة، العالمية والرسمية يجب أن يرتدي اللاعب الحر المعاد تعيينه </a:t>
            </a:r>
            <a:r>
              <a:rPr lang="ar-IQ" sz="2400" b="1" dirty="0" err="1"/>
              <a:t>الفانيلة</a:t>
            </a:r>
            <a:r>
              <a:rPr lang="ar-IQ" sz="2400" b="1" dirty="0"/>
              <a:t> بنفس التصميم واللون كما هو اللاعب الحر الأصلي مع </a:t>
            </a:r>
            <a:r>
              <a:rPr lang="ar-IQ" sz="2400" b="1" dirty="0" err="1"/>
              <a:t>الأحتفاظ</a:t>
            </a:r>
            <a:r>
              <a:rPr lang="ar-IQ" sz="2400" b="1" dirty="0"/>
              <a:t> برقميهما .</a:t>
            </a:r>
            <a:endParaRPr lang="en-US" sz="2400" b="1" dirty="0"/>
          </a:p>
          <a:p>
            <a:pPr algn="r"/>
            <a:endParaRPr lang="ar-IQ" b="1" dirty="0"/>
          </a:p>
          <a:p>
            <a:endParaRPr lang="ar-IQ" sz="1600"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34732890"/>
      </p:ext>
    </p:extLst>
  </p:cSld>
  <p:clrMapOvr>
    <a:masterClrMapping/>
  </p:clrMapOvr>
  <mc:AlternateContent xmlns:mc="http://schemas.openxmlformats.org/markup-compatibility/2006">
    <mc:Choice xmlns:p14="http://schemas.microsoft.com/office/powerpoint/2010/main" Requires="p14">
      <p:transition spd="slow" p14:dur="2000" advTm="96271"/>
    </mc:Choice>
    <mc:Fallback>
      <p:transition spd="slow" advTm="962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71600" y="221227"/>
            <a:ext cx="9448800" cy="707922"/>
          </a:xfrm>
        </p:spPr>
        <p:txBody>
          <a:bodyPr>
            <a:normAutofit/>
          </a:bodyPr>
          <a:lstStyle/>
          <a:p>
            <a:pPr algn="ctr"/>
            <a:r>
              <a:rPr lang="ar-IQ" sz="4000" b="1" dirty="0" smtClean="0">
                <a:solidFill>
                  <a:schemeClr val="accent4">
                    <a:lumMod val="75000"/>
                  </a:schemeClr>
                </a:solidFill>
              </a:rPr>
              <a:t>الفصل السادس / اللاعب الحر</a:t>
            </a:r>
            <a:endParaRPr lang="ar-IQ" sz="4000" b="1" dirty="0">
              <a:solidFill>
                <a:schemeClr val="accent4">
                  <a:lumMod val="75000"/>
                </a:schemeClr>
              </a:solidFill>
            </a:endParaRPr>
          </a:p>
        </p:txBody>
      </p:sp>
      <p:sp>
        <p:nvSpPr>
          <p:cNvPr id="3" name="عنوان فرعي 2"/>
          <p:cNvSpPr>
            <a:spLocks noGrp="1"/>
          </p:cNvSpPr>
          <p:nvPr>
            <p:ph type="subTitle" idx="1"/>
          </p:nvPr>
        </p:nvSpPr>
        <p:spPr>
          <a:xfrm>
            <a:off x="589935" y="1194619"/>
            <a:ext cx="10810568" cy="3023420"/>
          </a:xfrm>
        </p:spPr>
        <p:txBody>
          <a:bodyPr>
            <a:normAutofit fontScale="25000" lnSpcReduction="20000"/>
          </a:bodyPr>
          <a:lstStyle/>
          <a:p>
            <a:pPr lvl="0" algn="r" defTabSz="342900">
              <a:lnSpc>
                <a:spcPct val="100000"/>
              </a:lnSpc>
              <a:spcBef>
                <a:spcPts val="750"/>
              </a:spcBef>
              <a:buClr>
                <a:srgbClr val="549E39"/>
              </a:buClr>
              <a:buSzPct val="80000"/>
            </a:pPr>
            <a:r>
              <a:rPr lang="ar-IQ" sz="8000" b="1" dirty="0">
                <a:solidFill>
                  <a:prstClr val="black"/>
                </a:solidFill>
                <a:latin typeface="Trebuchet MS" panose="020B0603020202020204"/>
                <a:cs typeface="Tahoma" panose="020B0604030504040204" pitchFamily="34" charset="0"/>
              </a:rPr>
              <a:t>الحركـات المتعلقـة باللاعـب الحــر</a:t>
            </a:r>
            <a:endParaRPr lang="en-US" sz="8000" b="1" dirty="0">
              <a:solidFill>
                <a:prstClr val="black"/>
              </a:solidFill>
              <a:latin typeface="Trebuchet MS" panose="020B0603020202020204"/>
            </a:endParaRPr>
          </a:p>
          <a:p>
            <a:pPr lvl="0" algn="r" defTabSz="342900">
              <a:lnSpc>
                <a:spcPct val="100000"/>
              </a:lnSpc>
              <a:spcBef>
                <a:spcPts val="750"/>
              </a:spcBef>
              <a:buClr>
                <a:srgbClr val="549E39"/>
              </a:buClr>
              <a:buSzPct val="80000"/>
            </a:pPr>
            <a:r>
              <a:rPr lang="ar-IQ" sz="8000" b="1" u="sng" dirty="0">
                <a:solidFill>
                  <a:prstClr val="black"/>
                </a:solidFill>
                <a:latin typeface="Trebuchet MS" panose="020B0603020202020204"/>
                <a:cs typeface="Tahoma" panose="020B0604030504040204" pitchFamily="34" charset="0"/>
              </a:rPr>
              <a:t>حركـات اللعـب</a:t>
            </a:r>
            <a:endParaRPr lang="en-US" sz="8000" b="1" u="sng" dirty="0">
              <a:solidFill>
                <a:prstClr val="black"/>
              </a:solidFill>
              <a:latin typeface="Trebuchet MS" panose="020B0603020202020204"/>
            </a:endParaRPr>
          </a:p>
          <a:p>
            <a:pPr lvl="0" algn="r" defTabSz="342900">
              <a:lnSpc>
                <a:spcPct val="100000"/>
              </a:lnSpc>
              <a:spcBef>
                <a:spcPts val="750"/>
              </a:spcBef>
              <a:buClr>
                <a:srgbClr val="549E39"/>
              </a:buClr>
              <a:buSzPct val="80000"/>
            </a:pPr>
            <a:r>
              <a:rPr lang="ar-IQ" sz="8000" b="1" dirty="0">
                <a:solidFill>
                  <a:prstClr val="black"/>
                </a:solidFill>
                <a:latin typeface="Trebuchet MS" panose="020B0603020202020204"/>
                <a:cs typeface="Tahoma" panose="020B0604030504040204" pitchFamily="34" charset="0"/>
              </a:rPr>
              <a:t>يسمح للاعب الحر التغيير مع أي لاعب في مركز الصف الخلفي</a:t>
            </a:r>
            <a:endParaRPr lang="en-US" sz="8000" b="1" dirty="0">
              <a:solidFill>
                <a:prstClr val="black"/>
              </a:solidFill>
              <a:latin typeface="Trebuchet MS" panose="020B0603020202020204"/>
            </a:endParaRPr>
          </a:p>
          <a:p>
            <a:pPr lvl="0" algn="r" defTabSz="342900">
              <a:lnSpc>
                <a:spcPct val="100000"/>
              </a:lnSpc>
              <a:spcBef>
                <a:spcPts val="750"/>
              </a:spcBef>
              <a:buClr>
                <a:srgbClr val="549E39"/>
              </a:buClr>
              <a:buSzPct val="80000"/>
            </a:pPr>
            <a:r>
              <a:rPr lang="ar-IQ" sz="8000" b="1" dirty="0">
                <a:solidFill>
                  <a:prstClr val="black"/>
                </a:solidFill>
                <a:latin typeface="Trebuchet MS" panose="020B0603020202020204"/>
                <a:cs typeface="Tahoma" panose="020B0604030504040204" pitchFamily="34" charset="0"/>
              </a:rPr>
              <a:t>يكون محكوماً </a:t>
            </a:r>
            <a:r>
              <a:rPr lang="ar-IQ" sz="8000" b="1" dirty="0" err="1">
                <a:solidFill>
                  <a:prstClr val="black"/>
                </a:solidFill>
                <a:latin typeface="Trebuchet MS" panose="020B0603020202020204"/>
                <a:cs typeface="Tahoma" panose="020B0604030504040204" pitchFamily="34" charset="0"/>
              </a:rPr>
              <a:t>بآداء</a:t>
            </a:r>
            <a:r>
              <a:rPr lang="ar-IQ" sz="8000" b="1" dirty="0">
                <a:solidFill>
                  <a:prstClr val="black"/>
                </a:solidFill>
                <a:latin typeface="Trebuchet MS" panose="020B0603020202020204"/>
                <a:cs typeface="Tahoma" panose="020B0604030504040204" pitchFamily="34" charset="0"/>
              </a:rPr>
              <a:t> لاعب الصف الخلفي، ولا يسمح له </a:t>
            </a:r>
            <a:r>
              <a:rPr lang="ar-IQ" sz="8000" b="1" dirty="0" err="1">
                <a:solidFill>
                  <a:prstClr val="black"/>
                </a:solidFill>
                <a:latin typeface="Trebuchet MS" panose="020B0603020202020204"/>
                <a:cs typeface="Tahoma" panose="020B0604030504040204" pitchFamily="34" charset="0"/>
              </a:rPr>
              <a:t>باكمال</a:t>
            </a:r>
            <a:r>
              <a:rPr lang="ar-IQ" sz="8000" b="1" dirty="0">
                <a:solidFill>
                  <a:prstClr val="black"/>
                </a:solidFill>
                <a:latin typeface="Trebuchet MS" panose="020B0603020202020204"/>
                <a:cs typeface="Tahoma" panose="020B0604030504040204" pitchFamily="34" charset="0"/>
              </a:rPr>
              <a:t> الضربة الهجومية من أي مكان ( يشمل الملعب والمنطقة الحرة ) إذا كانت الكرة لحظة التلامس أعلى بالكامل من قمة الشبكة .</a:t>
            </a:r>
            <a:endParaRPr lang="en-US" sz="8000" b="1" dirty="0">
              <a:solidFill>
                <a:prstClr val="black"/>
              </a:solidFill>
              <a:latin typeface="Trebuchet MS" panose="020B0603020202020204"/>
            </a:endParaRPr>
          </a:p>
          <a:p>
            <a:pPr lvl="0" algn="r" defTabSz="342900">
              <a:lnSpc>
                <a:spcPct val="100000"/>
              </a:lnSpc>
              <a:spcBef>
                <a:spcPts val="750"/>
              </a:spcBef>
              <a:buClr>
                <a:srgbClr val="549E39"/>
              </a:buClr>
              <a:buSzPct val="80000"/>
            </a:pPr>
            <a:r>
              <a:rPr lang="ar-IQ" sz="8000" b="1" dirty="0">
                <a:solidFill>
                  <a:prstClr val="black"/>
                </a:solidFill>
                <a:latin typeface="Trebuchet MS" panose="020B0603020202020204"/>
                <a:cs typeface="Tahoma" panose="020B0604030504040204" pitchFamily="34" charset="0"/>
              </a:rPr>
              <a:t>لا يحق له الإرسال أو الصد أو محاولة لصـد</a:t>
            </a:r>
          </a:p>
          <a:p>
            <a:pPr lvl="0" algn="r" defTabSz="342900">
              <a:lnSpc>
                <a:spcPct val="100000"/>
              </a:lnSpc>
              <a:spcBef>
                <a:spcPts val="750"/>
              </a:spcBef>
              <a:buClr>
                <a:srgbClr val="549E39"/>
              </a:buClr>
              <a:buSzPct val="80000"/>
            </a:pPr>
            <a:r>
              <a:rPr lang="ar-IQ" sz="8000" b="1" dirty="0">
                <a:solidFill>
                  <a:prstClr val="black"/>
                </a:solidFill>
                <a:latin typeface="Trebuchet MS" panose="020B0603020202020204"/>
                <a:cs typeface="Tahoma" panose="020B0604030504040204" pitchFamily="34" charset="0"/>
              </a:rPr>
              <a:t>لا يحق للاعب تكملة الضربة الهجومية إذا كانت الكرة أعلى من قمة الشبكة إذا كانت الكرة قادمة من تمريرة من الأعلى بالأصابع بواسطة اللاعب الحر في المنطقة الأمامية الخاصة به، ويمكن أن تلعب الكرة بحرية كضربة هجومية إذا أدى اللاعب الحر نفس الحركة من خارج المنطقة الأمامية الخاصة به .</a:t>
            </a:r>
            <a:endParaRPr lang="en-US" sz="8000" b="1" dirty="0">
              <a:solidFill>
                <a:prstClr val="black"/>
              </a:solidFill>
              <a:latin typeface="Trebuchet MS" panose="020B0603020202020204"/>
            </a:endParaRPr>
          </a:p>
          <a:p>
            <a:pPr lvl="0" algn="r" defTabSz="342900">
              <a:lnSpc>
                <a:spcPct val="100000"/>
              </a:lnSpc>
              <a:spcBef>
                <a:spcPts val="750"/>
              </a:spcBef>
              <a:buClr>
                <a:srgbClr val="549E39"/>
              </a:buClr>
              <a:buSzPct val="80000"/>
            </a:pPr>
            <a:r>
              <a:rPr lang="ar-IQ" sz="8000" b="1" u="sng" dirty="0">
                <a:solidFill>
                  <a:prstClr val="black"/>
                </a:solidFill>
                <a:latin typeface="Trebuchet MS" panose="020B0603020202020204"/>
                <a:cs typeface="Tahoma" panose="020B0604030504040204" pitchFamily="34" charset="0"/>
              </a:rPr>
              <a:t>تغييرات اللاعبين </a:t>
            </a:r>
            <a:endParaRPr lang="en-US" sz="8000" b="1" u="sng" dirty="0">
              <a:solidFill>
                <a:prstClr val="black"/>
              </a:solidFill>
              <a:latin typeface="Trebuchet MS" panose="020B0603020202020204"/>
            </a:endParaRPr>
          </a:p>
          <a:p>
            <a:pPr lvl="0" algn="r" defTabSz="342900">
              <a:lnSpc>
                <a:spcPct val="100000"/>
              </a:lnSpc>
              <a:spcBef>
                <a:spcPts val="750"/>
              </a:spcBef>
              <a:buClr>
                <a:srgbClr val="549E39"/>
              </a:buClr>
              <a:buSzPct val="80000"/>
            </a:pPr>
            <a:r>
              <a:rPr lang="ar-IQ" sz="8000" b="1" dirty="0">
                <a:solidFill>
                  <a:prstClr val="black"/>
                </a:solidFill>
                <a:latin typeface="Trebuchet MS" panose="020B0603020202020204"/>
                <a:cs typeface="Tahoma" panose="020B0604030504040204" pitchFamily="34" charset="0"/>
              </a:rPr>
              <a:t>التغييرات المتعلقة باللاعب الحر لا تحتسب كتبديلات عادية .</a:t>
            </a:r>
            <a:endParaRPr lang="en-US" sz="8000" b="1" dirty="0">
              <a:solidFill>
                <a:prstClr val="black"/>
              </a:solidFill>
              <a:latin typeface="Trebuchet MS" panose="020B0603020202020204"/>
            </a:endParaRPr>
          </a:p>
          <a:p>
            <a:pPr lvl="0" algn="r" defTabSz="342900">
              <a:lnSpc>
                <a:spcPct val="100000"/>
              </a:lnSpc>
              <a:spcBef>
                <a:spcPts val="750"/>
              </a:spcBef>
              <a:buClr>
                <a:srgbClr val="549E39"/>
              </a:buClr>
              <a:buSzPct val="80000"/>
            </a:pPr>
            <a:r>
              <a:rPr lang="ar-IQ" sz="8000" b="1" dirty="0">
                <a:solidFill>
                  <a:prstClr val="black"/>
                </a:solidFill>
                <a:latin typeface="Trebuchet MS" panose="020B0603020202020204"/>
                <a:cs typeface="Tahoma" panose="020B0604030504040204" pitchFamily="34" charset="0"/>
              </a:rPr>
              <a:t>عددها غير محدد ولكن يجب أن يكون هناك تداول مكتمل بين تغييرين للاعب الحر ( ما لم يكن سبب دوران </a:t>
            </a:r>
            <a:r>
              <a:rPr lang="ar-IQ" sz="8000" b="1" dirty="0" err="1">
                <a:solidFill>
                  <a:prstClr val="black"/>
                </a:solidFill>
                <a:latin typeface="Trebuchet MS" panose="020B0603020202020204"/>
                <a:cs typeface="Tahoma" panose="020B0604030504040204" pitchFamily="34" charset="0"/>
              </a:rPr>
              <a:t>أضطراري</a:t>
            </a:r>
            <a:r>
              <a:rPr lang="ar-IQ" sz="8000" b="1" dirty="0">
                <a:solidFill>
                  <a:prstClr val="black"/>
                </a:solidFill>
                <a:latin typeface="Trebuchet MS" panose="020B0603020202020204"/>
                <a:cs typeface="Tahoma" panose="020B0604030504040204" pitchFamily="34" charset="0"/>
              </a:rPr>
              <a:t> بواسطة إنذار) .</a:t>
            </a:r>
            <a:endParaRPr lang="en-US" sz="8000" b="1" dirty="0">
              <a:solidFill>
                <a:prstClr val="black"/>
              </a:solidFill>
              <a:latin typeface="Trebuchet MS" panose="020B0603020202020204"/>
            </a:endParaRPr>
          </a:p>
          <a:p>
            <a:pPr lvl="0" algn="r" defTabSz="342900">
              <a:lnSpc>
                <a:spcPct val="100000"/>
              </a:lnSpc>
              <a:spcBef>
                <a:spcPts val="750"/>
              </a:spcBef>
              <a:buClr>
                <a:srgbClr val="549E39"/>
              </a:buClr>
              <a:buSzPct val="80000"/>
            </a:pPr>
            <a:r>
              <a:rPr lang="ar-IQ" sz="8000" b="1" dirty="0">
                <a:solidFill>
                  <a:prstClr val="black"/>
                </a:solidFill>
                <a:latin typeface="Trebuchet MS" panose="020B0603020202020204"/>
                <a:cs typeface="Tahoma" panose="020B0604030504040204" pitchFamily="34" charset="0"/>
              </a:rPr>
              <a:t>يمكن فقط تغيير اللاعب الحر باللاعب الذي حل محله .</a:t>
            </a:r>
            <a:endParaRPr lang="en-US" sz="8000" b="1" dirty="0">
              <a:solidFill>
                <a:prstClr val="black"/>
              </a:solidFill>
              <a:latin typeface="Trebuchet MS" panose="020B0603020202020204"/>
            </a:endParaRPr>
          </a:p>
          <a:p>
            <a:pPr lvl="0" algn="r" defTabSz="342900">
              <a:lnSpc>
                <a:spcPct val="100000"/>
              </a:lnSpc>
              <a:spcBef>
                <a:spcPts val="750"/>
              </a:spcBef>
              <a:buClr>
                <a:srgbClr val="549E39"/>
              </a:buClr>
              <a:buSzPct val="80000"/>
            </a:pPr>
            <a:r>
              <a:rPr lang="ar-IQ" sz="8000" b="1" dirty="0">
                <a:solidFill>
                  <a:prstClr val="black"/>
                </a:solidFill>
                <a:latin typeface="Trebuchet MS" panose="020B0603020202020204"/>
                <a:cs typeface="Tahoma" panose="020B0604030504040204" pitchFamily="34" charset="0"/>
              </a:rPr>
              <a:t>يجب أن يتم إجراء التغييرات عندما تكون الكرة خارج اللعب وقبل الصافرة للإرسال :</a:t>
            </a:r>
            <a:endParaRPr lang="en-US" sz="8000" b="1" dirty="0">
              <a:solidFill>
                <a:prstClr val="black"/>
              </a:solidFill>
              <a:latin typeface="Trebuchet MS" panose="020B0603020202020204"/>
            </a:endParaRPr>
          </a:p>
          <a:p>
            <a:pPr lvl="0" algn="r" defTabSz="342900">
              <a:lnSpc>
                <a:spcPct val="100000"/>
              </a:lnSpc>
              <a:spcBef>
                <a:spcPts val="750"/>
              </a:spcBef>
              <a:buClr>
                <a:srgbClr val="549E39"/>
              </a:buClr>
              <a:buSzPct val="80000"/>
            </a:pPr>
            <a:endParaRPr lang="en-US" sz="8000" b="1" dirty="0">
              <a:solidFill>
                <a:prstClr val="black"/>
              </a:solidFill>
              <a:latin typeface="Trebuchet MS" panose="020B0603020202020204"/>
            </a:endParaRPr>
          </a:p>
          <a:p>
            <a:pPr lvl="0" algn="r" defTabSz="342900">
              <a:lnSpc>
                <a:spcPct val="100000"/>
              </a:lnSpc>
              <a:spcBef>
                <a:spcPts val="750"/>
              </a:spcBef>
              <a:buClr>
                <a:srgbClr val="549E39"/>
              </a:buClr>
              <a:buSzPct val="80000"/>
            </a:pPr>
            <a:endParaRPr lang="ar-IQ" sz="8000" b="1" dirty="0">
              <a:solidFill>
                <a:prstClr val="black"/>
              </a:solidFill>
              <a:latin typeface="Trebuchet MS" panose="020B0603020202020204"/>
              <a:cs typeface="Tahoma" panose="020B0604030504040204" pitchFamily="34" charset="0"/>
            </a:endParaRPr>
          </a:p>
          <a:p>
            <a:endParaRPr lang="ar-IQ" sz="2900"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19190204"/>
      </p:ext>
    </p:extLst>
  </p:cSld>
  <p:clrMapOvr>
    <a:masterClrMapping/>
  </p:clrMapOvr>
  <mc:AlternateContent xmlns:mc="http://schemas.openxmlformats.org/markup-compatibility/2006">
    <mc:Choice xmlns:p14="http://schemas.microsoft.com/office/powerpoint/2010/main" Requires="p14">
      <p:transition spd="slow" p14:dur="2000" advTm="77625"/>
    </mc:Choice>
    <mc:Fallback>
      <p:transition spd="slow" advTm="776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71600" y="383459"/>
            <a:ext cx="9448800" cy="766916"/>
          </a:xfrm>
        </p:spPr>
        <p:txBody>
          <a:bodyPr>
            <a:normAutofit/>
          </a:bodyPr>
          <a:lstStyle/>
          <a:p>
            <a:pPr algn="ctr"/>
            <a:r>
              <a:rPr lang="ar-IQ" sz="4000" b="1" dirty="0" smtClean="0">
                <a:solidFill>
                  <a:schemeClr val="accent4">
                    <a:lumMod val="75000"/>
                  </a:schemeClr>
                </a:solidFill>
              </a:rPr>
              <a:t>الفصل السادس / اللاعب الحر</a:t>
            </a:r>
            <a:endParaRPr lang="ar-IQ" sz="4000" b="1" dirty="0">
              <a:solidFill>
                <a:schemeClr val="accent4">
                  <a:lumMod val="75000"/>
                </a:schemeClr>
              </a:solidFill>
            </a:endParaRPr>
          </a:p>
        </p:txBody>
      </p:sp>
      <p:sp>
        <p:nvSpPr>
          <p:cNvPr id="3" name="عنوان فرعي 2"/>
          <p:cNvSpPr>
            <a:spLocks noGrp="1"/>
          </p:cNvSpPr>
          <p:nvPr>
            <p:ph type="subTitle" idx="1"/>
          </p:nvPr>
        </p:nvSpPr>
        <p:spPr>
          <a:xfrm>
            <a:off x="457200" y="1268362"/>
            <a:ext cx="10363200" cy="5442154"/>
          </a:xfrm>
        </p:spPr>
        <p:txBody>
          <a:bodyPr>
            <a:normAutofit fontScale="47500" lnSpcReduction="20000"/>
          </a:bodyPr>
          <a:lstStyle/>
          <a:p>
            <a:pPr lvl="0" algn="r" defTabSz="342900">
              <a:lnSpc>
                <a:spcPct val="100000"/>
              </a:lnSpc>
              <a:spcBef>
                <a:spcPts val="750"/>
              </a:spcBef>
              <a:buClr>
                <a:srgbClr val="549E39"/>
              </a:buClr>
              <a:buSzPct val="80000"/>
            </a:pPr>
            <a:r>
              <a:rPr lang="ar-IQ" sz="5000" b="1" dirty="0">
                <a:solidFill>
                  <a:prstClr val="black">
                    <a:lumMod val="75000"/>
                    <a:lumOff val="25000"/>
                  </a:prstClr>
                </a:solidFill>
                <a:latin typeface="Trebuchet MS" panose="020B0603020202020204"/>
                <a:cs typeface="Tahoma" panose="020B0604030504040204" pitchFamily="34" charset="0"/>
              </a:rPr>
              <a:t>عند بداية كل شوط لا يستطيع اللاعب الحر دخول الملعب حتى يقوم الحكم الثاني بالتدقيق على ترتيب الدوران الأساسي .</a:t>
            </a:r>
            <a:endParaRPr lang="en-US" sz="5000" b="1" dirty="0">
              <a:solidFill>
                <a:prstClr val="black">
                  <a:lumMod val="75000"/>
                  <a:lumOff val="25000"/>
                </a:prstClr>
              </a:solidFill>
              <a:latin typeface="Trebuchet MS" panose="020B0603020202020204"/>
            </a:endParaRPr>
          </a:p>
          <a:p>
            <a:pPr lvl="0" algn="r" defTabSz="342900">
              <a:lnSpc>
                <a:spcPct val="100000"/>
              </a:lnSpc>
              <a:spcBef>
                <a:spcPts val="750"/>
              </a:spcBef>
              <a:buClr>
                <a:srgbClr val="549E39"/>
              </a:buClr>
              <a:buSzPct val="80000"/>
            </a:pPr>
            <a:r>
              <a:rPr lang="ar-IQ" sz="5000" b="1" dirty="0">
                <a:solidFill>
                  <a:prstClr val="black">
                    <a:lumMod val="75000"/>
                    <a:lumOff val="25000"/>
                  </a:prstClr>
                </a:solidFill>
                <a:latin typeface="Trebuchet MS" panose="020B0603020202020204"/>
                <a:cs typeface="Tahoma" panose="020B0604030504040204" pitchFamily="34" charset="0"/>
              </a:rPr>
              <a:t>لا يرفض التغيير الذي يتم بعد الصافرة للإرسال ولكن قبل ضربة الإرسال، ولكن يجب أن يكون هدفاً لتحذير شفوي بعد نهاية التداول .</a:t>
            </a:r>
            <a:endParaRPr lang="en-US" sz="5000" b="1" dirty="0">
              <a:solidFill>
                <a:prstClr val="black">
                  <a:lumMod val="75000"/>
                  <a:lumOff val="25000"/>
                </a:prstClr>
              </a:solidFill>
              <a:latin typeface="Trebuchet MS" panose="020B0603020202020204"/>
            </a:endParaRPr>
          </a:p>
          <a:p>
            <a:pPr lvl="0" algn="r" defTabSz="342900">
              <a:lnSpc>
                <a:spcPct val="100000"/>
              </a:lnSpc>
              <a:spcBef>
                <a:spcPts val="750"/>
              </a:spcBef>
              <a:buClr>
                <a:srgbClr val="549E39"/>
              </a:buClr>
              <a:buSzPct val="80000"/>
            </a:pPr>
            <a:r>
              <a:rPr lang="ar-IQ" sz="5000" b="1" dirty="0">
                <a:solidFill>
                  <a:prstClr val="black">
                    <a:lumMod val="75000"/>
                    <a:lumOff val="25000"/>
                  </a:prstClr>
                </a:solidFill>
                <a:latin typeface="Trebuchet MS" panose="020B0603020202020204"/>
                <a:cs typeface="Tahoma" panose="020B0604030504040204" pitchFamily="34" charset="0"/>
              </a:rPr>
              <a:t>يجب أن تكون نتيجة التغييرات اللاحقة المتأخرة التوقف الفوري للعب وفرض عقوبة التأخير، ويحدد الفريق المرسل التالي بواسطة نتيجة عقوبة التأخير .</a:t>
            </a:r>
            <a:endParaRPr lang="en-US" sz="5000" b="1" dirty="0">
              <a:solidFill>
                <a:prstClr val="black">
                  <a:lumMod val="75000"/>
                  <a:lumOff val="25000"/>
                </a:prstClr>
              </a:solidFill>
              <a:latin typeface="Trebuchet MS" panose="020B0603020202020204"/>
            </a:endParaRPr>
          </a:p>
          <a:p>
            <a:pPr lvl="0" algn="r" defTabSz="342900">
              <a:lnSpc>
                <a:spcPct val="100000"/>
              </a:lnSpc>
              <a:spcBef>
                <a:spcPts val="750"/>
              </a:spcBef>
              <a:buClr>
                <a:srgbClr val="549E39"/>
              </a:buClr>
              <a:buSzPct val="80000"/>
            </a:pPr>
            <a:r>
              <a:rPr lang="ar-IQ" sz="5000" b="1" dirty="0">
                <a:solidFill>
                  <a:prstClr val="black">
                    <a:lumMod val="75000"/>
                    <a:lumOff val="25000"/>
                  </a:prstClr>
                </a:solidFill>
                <a:latin typeface="Trebuchet MS" panose="020B0603020202020204"/>
                <a:cs typeface="Tahoma" panose="020B0604030504040204" pitchFamily="34" charset="0"/>
              </a:rPr>
              <a:t>يجوز للاعب الحر واللاعب المتغير الدخول والخروج من الملعب فقط من منطقة تغيير اللاعب الحر .</a:t>
            </a:r>
            <a:endParaRPr lang="en-US" sz="5000" b="1" dirty="0">
              <a:solidFill>
                <a:prstClr val="black">
                  <a:lumMod val="75000"/>
                  <a:lumOff val="25000"/>
                </a:prstClr>
              </a:solidFill>
              <a:latin typeface="Trebuchet MS" panose="020B0603020202020204"/>
            </a:endParaRPr>
          </a:p>
          <a:p>
            <a:pPr lvl="0" algn="r" defTabSz="342900">
              <a:lnSpc>
                <a:spcPct val="100000"/>
              </a:lnSpc>
              <a:spcBef>
                <a:spcPts val="750"/>
              </a:spcBef>
              <a:buClr>
                <a:srgbClr val="549E39"/>
              </a:buClr>
              <a:buSzPct val="80000"/>
            </a:pPr>
            <a:r>
              <a:rPr lang="ar-IQ" sz="5000" b="1" dirty="0">
                <a:solidFill>
                  <a:prstClr val="black">
                    <a:lumMod val="75000"/>
                    <a:lumOff val="25000"/>
                  </a:prstClr>
                </a:solidFill>
                <a:latin typeface="Trebuchet MS" panose="020B0603020202020204"/>
                <a:cs typeface="Tahoma" panose="020B0604030504040204" pitchFamily="34" charset="0"/>
              </a:rPr>
              <a:t>تكون تبعات التغيير غير القانوني للاعب الحر كما هو كخطأ دوران .</a:t>
            </a:r>
            <a:endParaRPr lang="en-US" sz="5000" b="1" dirty="0">
              <a:solidFill>
                <a:prstClr val="black">
                  <a:lumMod val="75000"/>
                  <a:lumOff val="25000"/>
                </a:prstClr>
              </a:solidFill>
              <a:latin typeface="Trebuchet MS" panose="020B0603020202020204"/>
            </a:endParaRPr>
          </a:p>
          <a:p>
            <a:pPr lvl="0" algn="r" defTabSz="342900">
              <a:lnSpc>
                <a:spcPct val="100000"/>
              </a:lnSpc>
              <a:spcBef>
                <a:spcPts val="750"/>
              </a:spcBef>
              <a:buClr>
                <a:srgbClr val="549E39"/>
              </a:buClr>
              <a:buSzPct val="80000"/>
            </a:pPr>
            <a:r>
              <a:rPr lang="ar-IQ" sz="5000" b="1" u="sng" dirty="0">
                <a:solidFill>
                  <a:prstClr val="black">
                    <a:lumMod val="75000"/>
                    <a:lumOff val="25000"/>
                  </a:prstClr>
                </a:solidFill>
                <a:latin typeface="Trebuchet MS" panose="020B0603020202020204"/>
                <a:cs typeface="Tahoma" panose="020B0604030504040204" pitchFamily="34" charset="0"/>
              </a:rPr>
              <a:t>إعادة تعيين لاعب حر جديد</a:t>
            </a:r>
            <a:endParaRPr lang="en-US" sz="5000" b="1" u="sng" dirty="0">
              <a:solidFill>
                <a:prstClr val="black">
                  <a:lumMod val="75000"/>
                  <a:lumOff val="25000"/>
                </a:prstClr>
              </a:solidFill>
              <a:latin typeface="Trebuchet MS" panose="020B0603020202020204"/>
            </a:endParaRPr>
          </a:p>
          <a:p>
            <a:pPr lvl="0" algn="r" defTabSz="342900">
              <a:lnSpc>
                <a:spcPct val="100000"/>
              </a:lnSpc>
              <a:spcBef>
                <a:spcPts val="750"/>
              </a:spcBef>
              <a:buClr>
                <a:srgbClr val="549E39"/>
              </a:buClr>
              <a:buSzPct val="80000"/>
            </a:pPr>
            <a:r>
              <a:rPr lang="ar-IQ" sz="5000" b="1" dirty="0">
                <a:solidFill>
                  <a:prstClr val="black">
                    <a:lumMod val="75000"/>
                    <a:lumOff val="25000"/>
                  </a:prstClr>
                </a:solidFill>
                <a:latin typeface="Trebuchet MS" panose="020B0603020202020204"/>
                <a:cs typeface="Tahoma" panose="020B0604030504040204" pitchFamily="34" charset="0"/>
              </a:rPr>
              <a:t>يحق للمدرب من تغيير اللاعب الحر الفعلي مع اللاعب الحر الاحتياطي لأي سبب، ولكن لمرة واحدة فقط في المباراة وذلك فقط بعد عودة اللاعب العادي إلى الملعب، ويجب تسجيل هنا التغيير في ركن الملاحظات على </a:t>
            </a:r>
            <a:r>
              <a:rPr lang="ar-IQ" sz="5000" b="1" dirty="0" err="1">
                <a:solidFill>
                  <a:prstClr val="black">
                    <a:lumMod val="75000"/>
                    <a:lumOff val="25000"/>
                  </a:prstClr>
                </a:solidFill>
                <a:latin typeface="Trebuchet MS" panose="020B0603020202020204"/>
                <a:cs typeface="Tahoma" panose="020B0604030504040204" pitchFamily="34" charset="0"/>
              </a:rPr>
              <a:t>أستمارة</a:t>
            </a:r>
            <a:r>
              <a:rPr lang="ar-IQ" sz="5000" b="1" dirty="0">
                <a:solidFill>
                  <a:prstClr val="black">
                    <a:lumMod val="75000"/>
                    <a:lumOff val="25000"/>
                  </a:prstClr>
                </a:solidFill>
                <a:latin typeface="Trebuchet MS" panose="020B0603020202020204"/>
                <a:cs typeface="Tahoma" panose="020B0604030504040204" pitchFamily="34" charset="0"/>
              </a:rPr>
              <a:t> التسجيل وعلى استمارة مراقبة اللاعب الحر .</a:t>
            </a:r>
            <a:endParaRPr lang="en-US" sz="5000" b="1" dirty="0">
              <a:solidFill>
                <a:prstClr val="black">
                  <a:lumMod val="75000"/>
                  <a:lumOff val="25000"/>
                </a:prstClr>
              </a:solidFill>
              <a:latin typeface="Trebuchet MS" panose="020B0603020202020204"/>
            </a:endParaRPr>
          </a:p>
          <a:p>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4652084"/>
      </p:ext>
    </p:extLst>
  </p:cSld>
  <p:clrMapOvr>
    <a:masterClrMapping/>
  </p:clrMapOvr>
  <mc:AlternateContent xmlns:mc="http://schemas.openxmlformats.org/markup-compatibility/2006">
    <mc:Choice xmlns:p14="http://schemas.microsoft.com/office/powerpoint/2010/main" Requires="p14">
      <p:transition spd="slow" p14:dur="2000" advTm="64214"/>
    </mc:Choice>
    <mc:Fallback>
      <p:transition spd="slow" advTm="64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71600" y="265471"/>
            <a:ext cx="9448800" cy="1017639"/>
          </a:xfrm>
        </p:spPr>
        <p:txBody>
          <a:bodyPr>
            <a:normAutofit/>
          </a:bodyPr>
          <a:lstStyle/>
          <a:p>
            <a:pPr algn="ctr"/>
            <a:r>
              <a:rPr lang="ar-IQ" sz="4400" b="1" dirty="0" smtClean="0">
                <a:solidFill>
                  <a:schemeClr val="accent4">
                    <a:lumMod val="75000"/>
                  </a:schemeClr>
                </a:solidFill>
              </a:rPr>
              <a:t>الفصل السادس / اللاعب الحر</a:t>
            </a:r>
            <a:endParaRPr lang="ar-IQ" sz="4400" b="1" dirty="0">
              <a:solidFill>
                <a:schemeClr val="accent4">
                  <a:lumMod val="75000"/>
                </a:schemeClr>
              </a:solidFill>
            </a:endParaRPr>
          </a:p>
        </p:txBody>
      </p:sp>
      <p:sp>
        <p:nvSpPr>
          <p:cNvPr id="3" name="عنوان فرعي 2"/>
          <p:cNvSpPr>
            <a:spLocks noGrp="1"/>
          </p:cNvSpPr>
          <p:nvPr>
            <p:ph type="subTitle" idx="1"/>
          </p:nvPr>
        </p:nvSpPr>
        <p:spPr>
          <a:xfrm>
            <a:off x="412955" y="1563329"/>
            <a:ext cx="10407445" cy="4630994"/>
          </a:xfrm>
        </p:spPr>
        <p:txBody>
          <a:bodyPr/>
          <a:lstStyle/>
          <a:p>
            <a:pPr lvl="0" algn="r" defTabSz="342900">
              <a:lnSpc>
                <a:spcPct val="100000"/>
              </a:lnSpc>
              <a:spcBef>
                <a:spcPts val="750"/>
              </a:spcBef>
              <a:buClr>
                <a:srgbClr val="549E39"/>
              </a:buClr>
              <a:buSzPct val="80000"/>
            </a:pPr>
            <a:r>
              <a:rPr lang="ar-IQ" sz="2400" b="1" dirty="0">
                <a:solidFill>
                  <a:prstClr val="black">
                    <a:lumMod val="75000"/>
                    <a:lumOff val="25000"/>
                  </a:prstClr>
                </a:solidFill>
                <a:latin typeface="Trebuchet MS" panose="020B0603020202020204"/>
                <a:cs typeface="Tahoma" panose="020B0604030504040204" pitchFamily="34" charset="0"/>
              </a:rPr>
              <a:t>لا يجوز للاعب الحر الأصلي العودة للعب لبقية المباراة</a:t>
            </a:r>
            <a:endParaRPr lang="en-US" sz="2400" b="1" dirty="0">
              <a:solidFill>
                <a:prstClr val="black">
                  <a:lumMod val="75000"/>
                  <a:lumOff val="25000"/>
                </a:prstClr>
              </a:solidFill>
              <a:latin typeface="Trebuchet MS" panose="020B0603020202020204"/>
            </a:endParaRPr>
          </a:p>
          <a:p>
            <a:pPr lvl="0" algn="r" defTabSz="342900">
              <a:lnSpc>
                <a:spcPct val="100000"/>
              </a:lnSpc>
              <a:spcBef>
                <a:spcPts val="750"/>
              </a:spcBef>
              <a:buClr>
                <a:srgbClr val="549E39"/>
              </a:buClr>
              <a:buSzPct val="80000"/>
            </a:pPr>
            <a:r>
              <a:rPr lang="ar-IQ" sz="2400" b="1" dirty="0">
                <a:solidFill>
                  <a:prstClr val="black">
                    <a:lumMod val="75000"/>
                    <a:lumOff val="25000"/>
                  </a:prstClr>
                </a:solidFill>
                <a:latin typeface="Trebuchet MS" panose="020B0603020202020204"/>
                <a:cs typeface="Tahoma" panose="020B0604030504040204" pitchFamily="34" charset="0"/>
              </a:rPr>
              <a:t>في حالة مرض أو إصابة اللاعب الحر </a:t>
            </a:r>
            <a:r>
              <a:rPr lang="ar-IQ" sz="2400" b="1" dirty="0" err="1">
                <a:solidFill>
                  <a:prstClr val="black">
                    <a:lumMod val="75000"/>
                    <a:lumOff val="25000"/>
                  </a:prstClr>
                </a:solidFill>
                <a:latin typeface="Trebuchet MS" panose="020B0603020202020204"/>
                <a:cs typeface="Tahoma" panose="020B0604030504040204" pitchFamily="34" charset="0"/>
              </a:rPr>
              <a:t>الأحتياطي</a:t>
            </a:r>
            <a:r>
              <a:rPr lang="ar-IQ" sz="2400" b="1" dirty="0">
                <a:solidFill>
                  <a:prstClr val="black">
                    <a:lumMod val="75000"/>
                    <a:lumOff val="25000"/>
                  </a:prstClr>
                </a:solidFill>
                <a:latin typeface="Trebuchet MS" panose="020B0603020202020204"/>
                <a:cs typeface="Tahoma" panose="020B0604030504040204" pitchFamily="34" charset="0"/>
              </a:rPr>
              <a:t>، يجوز للمدرب تعيين لاعب حر لبقية المباراة مع أي لاعب آخر ( ما عدا اللاعب الحر الأصلي ) غير متواجد في الملعب عند لحظة إعادة التعيين .</a:t>
            </a:r>
            <a:endParaRPr lang="en-US" sz="2400" b="1" dirty="0">
              <a:solidFill>
                <a:prstClr val="black">
                  <a:lumMod val="75000"/>
                  <a:lumOff val="25000"/>
                </a:prstClr>
              </a:solidFill>
              <a:latin typeface="Trebuchet MS" panose="020B0603020202020204"/>
            </a:endParaRPr>
          </a:p>
          <a:p>
            <a:pPr lvl="0" algn="r" defTabSz="342900">
              <a:lnSpc>
                <a:spcPct val="100000"/>
              </a:lnSpc>
              <a:spcBef>
                <a:spcPts val="750"/>
              </a:spcBef>
              <a:buClr>
                <a:srgbClr val="549E39"/>
              </a:buClr>
              <a:buSzPct val="80000"/>
            </a:pPr>
            <a:r>
              <a:rPr lang="ar-IQ" sz="2400" b="1" dirty="0">
                <a:solidFill>
                  <a:prstClr val="black">
                    <a:lumMod val="75000"/>
                    <a:lumOff val="25000"/>
                  </a:prstClr>
                </a:solidFill>
                <a:latin typeface="Trebuchet MS" panose="020B0603020202020204"/>
                <a:cs typeface="Tahoma" panose="020B0604030504040204" pitchFamily="34" charset="0"/>
              </a:rPr>
              <a:t>يجوز لرئيس الفريق التخلي عن جميع </a:t>
            </a:r>
            <a:r>
              <a:rPr lang="ar-IQ" sz="2400" b="1" dirty="0" err="1">
                <a:solidFill>
                  <a:prstClr val="black">
                    <a:lumMod val="75000"/>
                    <a:lumOff val="25000"/>
                  </a:prstClr>
                </a:solidFill>
                <a:latin typeface="Trebuchet MS" panose="020B0603020202020204"/>
                <a:cs typeface="Tahoma" panose="020B0604030504040204" pitchFamily="34" charset="0"/>
              </a:rPr>
              <a:t>أمتيازات</a:t>
            </a:r>
            <a:r>
              <a:rPr lang="ar-IQ" sz="2400" b="1" dirty="0">
                <a:solidFill>
                  <a:prstClr val="black">
                    <a:lumMod val="75000"/>
                    <a:lumOff val="25000"/>
                  </a:prstClr>
                </a:solidFill>
                <a:latin typeface="Trebuchet MS" panose="020B0603020202020204"/>
                <a:cs typeface="Tahoma" panose="020B0604030504040204" pitchFamily="34" charset="0"/>
              </a:rPr>
              <a:t> القائد لإعادة تعيينه كلاعب حر، إذا تم هذا الطلب بواسطة المدرب، والتغيير بسبب إصابة أو مرض اللاعب الحر أو إعادة تعيين اللاعب الحر لا يحتسب كتغييرات .</a:t>
            </a:r>
            <a:endParaRPr lang="en-US" sz="2400" b="1" dirty="0">
              <a:solidFill>
                <a:prstClr val="black">
                  <a:lumMod val="75000"/>
                  <a:lumOff val="25000"/>
                </a:prstClr>
              </a:solidFill>
              <a:latin typeface="Trebuchet MS" panose="020B0603020202020204"/>
            </a:endParaRPr>
          </a:p>
          <a:p>
            <a:pPr lvl="0" algn="r" defTabSz="342900">
              <a:lnSpc>
                <a:spcPct val="100000"/>
              </a:lnSpc>
              <a:spcBef>
                <a:spcPts val="750"/>
              </a:spcBef>
              <a:buClr>
                <a:srgbClr val="549E39"/>
              </a:buClr>
              <a:buSzPct val="80000"/>
            </a:pPr>
            <a:r>
              <a:rPr lang="ar-IQ" sz="2400" b="1" dirty="0">
                <a:solidFill>
                  <a:prstClr val="black">
                    <a:lumMod val="75000"/>
                    <a:lumOff val="25000"/>
                  </a:prstClr>
                </a:solidFill>
                <a:latin typeface="Trebuchet MS" panose="020B0603020202020204"/>
                <a:cs typeface="Tahoma" panose="020B0604030504040204" pitchFamily="34" charset="0"/>
              </a:rPr>
              <a:t>في حالة إعادة تعيين لاعب حر ، يجب تسجيل رقم هذا اللاعب في ركن الملاحظات على استمارة التسجيل .</a:t>
            </a:r>
            <a:endParaRPr lang="en-US" sz="2400" b="1" dirty="0">
              <a:solidFill>
                <a:prstClr val="black">
                  <a:lumMod val="75000"/>
                  <a:lumOff val="25000"/>
                </a:prstClr>
              </a:solidFill>
              <a:latin typeface="Trebuchet MS" panose="020B0603020202020204"/>
            </a:endParaRPr>
          </a:p>
          <a:p>
            <a:pPr lvl="0" algn="r" defTabSz="342900">
              <a:lnSpc>
                <a:spcPct val="100000"/>
              </a:lnSpc>
              <a:spcBef>
                <a:spcPts val="750"/>
              </a:spcBef>
              <a:buClr>
                <a:srgbClr val="549E39"/>
              </a:buClr>
              <a:buSzPct val="80000"/>
            </a:pPr>
            <a:endParaRPr lang="ar-IQ" sz="1800" b="1" dirty="0">
              <a:solidFill>
                <a:prstClr val="black">
                  <a:lumMod val="75000"/>
                  <a:lumOff val="25000"/>
                </a:prstClr>
              </a:solidFill>
              <a:latin typeface="Trebuchet MS" panose="020B0603020202020204"/>
              <a:cs typeface="Tahoma" panose="020B0604030504040204" pitchFamily="34" charset="0"/>
            </a:endParaRPr>
          </a:p>
          <a:p>
            <a:endParaRPr lang="ar-IQ" sz="2800"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67828379"/>
      </p:ext>
    </p:extLst>
  </p:cSld>
  <p:clrMapOvr>
    <a:masterClrMapping/>
  </p:clrMapOvr>
  <mc:AlternateContent xmlns:mc="http://schemas.openxmlformats.org/markup-compatibility/2006">
    <mc:Choice xmlns:p14="http://schemas.microsoft.com/office/powerpoint/2010/main" Requires="p14">
      <p:transition spd="slow" p14:dur="2000" advTm="40994"/>
    </mc:Choice>
    <mc:Fallback>
      <p:transition spd="slow" advTm="409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مسلك بخاري">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TM04033937[[fn=مسلك بخاري]]</Template>
  <TotalTime>33</TotalTime>
  <Words>660</Words>
  <Application>Microsoft Office PowerPoint</Application>
  <PresentationFormat>شاشة عريضة</PresentationFormat>
  <Paragraphs>43</Paragraphs>
  <Slides>5</Slides>
  <Notes>0</Notes>
  <HiddenSlides>0</HiddenSlides>
  <MMClips>5</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5</vt:i4>
      </vt:variant>
    </vt:vector>
  </HeadingPairs>
  <TitlesOfParts>
    <vt:vector size="11" baseType="lpstr">
      <vt:lpstr>Arial</vt:lpstr>
      <vt:lpstr>Century Gothic</vt:lpstr>
      <vt:lpstr>Tahoma</vt:lpstr>
      <vt:lpstr>Times New Roman</vt:lpstr>
      <vt:lpstr>Trebuchet MS</vt:lpstr>
      <vt:lpstr>مسلك بخاري</vt:lpstr>
      <vt:lpstr>الفصل السادس / اللاعب الحر</vt:lpstr>
      <vt:lpstr>الفصل السادس /اللاعب الحر</vt:lpstr>
      <vt:lpstr>الفصل السادس / اللاعب الحر</vt:lpstr>
      <vt:lpstr>الفصل السادس / اللاعب الحر</vt:lpstr>
      <vt:lpstr>الفصل السادس / اللاعب الحر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السادس /اللاعب الحر</dc:title>
  <dc:creator>Windows 8.1</dc:creator>
  <cp:lastModifiedBy>Windows 8.1</cp:lastModifiedBy>
  <cp:revision>6</cp:revision>
  <dcterms:created xsi:type="dcterms:W3CDTF">2020-04-17T13:21:36Z</dcterms:created>
  <dcterms:modified xsi:type="dcterms:W3CDTF">2020-04-17T15:13:40Z</dcterms:modified>
</cp:coreProperties>
</file>