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A5AB073-F0A5-4A4A-9883-5A4FBE2100ED}" type="datetimeFigureOut">
              <a:rPr lang="ar-IQ" smtClean="0"/>
              <a:t>22/08/1441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A8E27B-B56D-49FB-97BB-2CAAD6DF6F7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936104"/>
          </a:xfrm>
        </p:spPr>
        <p:txBody>
          <a:bodyPr>
            <a:normAutofit/>
          </a:bodyPr>
          <a:lstStyle/>
          <a:p>
            <a:pPr algn="ctr"/>
            <a:r>
              <a:rPr lang="ar-IQ" sz="5400" b="1" i="1" dirty="0" smtClean="0"/>
              <a:t>علم الاجتماع </a:t>
            </a:r>
            <a:endParaRPr lang="ar-IQ" sz="5400" b="1" i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1988840"/>
            <a:ext cx="6400800" cy="4176464"/>
          </a:xfrm>
        </p:spPr>
        <p:txBody>
          <a:bodyPr>
            <a:normAutofit/>
          </a:bodyPr>
          <a:lstStyle/>
          <a:p>
            <a:r>
              <a:rPr lang="ar-IQ" sz="4000" b="1" dirty="0" smtClean="0">
                <a:solidFill>
                  <a:schemeClr val="tx1"/>
                </a:solidFill>
              </a:rPr>
              <a:t>الفراغ والترويح الرياضي </a:t>
            </a:r>
          </a:p>
          <a:p>
            <a:endParaRPr lang="ar-IQ" sz="4000" b="1" dirty="0">
              <a:solidFill>
                <a:schemeClr val="tx1"/>
              </a:solidFill>
            </a:endParaRPr>
          </a:p>
          <a:p>
            <a:r>
              <a:rPr lang="ar-IQ" sz="4000" b="1" dirty="0" smtClean="0">
                <a:solidFill>
                  <a:schemeClr val="tx1"/>
                </a:solidFill>
              </a:rPr>
              <a:t>اعداد الدكتورة </a:t>
            </a:r>
          </a:p>
          <a:p>
            <a:r>
              <a:rPr lang="ar-IQ" sz="4000" b="1" dirty="0" smtClean="0">
                <a:solidFill>
                  <a:schemeClr val="tx1"/>
                </a:solidFill>
              </a:rPr>
              <a:t>بيداء طارق </a:t>
            </a:r>
            <a:r>
              <a:rPr lang="ar-IQ" sz="4000" b="1" dirty="0" err="1" smtClean="0">
                <a:solidFill>
                  <a:schemeClr val="tx1"/>
                </a:solidFill>
              </a:rPr>
              <a:t>الشيخلي</a:t>
            </a:r>
            <a:endParaRPr lang="ar-IQ" sz="4000" b="1" dirty="0" smtClean="0">
              <a:solidFill>
                <a:schemeClr val="tx1"/>
              </a:solidFill>
            </a:endParaRPr>
          </a:p>
          <a:p>
            <a:r>
              <a:rPr lang="ar-IQ" sz="4000" b="1" dirty="0" smtClean="0">
                <a:solidFill>
                  <a:schemeClr val="tx1"/>
                </a:solidFill>
              </a:rPr>
              <a:t>2020</a:t>
            </a:r>
            <a:endParaRPr lang="ar-IQ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72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2999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الفراغ والترويح الرياضي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ان مصطلح وقت الفراغ مشتق من اصل لاتيني ويعني التحرر  ( </a:t>
            </a:r>
            <a:r>
              <a:rPr lang="en-US" dirty="0" smtClean="0"/>
              <a:t> (</a:t>
            </a:r>
            <a:r>
              <a:rPr lang="en-US" dirty="0" err="1" smtClean="0"/>
              <a:t>licrere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ar-IQ" dirty="0" smtClean="0"/>
              <a:t>من قيود المهنة والوظيفة </a:t>
            </a:r>
            <a:r>
              <a:rPr lang="ar-IQ" dirty="0" err="1" smtClean="0"/>
              <a:t>اوالارتباطات</a:t>
            </a:r>
            <a:r>
              <a:rPr lang="ar-IQ" dirty="0" smtClean="0"/>
              <a:t> . ويعرف عطيات هو الوقت الحر الذي </a:t>
            </a:r>
            <a:r>
              <a:rPr lang="ar-IQ" dirty="0" err="1" smtClean="0"/>
              <a:t>لايرتبط</a:t>
            </a:r>
            <a:r>
              <a:rPr lang="ar-IQ" dirty="0" smtClean="0"/>
              <a:t> بضرورة اداء واجب معين والذي يتحرر فيه الانسان من التزامات وضرورات الحياه .</a:t>
            </a:r>
          </a:p>
          <a:p>
            <a:pPr marL="0" indent="0">
              <a:buNone/>
            </a:pPr>
            <a:r>
              <a:rPr lang="ar-IQ" dirty="0" smtClean="0"/>
              <a:t>ووقت الفراغ </a:t>
            </a:r>
            <a:r>
              <a:rPr lang="ar-IQ" dirty="0" err="1" smtClean="0"/>
              <a:t>ماهو</a:t>
            </a:r>
            <a:r>
              <a:rPr lang="ar-IQ" dirty="0" smtClean="0"/>
              <a:t> الا وقت حر يخصم منه اوقات العمل والنوم وضروريات الحياة من 24 ساعة للفرد اثناء حياته.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5690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اهمية وقت الفراغ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اكتساب القيم والخبرات التربوية والاجتماعية .</a:t>
            </a:r>
          </a:p>
          <a:p>
            <a:r>
              <a:rPr lang="ar-IQ" dirty="0" smtClean="0"/>
              <a:t>2- اكتساب اللياقة البدنية .</a:t>
            </a:r>
          </a:p>
          <a:p>
            <a:r>
              <a:rPr lang="ar-IQ" dirty="0" smtClean="0"/>
              <a:t>3- تحقيق التوازن النفسي .</a:t>
            </a:r>
          </a:p>
          <a:p>
            <a:r>
              <a:rPr lang="ar-IQ" dirty="0" smtClean="0"/>
              <a:t>4- الارتقاء بالمستوى الصحي واكتساب القوام الجيد السليم .5- تجديد حيوية الفرد والشعور بالمرح والسعادة والسرور.</a:t>
            </a:r>
          </a:p>
        </p:txBody>
      </p:sp>
    </p:spTree>
    <p:extLst>
      <p:ext uri="{BB962C8B-B14F-4D97-AF65-F5344CB8AC3E}">
        <p14:creationId xmlns:p14="http://schemas.microsoft.com/office/powerpoint/2010/main" val="3629099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ar-IQ" b="1" i="1" dirty="0" smtClean="0"/>
              <a:t>مستويات انشطة وقت الفراغ 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>
            <a:normAutofit/>
          </a:bodyPr>
          <a:lstStyle/>
          <a:p>
            <a:r>
              <a:rPr lang="ar-IQ" b="1" dirty="0" smtClean="0"/>
              <a:t>المستوى الاول : المشاركة الابتكارية .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تتضمن العديد من الانشطة منها </a:t>
            </a:r>
            <a:r>
              <a:rPr lang="ar-IQ" dirty="0" err="1" smtClean="0"/>
              <a:t>التاليف</a:t>
            </a:r>
            <a:r>
              <a:rPr lang="ar-IQ" dirty="0" smtClean="0"/>
              <a:t> الاختراع وانشاء النماذج. </a:t>
            </a:r>
          </a:p>
          <a:p>
            <a:pPr marL="0" indent="0">
              <a:buNone/>
            </a:pPr>
            <a:r>
              <a:rPr lang="ar-IQ" b="1" dirty="0" smtClean="0"/>
              <a:t>المستوى الثاني : انشطة المشاركة الايجابية .</a:t>
            </a:r>
          </a:p>
          <a:p>
            <a:pPr marL="0" indent="0">
              <a:buNone/>
            </a:pPr>
            <a:r>
              <a:rPr lang="ar-IQ" b="1" dirty="0"/>
              <a:t> </a:t>
            </a:r>
            <a:r>
              <a:rPr lang="ar-IQ" dirty="0" smtClean="0"/>
              <a:t>وتتضمن الاشتراك بالمباريات والمسابقات الرياضية والتمثيل المسرحي .</a:t>
            </a:r>
          </a:p>
          <a:p>
            <a:pPr marL="0" indent="0">
              <a:buNone/>
            </a:pPr>
            <a:r>
              <a:rPr lang="ar-IQ" b="1" dirty="0" smtClean="0"/>
              <a:t>المستوى الثالث : انشطة المشاركة العاطفية .</a:t>
            </a:r>
          </a:p>
          <a:p>
            <a:pPr marL="0" indent="0">
              <a:buNone/>
            </a:pPr>
            <a:r>
              <a:rPr lang="ar-IQ" dirty="0" smtClean="0"/>
              <a:t>تتمثل في القراءة ومشاهدة الافلام والمسرحيات والبرامج التلفزيونية </a:t>
            </a:r>
          </a:p>
          <a:p>
            <a:pPr marL="0" indent="0">
              <a:buNone/>
            </a:pPr>
            <a:r>
              <a:rPr lang="ar-IQ" b="1" dirty="0" smtClean="0"/>
              <a:t>المستوى الرابع : المشاركة السلبية .</a:t>
            </a:r>
          </a:p>
          <a:p>
            <a:pPr marL="0" indent="0">
              <a:buNone/>
            </a:pPr>
            <a:r>
              <a:rPr lang="ar-IQ" b="1" dirty="0" smtClean="0"/>
              <a:t>تمثل بلقاء الاقارب والاصدقاء وتبادل الاحاديث مع الاخرين.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325079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latin typeface="Arial" pitchFamily="34" charset="0"/>
                <a:cs typeface="Arial" pitchFamily="34" charset="0"/>
              </a:rPr>
              <a:t>مفهوم الترويح 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ان الدول المتقدمة اهتمت بالترويح وذلك </a:t>
            </a:r>
            <a:r>
              <a:rPr lang="ar-IQ" dirty="0" err="1" smtClean="0"/>
              <a:t>لادراكها</a:t>
            </a:r>
            <a:r>
              <a:rPr lang="ar-IQ" dirty="0" smtClean="0"/>
              <a:t> بانه يعد افضل استثمار اوقات الفراغ , لذلك توجد علاقة وثيقة بين وقت الفراغ والترويح , فكلما ازداد وقت الفراغ ازدادت الحاجة الى الترويح .</a:t>
            </a:r>
          </a:p>
          <a:p>
            <a:r>
              <a:rPr lang="ar-IQ" b="1" dirty="0" smtClean="0"/>
              <a:t>اهم المتغيرات التي اثرت في طلب الترويح في العصر الحديث هي: </a:t>
            </a:r>
          </a:p>
          <a:p>
            <a:r>
              <a:rPr lang="ar-IQ" b="1" dirty="0" smtClean="0"/>
              <a:t>1- التقدم التقني  2- البطالة  3- زيادة وقت الفراغ </a:t>
            </a:r>
          </a:p>
          <a:p>
            <a:r>
              <a:rPr lang="ar-IQ" b="1" dirty="0" smtClean="0"/>
              <a:t>4- زيادة الدخل المادي 5- الزيادة السكانية.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603759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ويعرف الترويح بانه نشاط اختياري يحدث اثناء وقت الفراغ ودوافعه الاولية هي الرضا او السرور الناتج عن </a:t>
            </a:r>
            <a:r>
              <a:rPr lang="ar-IQ" dirty="0" err="1" smtClean="0"/>
              <a:t>الشاط</a:t>
            </a:r>
            <a:r>
              <a:rPr lang="ar-IQ" dirty="0" smtClean="0"/>
              <a:t> .</a:t>
            </a:r>
          </a:p>
          <a:p>
            <a:r>
              <a:rPr lang="ar-IQ" b="1" dirty="0" smtClean="0"/>
              <a:t>نظريات الترويح : </a:t>
            </a:r>
          </a:p>
          <a:p>
            <a:r>
              <a:rPr lang="ar-IQ" b="1" dirty="0" smtClean="0"/>
              <a:t>1- نظرية الاسترخاء : ويتمثل بالفلكلور الشعبي .</a:t>
            </a:r>
          </a:p>
          <a:p>
            <a:r>
              <a:rPr lang="ar-IQ" b="1" dirty="0" smtClean="0"/>
              <a:t>2- نظرية التعبير الذاتي : </a:t>
            </a:r>
          </a:p>
          <a:p>
            <a:r>
              <a:rPr lang="ar-IQ" b="1" dirty="0" smtClean="0"/>
              <a:t>3- النظرية التبادلية : </a:t>
            </a:r>
          </a:p>
          <a:p>
            <a:r>
              <a:rPr lang="ar-IQ" b="1" dirty="0" smtClean="0"/>
              <a:t>4- النظرية التعويضية 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817514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7200799" cy="4347691"/>
          </a:xfrm>
        </p:spPr>
      </p:pic>
    </p:spTree>
    <p:extLst>
      <p:ext uri="{BB962C8B-B14F-4D97-AF65-F5344CB8AC3E}">
        <p14:creationId xmlns:p14="http://schemas.microsoft.com/office/powerpoint/2010/main" val="130947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244</TotalTime>
  <Words>284</Words>
  <Application>Microsoft Office PowerPoint</Application>
  <PresentationFormat>عرض على الشاشة (3:4)‏</PresentationFormat>
  <Paragraphs>35</Paragraphs>
  <Slides>8</Slides>
  <Notes>0</Notes>
  <HiddenSlides>1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أوستن</vt:lpstr>
      <vt:lpstr>علم الاجتماع </vt:lpstr>
      <vt:lpstr>عرض تقديمي في PowerPoint</vt:lpstr>
      <vt:lpstr>الفراغ والترويح الرياضي </vt:lpstr>
      <vt:lpstr>اهمية وقت الفراغ </vt:lpstr>
      <vt:lpstr>مستويات انشطة وقت الفراغ </vt:lpstr>
      <vt:lpstr>مفهوم الترويح </vt:lpstr>
      <vt:lpstr>عرض تقديمي في PowerPoint</vt:lpstr>
      <vt:lpstr>عرض تقديمي في PowerPoint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13</cp:revision>
  <dcterms:created xsi:type="dcterms:W3CDTF">2020-04-14T17:52:01Z</dcterms:created>
  <dcterms:modified xsi:type="dcterms:W3CDTF">2020-04-14T21:57:30Z</dcterms:modified>
</cp:coreProperties>
</file>