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15"/>
  </p:notesMasterIdLst>
  <p:sldIdLst>
    <p:sldId id="272" r:id="rId2"/>
    <p:sldId id="256" r:id="rId3"/>
    <p:sldId id="257" r:id="rId4"/>
    <p:sldId id="258" r:id="rId5"/>
    <p:sldId id="259" r:id="rId6"/>
    <p:sldId id="260" r:id="rId7"/>
    <p:sldId id="276" r:id="rId8"/>
    <p:sldId id="277" r:id="rId9"/>
    <p:sldId id="279" r:id="rId10"/>
    <p:sldId id="278" r:id="rId11"/>
    <p:sldId id="280" r:id="rId12"/>
    <p:sldId id="262" r:id="rId13"/>
    <p:sldId id="273" r:id="rId14"/>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00"/>
    <a:srgbClr val="FF0066"/>
    <a:srgbClr val="0033CC"/>
    <a:srgbClr val="CB618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65441" autoAdjust="0"/>
    <p:restoredTop sz="94139" autoAdjust="0"/>
  </p:normalViewPr>
  <p:slideViewPr>
    <p:cSldViewPr snapToGrid="0">
      <p:cViewPr>
        <p:scale>
          <a:sx n="60" d="100"/>
          <a:sy n="60" d="100"/>
        </p:scale>
        <p:origin x="-606" y="-528"/>
      </p:cViewPr>
      <p:guideLst>
        <p:guide orient="horz" pos="2160"/>
        <p:guide pos="3840"/>
      </p:guideLst>
    </p:cSldViewPr>
  </p:slideViewPr>
  <p:outlineViewPr>
    <p:cViewPr>
      <p:scale>
        <a:sx n="33" d="100"/>
        <a:sy n="33" d="100"/>
      </p:scale>
      <p:origin x="96"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8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FCAA37F-D17B-4C8A-935A-6147DAE18CAF}" type="datetimeFigureOut">
              <a:rPr lang="ar-IQ" smtClean="0"/>
              <a:pPr/>
              <a:t>28/04/1441</a:t>
            </a:fld>
            <a:endParaRPr lang="ar-IQ"/>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8CA2D08-8DF4-423B-BCE2-3F5C36DFA36B}" type="slidenum">
              <a:rPr lang="ar-IQ" smtClean="0"/>
              <a:pPr/>
              <a:t>‹#›</a:t>
            </a:fld>
            <a:endParaRPr lang="ar-IQ"/>
          </a:p>
        </p:txBody>
      </p:sp>
    </p:spTree>
    <p:extLst>
      <p:ext uri="{BB962C8B-B14F-4D97-AF65-F5344CB8AC3E}">
        <p14:creationId xmlns:p14="http://schemas.microsoft.com/office/powerpoint/2010/main" xmlns="" val="160184836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28CA2D08-8DF4-423B-BCE2-3F5C36DFA36B}" type="slidenum">
              <a:rPr lang="ar-IQ" smtClean="0"/>
              <a:pPr/>
              <a:t>1</a:t>
            </a:fld>
            <a:endParaRPr lang="ar-IQ"/>
          </a:p>
        </p:txBody>
      </p:sp>
    </p:spTree>
    <p:extLst>
      <p:ext uri="{BB962C8B-B14F-4D97-AF65-F5344CB8AC3E}">
        <p14:creationId xmlns:p14="http://schemas.microsoft.com/office/powerpoint/2010/main" xmlns="" val="626848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720726" y="776289"/>
            <a:ext cx="10750549"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828800" y="6012657"/>
            <a:ext cx="7721600" cy="365125"/>
          </a:xfrm>
        </p:spPr>
        <p:txBody>
          <a:bodyPr tIns="0" bIns="0" anchor="t"/>
          <a:lstStyle>
            <a:lvl1pPr algn="r">
              <a:defRPr sz="1000"/>
            </a:lvl1p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17" name="عنصر نائب للتذييل 16"/>
          <p:cNvSpPr>
            <a:spLocks noGrp="1"/>
          </p:cNvSpPr>
          <p:nvPr>
            <p:ph type="ftr" sz="quarter" idx="11"/>
          </p:nvPr>
        </p:nvSpPr>
        <p:spPr>
          <a:xfrm>
            <a:off x="1828800" y="5650705"/>
            <a:ext cx="7721600" cy="365125"/>
          </a:xfrm>
        </p:spPr>
        <p:txBody>
          <a:bodyPr tIns="0" bIns="0" anchor="b"/>
          <a:lstStyle>
            <a:lvl1pPr algn="r">
              <a:defRPr sz="1100"/>
            </a:lvl1pPr>
          </a:lstStyle>
          <a:p>
            <a:endParaRPr lang="ar-IQ">
              <a:solidFill>
                <a:prstClr val="black">
                  <a:tint val="75000"/>
                </a:prstClr>
              </a:solidFill>
            </a:endParaRPr>
          </a:p>
        </p:txBody>
      </p:sp>
      <p:sp>
        <p:nvSpPr>
          <p:cNvPr id="29" name="عنصر نائب لرقم الشريحة 28"/>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9042400" y="381000"/>
            <a:ext cx="2540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381000"/>
            <a:ext cx="83312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67494"/>
            <a:ext cx="109728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609600" y="1882808"/>
            <a:ext cx="109728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388608" y="6480048"/>
            <a:ext cx="2844800" cy="301752"/>
          </a:xfrm>
        </p:spPr>
        <p:txBody>
          <a:body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5" name="عنصر نائب للتذييل 4"/>
          <p:cNvSpPr>
            <a:spLocks noGrp="1"/>
          </p:cNvSpPr>
          <p:nvPr>
            <p:ph type="ftr" sz="quarter" idx="11"/>
          </p:nvPr>
        </p:nvSpPr>
        <p:spPr>
          <a:xfrm>
            <a:off x="609600" y="6480970"/>
            <a:ext cx="5680075" cy="300831"/>
          </a:xfrm>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9" name="مثلث قائم الزاوية 8"/>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9274176" y="6477000"/>
            <a:ext cx="2844800" cy="304800"/>
          </a:xfrm>
        </p:spPr>
        <p:txBody>
          <a:body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5" name="عنصر نائب للتذييل 4"/>
          <p:cNvSpPr>
            <a:spLocks noGrp="1"/>
          </p:cNvSpPr>
          <p:nvPr>
            <p:ph type="ftr" sz="quarter" idx="11"/>
          </p:nvPr>
        </p:nvSpPr>
        <p:spPr>
          <a:xfrm>
            <a:off x="3492501" y="6480970"/>
            <a:ext cx="5680075" cy="300831"/>
          </a:xfrm>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a:xfrm>
            <a:off x="11268075" y="809625"/>
            <a:ext cx="670560" cy="300831"/>
          </a:xfrm>
        </p:spPr>
        <p:txBody>
          <a:body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cxnSp>
        <p:nvCxnSpPr>
          <p:cNvPr id="11" name="رابط مستقيم 10"/>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388608" y="6480969"/>
            <a:ext cx="2844800" cy="301752"/>
          </a:xfrm>
        </p:spPr>
        <p:txBody>
          <a:body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6" name="عنصر نائب للتذييل 5"/>
          <p:cNvSpPr>
            <a:spLocks noGrp="1"/>
          </p:cNvSpPr>
          <p:nvPr>
            <p:ph type="ftr" sz="quarter" idx="11"/>
          </p:nvPr>
        </p:nvSpPr>
        <p:spPr>
          <a:xfrm>
            <a:off x="609600" y="6480969"/>
            <a:ext cx="5680075" cy="301752"/>
          </a:xfrm>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a:xfrm>
            <a:off x="10119360" y="6480969"/>
            <a:ext cx="670560" cy="301752"/>
          </a:xfrm>
        </p:spPr>
        <p:txBody>
          <a:body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6388608" y="6480969"/>
            <a:ext cx="2840736" cy="301752"/>
          </a:xfrm>
        </p:spPr>
        <p:txBody>
          <a:body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8" name="عنصر نائب للتذييل 7"/>
          <p:cNvSpPr>
            <a:spLocks noGrp="1"/>
          </p:cNvSpPr>
          <p:nvPr>
            <p:ph type="ftr" sz="quarter" idx="11"/>
          </p:nvPr>
        </p:nvSpPr>
        <p:spPr>
          <a:xfrm>
            <a:off x="609600" y="6480969"/>
            <a:ext cx="5681472" cy="301752"/>
          </a:xfrm>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a:xfrm>
            <a:off x="10119360" y="6483096"/>
            <a:ext cx="670560" cy="301752"/>
          </a:xfrm>
        </p:spPr>
        <p:txBody>
          <a:bodyPr/>
          <a:lstStyle>
            <a:lvl1pPr algn="ctr">
              <a:defRPr/>
            </a:lvl1p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6388608" y="6480969"/>
            <a:ext cx="2844800" cy="301752"/>
          </a:xfrm>
        </p:spPr>
        <p:txBody>
          <a:body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3" name="عنصر نائب للتذييل 2"/>
          <p:cNvSpPr>
            <a:spLocks noGrp="1"/>
          </p:cNvSpPr>
          <p:nvPr>
            <p:ph type="ftr" sz="quarter" idx="11"/>
          </p:nvPr>
        </p:nvSpPr>
        <p:spPr>
          <a:xfrm>
            <a:off x="609600" y="6481891"/>
            <a:ext cx="5680075" cy="300831"/>
          </a:xfrm>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a:xfrm>
            <a:off x="10119360" y="6480969"/>
            <a:ext cx="670560" cy="301752"/>
          </a:xfrm>
        </p:spPr>
        <p:txBody>
          <a:body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8371968" y="6556248"/>
            <a:ext cx="2844800" cy="301752"/>
          </a:xfrm>
        </p:spPr>
        <p:txBody>
          <a:bodyPr/>
          <a:lstStyle>
            <a:lvl1pPr>
              <a:defRPr sz="900"/>
            </a:lvl1p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6" name="عنصر نائب للتذييل 5"/>
          <p:cNvSpPr>
            <a:spLocks noGrp="1"/>
          </p:cNvSpPr>
          <p:nvPr>
            <p:ph type="ftr" sz="quarter" idx="11"/>
          </p:nvPr>
        </p:nvSpPr>
        <p:spPr>
          <a:xfrm>
            <a:off x="1514475" y="6556248"/>
            <a:ext cx="6857493" cy="301752"/>
          </a:xfrm>
        </p:spPr>
        <p:txBody>
          <a:bodyPr/>
          <a:lstStyle>
            <a:lvl1pPr>
              <a:defRPr sz="900"/>
            </a:lvl1p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a:xfrm>
            <a:off x="11214101" y="6556248"/>
            <a:ext cx="670560" cy="301752"/>
          </a:xfrm>
        </p:spPr>
        <p:txBody>
          <a:bodyPr/>
          <a:lstStyle>
            <a:lvl1pPr>
              <a:defRPr sz="900"/>
            </a:lvl1p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8144256" y="6556248"/>
            <a:ext cx="2804160" cy="301752"/>
          </a:xfrm>
        </p:spPr>
        <p:txBody>
          <a:bodyPr/>
          <a:lstStyle>
            <a:lvl1pPr>
              <a:defRPr sz="900"/>
            </a:lvl1pPr>
          </a:lstStyle>
          <a:p>
            <a:fld id="{D302508D-39B7-4D4A-85C6-93543ABE4A67}" type="datetimeFigureOut">
              <a:rPr lang="ar-IQ" smtClean="0">
                <a:solidFill>
                  <a:prstClr val="black">
                    <a:tint val="75000"/>
                  </a:prstClr>
                </a:solidFill>
              </a:rPr>
              <a:pPr/>
              <a:t>28/04/1441</a:t>
            </a:fld>
            <a:endParaRPr lang="ar-IQ">
              <a:solidFill>
                <a:prstClr val="black">
                  <a:tint val="75000"/>
                </a:prstClr>
              </a:solidFill>
            </a:endParaRPr>
          </a:p>
        </p:txBody>
      </p:sp>
      <p:sp>
        <p:nvSpPr>
          <p:cNvPr id="6" name="عنصر نائب للتذييل 5"/>
          <p:cNvSpPr>
            <a:spLocks noGrp="1"/>
          </p:cNvSpPr>
          <p:nvPr>
            <p:ph type="ftr" sz="quarter" idx="11"/>
          </p:nvPr>
        </p:nvSpPr>
        <p:spPr>
          <a:xfrm>
            <a:off x="1560576" y="6557169"/>
            <a:ext cx="6597429" cy="301752"/>
          </a:xfrm>
        </p:spPr>
        <p:txBody>
          <a:bodyPr/>
          <a:lstStyle>
            <a:lvl1pPr>
              <a:defRPr sz="900"/>
            </a:lvl1p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a:xfrm>
            <a:off x="10956256" y="6556248"/>
            <a:ext cx="487680" cy="301752"/>
          </a:xfrm>
        </p:spPr>
        <p:txBody>
          <a:bodyPr/>
          <a:lstStyle>
            <a:lvl1pPr algn="ctr">
              <a:defRPr sz="900"/>
            </a:lvl1pPr>
          </a:lstStyle>
          <a:p>
            <a:fld id="{2120C307-F95D-4406-AAC8-CD6EF968077B}" type="slidenum">
              <a:rPr lang="ar-IQ" smtClean="0">
                <a:solidFill>
                  <a:prstClr val="black">
                    <a:tint val="75000"/>
                  </a:prstClr>
                </a:solidFill>
              </a:rPr>
              <a:pPr/>
              <a:t>‹#›</a:t>
            </a:fld>
            <a:endParaRPr lang="ar-IQ">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1" name="مثلث قائم الزاوية 10"/>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609600" y="267494"/>
            <a:ext cx="109728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59CB698C-5ADA-49E5-B557-861BB66A62F3}" type="datetimeFigureOut">
              <a:rPr lang="ar-IQ" smtClean="0"/>
              <a:pPr/>
              <a:t>28/04/1441</a:t>
            </a:fld>
            <a:endParaRPr lang="ar-IQ"/>
          </a:p>
        </p:txBody>
      </p:sp>
      <p:sp>
        <p:nvSpPr>
          <p:cNvPr id="3" name="عنصر نائب للتذييل 2"/>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127BB062-5E62-4841-866B-4D3DC0A18C60}"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61698" y="141891"/>
            <a:ext cx="10042633" cy="1040523"/>
          </a:xfrm>
          <a:prstGeom prst="rect">
            <a:avLst/>
          </a:prstGeom>
        </p:spPr>
      </p:pic>
      <p:sp>
        <p:nvSpPr>
          <p:cNvPr id="3" name="وسيلة شرح مع سهم إلى الأسفل 2"/>
          <p:cNvSpPr/>
          <p:nvPr/>
        </p:nvSpPr>
        <p:spPr>
          <a:xfrm>
            <a:off x="472966" y="1387366"/>
            <a:ext cx="11020096" cy="3200398"/>
          </a:xfrm>
          <a:prstGeom prst="downArrowCallou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15000"/>
              </a:lnSpc>
              <a:spcAft>
                <a:spcPts val="1000"/>
              </a:spcAft>
            </a:pPr>
            <a:r>
              <a:rPr lang="ar-IQ" sz="4400" b="1" dirty="0">
                <a:solidFill>
                  <a:srgbClr val="0000FF"/>
                </a:solidFill>
                <a:latin typeface="Calibri"/>
                <a:ea typeface="Calibri"/>
                <a:cs typeface="Simplified Arabic"/>
              </a:rPr>
              <a:t>المناخ الحيوي / تدريب المرتفعات / الأجواء الحارة</a:t>
            </a:r>
            <a:endParaRPr lang="en-US" sz="2400" b="1" dirty="0">
              <a:latin typeface="Calibri"/>
              <a:ea typeface="Calibri"/>
              <a:cs typeface="Arial"/>
            </a:endParaRPr>
          </a:p>
          <a:p>
            <a:pPr algn="ctr">
              <a:lnSpc>
                <a:spcPct val="115000"/>
              </a:lnSpc>
              <a:spcAft>
                <a:spcPts val="1000"/>
              </a:spcAft>
            </a:pPr>
            <a:r>
              <a:rPr lang="ar-IQ" sz="4400" b="1" dirty="0">
                <a:solidFill>
                  <a:srgbClr val="0000FF"/>
                </a:solidFill>
                <a:latin typeface="Calibri"/>
                <a:ea typeface="Calibri"/>
                <a:cs typeface="Simplified Arabic"/>
              </a:rPr>
              <a:t>والباردة الرطبة</a:t>
            </a:r>
            <a:endParaRPr lang="en-US" sz="2400" b="1" dirty="0">
              <a:effectLst/>
              <a:latin typeface="Calibri"/>
              <a:ea typeface="Calibri"/>
              <a:cs typeface="Arial"/>
            </a:endParaRPr>
          </a:p>
        </p:txBody>
      </p:sp>
      <p:sp>
        <p:nvSpPr>
          <p:cNvPr id="5" name="مستطيل 4"/>
          <p:cNvSpPr/>
          <p:nvPr/>
        </p:nvSpPr>
        <p:spPr>
          <a:xfrm>
            <a:off x="977463" y="4540469"/>
            <a:ext cx="9853447" cy="2112581"/>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lnSpc>
                <a:spcPct val="150000"/>
              </a:lnSpc>
            </a:pPr>
            <a:r>
              <a:rPr lang="ar-IQ" sz="2400" b="1" dirty="0" err="1" smtClean="0">
                <a:solidFill>
                  <a:schemeClr val="accent2"/>
                </a:solidFill>
              </a:rPr>
              <a:t>اعداد</a:t>
            </a:r>
            <a:r>
              <a:rPr lang="ar-IQ" sz="2400" b="1" dirty="0" smtClean="0">
                <a:solidFill>
                  <a:schemeClr val="accent2"/>
                </a:solidFill>
              </a:rPr>
              <a:t> طالبات </a:t>
            </a:r>
            <a:r>
              <a:rPr lang="ar-IQ" sz="2400" b="1" dirty="0" err="1" smtClean="0">
                <a:solidFill>
                  <a:schemeClr val="accent2"/>
                </a:solidFill>
              </a:rPr>
              <a:t>الدكتوراة</a:t>
            </a:r>
            <a:r>
              <a:rPr lang="ar-IQ" sz="2400" b="1" dirty="0" smtClean="0">
                <a:solidFill>
                  <a:schemeClr val="accent2"/>
                </a:solidFill>
              </a:rPr>
              <a:t> لعام 2019-2020 </a:t>
            </a:r>
          </a:p>
          <a:p>
            <a:pPr algn="ctr">
              <a:lnSpc>
                <a:spcPct val="150000"/>
              </a:lnSpc>
            </a:pPr>
            <a:r>
              <a:rPr lang="ar-IQ" sz="2400" b="1" smtClean="0">
                <a:solidFill>
                  <a:schemeClr val="accent2"/>
                </a:solidFill>
              </a:rPr>
              <a:t>باشراف</a:t>
            </a:r>
            <a:r>
              <a:rPr lang="ar-IQ" sz="2400" b="1" dirty="0" smtClean="0">
                <a:solidFill>
                  <a:schemeClr val="accent2"/>
                </a:solidFill>
              </a:rPr>
              <a:t> أ </a:t>
            </a:r>
            <a:r>
              <a:rPr lang="ar-IQ" sz="2400" b="1" dirty="0" smtClean="0">
                <a:solidFill>
                  <a:schemeClr val="accent2"/>
                </a:solidFill>
              </a:rPr>
              <a:t>. د سهاد قاسم سعيد </a:t>
            </a:r>
            <a:r>
              <a:rPr lang="ar-IQ" sz="2400" b="1" dirty="0" smtClean="0">
                <a:solidFill>
                  <a:schemeClr val="accent2"/>
                </a:solidFill>
              </a:rPr>
              <a:t>الموسوي</a:t>
            </a:r>
            <a:endParaRPr lang="ar-IQ" sz="2400" b="1" dirty="0" smtClean="0">
              <a:solidFill>
                <a:schemeClr val="accent2"/>
              </a:solidFill>
            </a:endParaRPr>
          </a:p>
        </p:txBody>
      </p:sp>
    </p:spTree>
    <p:extLst>
      <p:ext uri="{BB962C8B-B14F-4D97-AF65-F5344CB8AC3E}">
        <p14:creationId xmlns:p14="http://schemas.microsoft.com/office/powerpoint/2010/main" xmlns="" val="3882692629"/>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15762"/>
            <a:ext cx="12192000" cy="6826472"/>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a:p>
            <a:pPr algn="ctr"/>
            <a:endParaRPr lang="ar-IQ" dirty="0" smtClean="0">
              <a:solidFill>
                <a:srgbClr val="FF0000"/>
              </a:solidFill>
            </a:endParaRPr>
          </a:p>
          <a:p>
            <a:pPr algn="ctr"/>
            <a:endParaRPr lang="ar-IQ" dirty="0">
              <a:solidFill>
                <a:srgbClr val="FF0000"/>
              </a:solidFill>
            </a:endParaRPr>
          </a:p>
        </p:txBody>
      </p:sp>
      <p:pic>
        <p:nvPicPr>
          <p:cNvPr id="2" name="صورة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45714"/>
            <a:ext cx="3026979" cy="6842234"/>
          </a:xfrm>
          <a:prstGeom prst="rect">
            <a:avLst/>
          </a:prstGeom>
        </p:spPr>
      </p:pic>
      <p:sp>
        <p:nvSpPr>
          <p:cNvPr id="4" name="مستطيل 3"/>
          <p:cNvSpPr/>
          <p:nvPr/>
        </p:nvSpPr>
        <p:spPr>
          <a:xfrm>
            <a:off x="3026980" y="15762"/>
            <a:ext cx="9165020" cy="6818586"/>
          </a:xfrm>
          <a:prstGeom prst="rect">
            <a:avLst/>
          </a:prstGeom>
          <a:solidFill>
            <a:schemeClr val="bg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lvl="0" indent="-342900" algn="just">
              <a:lnSpc>
                <a:spcPct val="115000"/>
              </a:lnSpc>
              <a:buFont typeface="+mj-lt"/>
              <a:buAutoNum type="arabicPeriod"/>
            </a:pPr>
            <a:r>
              <a:rPr lang="ar-IQ" sz="3200" dirty="0">
                <a:latin typeface="Calibri"/>
                <a:ea typeface="Calibri"/>
                <a:cs typeface="Simplified Arabic"/>
              </a:rPr>
              <a:t>أداء تمارين للإحماء ولمدة 10 – 15 دقيقة .</a:t>
            </a:r>
            <a:endParaRPr lang="en-US" sz="2400" dirty="0">
              <a:latin typeface="Calibri"/>
              <a:ea typeface="Calibri"/>
              <a:cs typeface="Arial"/>
            </a:endParaRPr>
          </a:p>
          <a:p>
            <a:pPr marL="342900" lvl="0" indent="-342900" algn="just">
              <a:lnSpc>
                <a:spcPct val="115000"/>
              </a:lnSpc>
              <a:spcAft>
                <a:spcPts val="1000"/>
              </a:spcAft>
              <a:buFont typeface="+mj-lt"/>
              <a:buAutoNum type="arabicPeriod"/>
            </a:pPr>
            <a:r>
              <a:rPr lang="ar-IQ" sz="3200" dirty="0">
                <a:latin typeface="Calibri"/>
                <a:ea typeface="Calibri"/>
                <a:cs typeface="Simplified Arabic"/>
              </a:rPr>
              <a:t>أن لا تزيد فترة التدريب عن 1.5 – </a:t>
            </a:r>
            <a:endParaRPr lang="ar-IQ" sz="3200" dirty="0" smtClean="0">
              <a:latin typeface="Calibri"/>
              <a:ea typeface="Calibri"/>
              <a:cs typeface="Simplified Arabic"/>
            </a:endParaRPr>
          </a:p>
          <a:p>
            <a:pPr marL="342900" lvl="0" indent="-342900" algn="just">
              <a:lnSpc>
                <a:spcPct val="115000"/>
              </a:lnSpc>
              <a:spcAft>
                <a:spcPts val="1000"/>
              </a:spcAft>
              <a:buFont typeface="+mj-lt"/>
              <a:buAutoNum type="arabicPeriod"/>
            </a:pPr>
            <a:r>
              <a:rPr lang="ar-IQ" sz="3200" dirty="0" smtClean="0">
                <a:latin typeface="Calibri"/>
                <a:ea typeface="Calibri"/>
                <a:cs typeface="Simplified Arabic"/>
              </a:rPr>
              <a:t>ساعات </a:t>
            </a:r>
            <a:r>
              <a:rPr lang="ar-IQ" sz="3200" dirty="0">
                <a:latin typeface="Calibri"/>
                <a:ea typeface="Calibri"/>
                <a:cs typeface="Simplified Arabic"/>
              </a:rPr>
              <a:t>في الوحدة التدريبية .</a:t>
            </a:r>
            <a:endParaRPr lang="en-US" sz="2400" dirty="0">
              <a:latin typeface="Calibri"/>
              <a:ea typeface="Calibri"/>
              <a:cs typeface="Arial"/>
            </a:endParaRPr>
          </a:p>
          <a:p>
            <a:r>
              <a:rPr lang="ar-IQ" sz="3200" dirty="0">
                <a:ea typeface="Calibri"/>
                <a:cs typeface="Simplified Arabic"/>
              </a:rPr>
              <a:t>أن لاتزيد أيام التدريب عن 4 أيام في الأسبوع </a:t>
            </a:r>
            <a:endParaRPr lang="ar-IQ" sz="3200" b="1" dirty="0"/>
          </a:p>
        </p:txBody>
      </p:sp>
      <p:sp>
        <p:nvSpPr>
          <p:cNvPr id="5" name="مستطيل 4"/>
          <p:cNvSpPr/>
          <p:nvPr/>
        </p:nvSpPr>
        <p:spPr>
          <a:xfrm flipV="1">
            <a:off x="0" y="6834348"/>
            <a:ext cx="12192000" cy="45719"/>
          </a:xfrm>
          <a:prstGeom prst="rect">
            <a:avLst/>
          </a:prstGeom>
          <a:solidFill>
            <a:schemeClr val="bg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smtClean="0">
                <a:solidFill>
                  <a:schemeClr val="accent1"/>
                </a:solidFill>
                <a:ea typeface="Times New Roman"/>
                <a:cs typeface="Times New Roman"/>
              </a:rPr>
              <a:t> </a:t>
            </a:r>
            <a:endParaRPr lang="ar-IQ" sz="2800" b="1" dirty="0"/>
          </a:p>
        </p:txBody>
      </p:sp>
      <p:sp>
        <p:nvSpPr>
          <p:cNvPr id="10" name="مستطيل مستدير الزوايا 9"/>
          <p:cNvSpPr/>
          <p:nvPr/>
        </p:nvSpPr>
        <p:spPr>
          <a:xfrm>
            <a:off x="8954814" y="15762"/>
            <a:ext cx="31215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IQ" sz="3200" b="1" dirty="0">
                <a:solidFill>
                  <a:prstClr val="white"/>
                </a:solidFill>
                <a:ea typeface="Calibri"/>
                <a:cs typeface="Simplified Arabic"/>
              </a:rPr>
              <a:t>الطرائق المساعدة لتأقلم الرياضي     </a:t>
            </a:r>
          </a:p>
        </p:txBody>
      </p:sp>
    </p:spTree>
    <p:extLst>
      <p:ext uri="{BB962C8B-B14F-4D97-AF65-F5344CB8AC3E}">
        <p14:creationId xmlns:p14="http://schemas.microsoft.com/office/powerpoint/2010/main" xmlns="" val="1772321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بطاقة 2"/>
          <p:cNvSpPr/>
          <p:nvPr/>
        </p:nvSpPr>
        <p:spPr>
          <a:xfrm>
            <a:off x="0" y="953808"/>
            <a:ext cx="12192000" cy="5904192"/>
          </a:xfrm>
          <a:prstGeom prst="flowChartPunchedCard">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indent="457200" algn="just">
              <a:lnSpc>
                <a:spcPct val="115000"/>
              </a:lnSpc>
              <a:spcAft>
                <a:spcPts val="1000"/>
              </a:spcAft>
            </a:pPr>
            <a:r>
              <a:rPr lang="ar-IQ" sz="3600" b="1" dirty="0">
                <a:solidFill>
                  <a:schemeClr val="accent2"/>
                </a:solidFill>
                <a:latin typeface="Calibri"/>
                <a:ea typeface="Calibri"/>
                <a:cs typeface="Simplified Arabic"/>
              </a:rPr>
              <a:t>يتنافس الرياضيون في الرياضات الشتوية التقليدية كرياضة التزلج الفني على الجليد والقفز والتزلج وهو كمي الجليد في بيئات باردة كذلك هم يتدربون في هذه البيئة لفترات طويلة جداً، كما أن معظم المنافسات التي تتم في فصل غير فصل الشتاء تتفق ظروفها كثيراً مع الظروف الطبيعية التي يواجهونها في فصل الشتاء ، كما وذكر سابقاً ظرف البيئة يمكن أن يكون لها تأثير عميق على الأداء إذ أن درجة الحرارة المثلى لتحمل الأداء تتراوح بين (10-15) درجة مئوية وكلما </a:t>
            </a:r>
            <a:r>
              <a:rPr lang="ar-IQ" sz="3600" b="1" dirty="0" err="1">
                <a:solidFill>
                  <a:schemeClr val="accent2"/>
                </a:solidFill>
                <a:latin typeface="Calibri"/>
                <a:ea typeface="Calibri"/>
                <a:cs typeface="Simplified Arabic"/>
              </a:rPr>
              <a:t>إنخفضت</a:t>
            </a:r>
            <a:r>
              <a:rPr lang="ar-IQ" sz="3600" b="1" dirty="0">
                <a:solidFill>
                  <a:schemeClr val="accent2"/>
                </a:solidFill>
                <a:latin typeface="Calibri"/>
                <a:ea typeface="Calibri"/>
                <a:cs typeface="Simplified Arabic"/>
              </a:rPr>
              <a:t> درجة الحرارة عن هذا المعدل تأثر الأداء والصحة سلباً.</a:t>
            </a:r>
            <a:endParaRPr lang="en-US" sz="2800" b="1" dirty="0">
              <a:solidFill>
                <a:schemeClr val="accent2"/>
              </a:solidFill>
              <a:effectLst/>
              <a:latin typeface="Calibri"/>
              <a:ea typeface="Calibri"/>
              <a:cs typeface="Arial"/>
            </a:endParaRPr>
          </a:p>
        </p:txBody>
      </p:sp>
      <p:sp>
        <p:nvSpPr>
          <p:cNvPr id="6" name="مستطيل مستدير الزوايا 5"/>
          <p:cNvSpPr/>
          <p:nvPr/>
        </p:nvSpPr>
        <p:spPr>
          <a:xfrm>
            <a:off x="9080938" y="0"/>
            <a:ext cx="311106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15000"/>
              </a:lnSpc>
              <a:spcAft>
                <a:spcPts val="1000"/>
              </a:spcAft>
            </a:pPr>
            <a:r>
              <a:rPr lang="ar-IQ" sz="3600" b="1" dirty="0">
                <a:solidFill>
                  <a:srgbClr val="000000"/>
                </a:solidFill>
                <a:latin typeface="Calibri"/>
                <a:ea typeface="Calibri"/>
                <a:cs typeface="Simplified Arabic"/>
              </a:rPr>
              <a:t>التدريب والبرودة</a:t>
            </a:r>
            <a:endParaRPr lang="en-US" sz="2400" dirty="0">
              <a:effectLst/>
              <a:latin typeface="Calibri"/>
              <a:ea typeface="Calibri"/>
              <a:cs typeface="Arial"/>
            </a:endParaRPr>
          </a:p>
        </p:txBody>
      </p:sp>
      <p:pic>
        <p:nvPicPr>
          <p:cNvPr id="7" name="صورة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080938" cy="2364828"/>
          </a:xfrm>
          <a:prstGeom prst="rect">
            <a:avLst/>
          </a:prstGeom>
        </p:spPr>
      </p:pic>
    </p:spTree>
    <p:extLst>
      <p:ext uri="{BB962C8B-B14F-4D97-AF65-F5344CB8AC3E}">
        <p14:creationId xmlns:p14="http://schemas.microsoft.com/office/powerpoint/2010/main" xmlns="" val="4280511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مستطيل 9"/>
          <p:cNvSpPr/>
          <p:nvPr/>
        </p:nvSpPr>
        <p:spPr>
          <a:xfrm>
            <a:off x="2381251" y="0"/>
            <a:ext cx="981075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lvl="0" indent="-342900" algn="just">
              <a:lnSpc>
                <a:spcPct val="115000"/>
              </a:lnSpc>
              <a:buSzPts val="1400"/>
              <a:buFont typeface="+mj-lt"/>
              <a:buAutoNum type="arabicPeriod"/>
            </a:pPr>
            <a:r>
              <a:rPr lang="ar-IQ" sz="2400" b="1" dirty="0">
                <a:latin typeface="Calibri"/>
                <a:ea typeface="Calibri"/>
                <a:cs typeface="Simplified Arabic"/>
              </a:rPr>
              <a:t>الهواء البارد / إنخفاض درجة حرارة الماء.</a:t>
            </a:r>
            <a:endParaRPr lang="en-US" sz="2400" b="1" dirty="0">
              <a:latin typeface="Calibri"/>
              <a:ea typeface="Calibri"/>
              <a:cs typeface="Arial"/>
            </a:endParaRPr>
          </a:p>
          <a:p>
            <a:pPr marL="342900" lvl="0" indent="-342900" algn="just">
              <a:lnSpc>
                <a:spcPct val="115000"/>
              </a:lnSpc>
              <a:buSzPts val="1400"/>
              <a:buFont typeface="+mj-lt"/>
              <a:buAutoNum type="arabicPeriod"/>
            </a:pPr>
            <a:r>
              <a:rPr lang="ar-IQ" sz="2400" b="1" dirty="0">
                <a:latin typeface="Calibri"/>
                <a:ea typeface="Calibri"/>
                <a:cs typeface="Simplified Arabic"/>
              </a:rPr>
              <a:t>حركة الماء / الهواء / السوائل تتحرك بشكل أسرع مما يزيد فقدان الحرارة بالحمل.</a:t>
            </a:r>
            <a:endParaRPr lang="en-US" sz="2400" b="1" dirty="0">
              <a:latin typeface="Calibri"/>
              <a:ea typeface="Calibri"/>
              <a:cs typeface="Arial"/>
            </a:endParaRPr>
          </a:p>
          <a:p>
            <a:pPr marL="342900" lvl="0" indent="-342900" algn="just">
              <a:lnSpc>
                <a:spcPct val="115000"/>
              </a:lnSpc>
              <a:buSzPts val="1400"/>
              <a:buFont typeface="+mj-lt"/>
              <a:buAutoNum type="arabicPeriod"/>
            </a:pPr>
            <a:r>
              <a:rPr lang="ar-IQ" sz="2400" b="1" dirty="0">
                <a:latin typeface="Calibri"/>
                <a:ea typeface="Calibri"/>
                <a:cs typeface="Simplified Arabic"/>
              </a:rPr>
              <a:t>العمر / الأطفال أكثر عرضة للبرد من البالغين نظراً </a:t>
            </a:r>
            <a:r>
              <a:rPr lang="ar-IQ" sz="2400" b="1" dirty="0" smtClean="0">
                <a:latin typeface="Calibri"/>
                <a:ea typeface="Calibri"/>
                <a:cs typeface="Simplified Arabic"/>
              </a:rPr>
              <a:t>لانخفاض </a:t>
            </a:r>
            <a:r>
              <a:rPr lang="ar-IQ" sz="2400" b="1" dirty="0">
                <a:latin typeface="Calibri"/>
                <a:ea typeface="Calibri"/>
                <a:cs typeface="Simplified Arabic"/>
              </a:rPr>
              <a:t>مستويات الدهون تحت الجلد </a:t>
            </a:r>
            <a:r>
              <a:rPr lang="ar-IQ" sz="2400" b="1" dirty="0" smtClean="0">
                <a:latin typeface="Calibri"/>
                <a:ea typeface="Calibri"/>
                <a:cs typeface="Simplified Arabic"/>
              </a:rPr>
              <a:t>وانخفاض </a:t>
            </a:r>
            <a:r>
              <a:rPr lang="ar-IQ" sz="2400" b="1" dirty="0">
                <a:latin typeface="Calibri"/>
                <a:ea typeface="Calibri"/>
                <a:cs typeface="Simplified Arabic"/>
              </a:rPr>
              <a:t>المساحة السطحية.</a:t>
            </a:r>
            <a:endParaRPr lang="en-US" sz="2400" b="1" dirty="0">
              <a:latin typeface="Calibri"/>
              <a:ea typeface="Calibri"/>
              <a:cs typeface="Arial"/>
            </a:endParaRPr>
          </a:p>
          <a:p>
            <a:pPr marL="342900" lvl="0" indent="-342900" algn="just">
              <a:lnSpc>
                <a:spcPct val="115000"/>
              </a:lnSpc>
              <a:buSzPts val="1400"/>
              <a:buFont typeface="+mj-lt"/>
              <a:buAutoNum type="arabicPeriod"/>
            </a:pPr>
            <a:r>
              <a:rPr lang="ar-IQ" sz="2400" b="1" dirty="0">
                <a:latin typeface="Calibri"/>
                <a:ea typeface="Calibri"/>
                <a:cs typeface="Simplified Arabic"/>
              </a:rPr>
              <a:t>الطول / طول القامة أكثر عرضة للبرد من قصار القامة للبدناء.</a:t>
            </a:r>
            <a:endParaRPr lang="en-US" sz="2400" b="1" dirty="0">
              <a:latin typeface="Calibri"/>
              <a:ea typeface="Calibri"/>
              <a:cs typeface="Arial"/>
            </a:endParaRPr>
          </a:p>
          <a:p>
            <a:pPr marL="342900" lvl="0" indent="-342900" algn="just">
              <a:lnSpc>
                <a:spcPct val="115000"/>
              </a:lnSpc>
              <a:buSzPts val="1400"/>
              <a:buFont typeface="+mj-lt"/>
              <a:buAutoNum type="arabicPeriod"/>
            </a:pPr>
            <a:r>
              <a:rPr lang="ar-IQ" sz="2400" b="1" dirty="0">
                <a:latin typeface="Calibri"/>
                <a:ea typeface="Calibri"/>
                <a:cs typeface="Simplified Arabic"/>
              </a:rPr>
              <a:t>مورفولوجيا الجسم / الدهون في الجسم والعضلات وعوازل جديدة.</a:t>
            </a:r>
            <a:endParaRPr lang="en-US" sz="2400" b="1" dirty="0">
              <a:latin typeface="Calibri"/>
              <a:ea typeface="Calibri"/>
              <a:cs typeface="Arial"/>
            </a:endParaRPr>
          </a:p>
          <a:p>
            <a:pPr marL="342900" lvl="0" indent="-342900" algn="just">
              <a:lnSpc>
                <a:spcPct val="115000"/>
              </a:lnSpc>
              <a:buSzPts val="1400"/>
              <a:buFont typeface="+mj-lt"/>
              <a:buAutoNum type="arabicPeriod"/>
            </a:pPr>
            <a:r>
              <a:rPr lang="ar-IQ" sz="2400" b="1" dirty="0">
                <a:latin typeface="Calibri"/>
                <a:ea typeface="Calibri"/>
                <a:cs typeface="Simplified Arabic"/>
              </a:rPr>
              <a:t>الجنس / الإناث لديها نسبة أكبر من الدهون تحت الجلد خلافاً للرجال.</a:t>
            </a:r>
            <a:endParaRPr lang="en-US" sz="2400" b="1" dirty="0">
              <a:latin typeface="Calibri"/>
              <a:ea typeface="Calibri"/>
              <a:cs typeface="Arial"/>
            </a:endParaRPr>
          </a:p>
          <a:p>
            <a:pPr marL="342900" lvl="0" indent="-342900" algn="just">
              <a:lnSpc>
                <a:spcPct val="115000"/>
              </a:lnSpc>
              <a:buSzPts val="1400"/>
              <a:buFont typeface="+mj-lt"/>
              <a:buAutoNum type="arabicPeriod"/>
            </a:pPr>
            <a:r>
              <a:rPr lang="ar-IQ" sz="2400" b="1" dirty="0">
                <a:latin typeface="Calibri"/>
                <a:ea typeface="Calibri"/>
                <a:cs typeface="Simplified Arabic"/>
              </a:rPr>
              <a:t>اللياقة البدنية / اللياقة البدنية العالية تتيح إنتاج حرارة أعلى .</a:t>
            </a:r>
            <a:endParaRPr lang="en-US" sz="2400" b="1" dirty="0">
              <a:latin typeface="Calibri"/>
              <a:ea typeface="Calibri"/>
              <a:cs typeface="Arial"/>
            </a:endParaRPr>
          </a:p>
          <a:p>
            <a:pPr marL="342900" lvl="0" indent="-342900" algn="just">
              <a:lnSpc>
                <a:spcPct val="115000"/>
              </a:lnSpc>
              <a:buSzPts val="1400"/>
              <a:buFont typeface="+mj-lt"/>
              <a:buAutoNum type="arabicPeriod"/>
            </a:pPr>
            <a:r>
              <a:rPr lang="ar-IQ" sz="2400" b="1" dirty="0">
                <a:latin typeface="Calibri"/>
                <a:ea typeface="Calibri"/>
                <a:cs typeface="Simplified Arabic"/>
              </a:rPr>
              <a:t>التعب / يؤدي الى </a:t>
            </a:r>
            <a:r>
              <a:rPr lang="ar-IQ" sz="2400" b="1" dirty="0" smtClean="0">
                <a:latin typeface="Calibri"/>
                <a:ea typeface="Calibri"/>
                <a:cs typeface="Simplified Arabic"/>
              </a:rPr>
              <a:t>استنفاذ </a:t>
            </a:r>
            <a:r>
              <a:rPr lang="ar-IQ" sz="2400" b="1" dirty="0">
                <a:latin typeface="Calibri"/>
                <a:ea typeface="Calibri"/>
                <a:cs typeface="Simplified Arabic"/>
              </a:rPr>
              <a:t>الطاقة الى إنخفاض درجة الحرارة</a:t>
            </a:r>
            <a:endParaRPr lang="en-US" sz="2400" b="1" dirty="0">
              <a:latin typeface="Calibri"/>
              <a:ea typeface="Calibri"/>
              <a:cs typeface="Arial"/>
            </a:endParaRPr>
          </a:p>
          <a:p>
            <a:pPr marL="342900" lvl="0" indent="-342900" algn="just">
              <a:lnSpc>
                <a:spcPct val="115000"/>
              </a:lnSpc>
              <a:spcAft>
                <a:spcPts val="1000"/>
              </a:spcAft>
              <a:buSzPts val="1400"/>
              <a:buFont typeface="+mj-lt"/>
              <a:buAutoNum type="arabicPeriod"/>
            </a:pPr>
            <a:r>
              <a:rPr lang="ar-IQ" sz="2400" b="1" dirty="0">
                <a:latin typeface="Calibri"/>
                <a:ea typeface="Calibri"/>
                <a:cs typeface="Simplified Arabic"/>
              </a:rPr>
              <a:t>الغذاء / نقص السكر في الدم يؤدي الى إنخفاض درجة الحرارة </a:t>
            </a:r>
            <a:r>
              <a:rPr lang="ar-IQ" sz="2400" b="1" dirty="0" err="1">
                <a:latin typeface="Calibri"/>
                <a:ea typeface="Calibri"/>
                <a:cs typeface="Simplified Arabic"/>
              </a:rPr>
              <a:t>والإرتجاف</a:t>
            </a:r>
            <a:r>
              <a:rPr lang="ar-IQ" sz="2400" b="1" dirty="0">
                <a:latin typeface="Calibri"/>
                <a:ea typeface="Calibri"/>
                <a:cs typeface="Simplified Arabic"/>
              </a:rPr>
              <a:t>.</a:t>
            </a:r>
            <a:endParaRPr lang="en-US" sz="2400" b="1" dirty="0">
              <a:latin typeface="Calibri"/>
              <a:ea typeface="Calibri"/>
              <a:cs typeface="Arial"/>
            </a:endParaRPr>
          </a:p>
          <a:p>
            <a:pPr algn="just">
              <a:lnSpc>
                <a:spcPct val="115000"/>
              </a:lnSpc>
              <a:spcAft>
                <a:spcPts val="1000"/>
              </a:spcAft>
            </a:pPr>
            <a:r>
              <a:rPr lang="ar-IQ" sz="2400" b="1" dirty="0" smtClean="0">
                <a:latin typeface="Calibri"/>
                <a:ea typeface="Calibri"/>
                <a:cs typeface="Simplified Arabic"/>
              </a:rPr>
              <a:t>10 التسمم </a:t>
            </a:r>
            <a:r>
              <a:rPr lang="ar-IQ" sz="2400" b="1" dirty="0">
                <a:latin typeface="Calibri"/>
                <a:ea typeface="Calibri"/>
                <a:cs typeface="Simplified Arabic"/>
              </a:rPr>
              <a:t>/ تؤدي بعض المواد كالكحول والمخدرات الى إنخفاض مستوى التمثيل الغذائي.</a:t>
            </a:r>
            <a:endParaRPr lang="en-US" sz="2400" b="1" dirty="0">
              <a:latin typeface="Calibri"/>
              <a:ea typeface="Calibri"/>
              <a:cs typeface="Arial"/>
            </a:endParaRPr>
          </a:p>
          <a:p>
            <a:r>
              <a:rPr lang="ar-IQ" sz="2400" b="1" dirty="0" smtClean="0">
                <a:ea typeface="Calibri"/>
                <a:cs typeface="Simplified Arabic"/>
              </a:rPr>
              <a:t>11 عدم ارتداء </a:t>
            </a:r>
            <a:r>
              <a:rPr lang="ar-IQ" sz="2400" b="1" dirty="0">
                <a:ea typeface="Calibri"/>
                <a:cs typeface="Simplified Arabic"/>
              </a:rPr>
              <a:t>الملابس المناسبة.</a:t>
            </a:r>
            <a:endParaRPr lang="en-US" sz="2400" b="1" dirty="0">
              <a:effectLst/>
              <a:latin typeface="Calibri"/>
              <a:ea typeface="Times New Roman"/>
              <a:cs typeface="Arial"/>
            </a:endParaRPr>
          </a:p>
        </p:txBody>
      </p:sp>
      <p:pic>
        <p:nvPicPr>
          <p:cNvPr id="2" name="صورة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149773"/>
            <a:ext cx="2381250" cy="6558454"/>
          </a:xfrm>
          <a:prstGeom prst="rect">
            <a:avLst/>
          </a:prstGeom>
        </p:spPr>
      </p:pic>
      <p:sp>
        <p:nvSpPr>
          <p:cNvPr id="3" name="مستطيل 2"/>
          <p:cNvSpPr/>
          <p:nvPr/>
        </p:nvSpPr>
        <p:spPr>
          <a:xfrm>
            <a:off x="8655269" y="0"/>
            <a:ext cx="3536731" cy="599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15000"/>
              </a:lnSpc>
              <a:spcAft>
                <a:spcPts val="1000"/>
              </a:spcAft>
            </a:pPr>
            <a:r>
              <a:rPr lang="ar-IQ" sz="3200" b="1" dirty="0">
                <a:solidFill>
                  <a:srgbClr val="000000"/>
                </a:solidFill>
                <a:latin typeface="Calibri"/>
                <a:ea typeface="Calibri"/>
                <a:cs typeface="Simplified Arabic"/>
              </a:rPr>
              <a:t>التدريب في البرد والصحة</a:t>
            </a:r>
            <a:endParaRPr lang="en-US" sz="2000" dirty="0">
              <a:effectLst/>
              <a:latin typeface="Calibri"/>
              <a:ea typeface="Calibri"/>
              <a:cs typeface="Arial"/>
            </a:endParaRPr>
          </a:p>
        </p:txBody>
      </p:sp>
    </p:spTree>
    <p:extLst>
      <p:ext uri="{BB962C8B-B14F-4D97-AF65-F5344CB8AC3E}">
        <p14:creationId xmlns:p14="http://schemas.microsoft.com/office/powerpoint/2010/main" xmlns="" val="2121048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67558" y="725214"/>
            <a:ext cx="11225048" cy="5456622"/>
          </a:xfrm>
          <a:prstGeom prst="rect">
            <a:avLst/>
          </a:prstGeom>
        </p:spPr>
      </p:pic>
      <p:sp>
        <p:nvSpPr>
          <p:cNvPr id="2" name="مستطيل 1"/>
          <p:cNvSpPr/>
          <p:nvPr/>
        </p:nvSpPr>
        <p:spPr>
          <a:xfrm>
            <a:off x="3720662" y="2183664"/>
            <a:ext cx="5202621" cy="1938992"/>
          </a:xfrm>
          <a:prstGeom prst="rect">
            <a:avLst/>
          </a:prstGeom>
        </p:spPr>
        <p:txBody>
          <a:bodyPr wrap="square">
            <a:spAutoFit/>
          </a:bodyPr>
          <a:lstStyle/>
          <a:p>
            <a:pPr lvl="0" algn="ctr"/>
            <a:r>
              <a:rPr lang="ar-IQ" sz="6000" b="1" spc="50" dirty="0">
                <a:ln w="12700" cmpd="sng">
                  <a:solidFill>
                    <a:srgbClr val="F79646">
                      <a:satMod val="120000"/>
                      <a:shade val="80000"/>
                    </a:srgbClr>
                  </a:solidFill>
                  <a:prstDash val="solid"/>
                </a:ln>
                <a:solidFill>
                  <a:srgbClr val="FF0066"/>
                </a:solidFill>
                <a:effectLst>
                  <a:glow rad="53100">
                    <a:srgbClr val="F79646">
                      <a:satMod val="180000"/>
                      <a:alpha val="30000"/>
                    </a:srgbClr>
                  </a:glow>
                </a:effectLst>
                <a:latin typeface="Calibri"/>
              </a:rPr>
              <a:t>شكرا لحسن اصغائكم</a:t>
            </a:r>
          </a:p>
        </p:txBody>
      </p:sp>
    </p:spTree>
    <p:extLst>
      <p:ext uri="{BB962C8B-B14F-4D97-AF65-F5344CB8AC3E}">
        <p14:creationId xmlns:p14="http://schemas.microsoft.com/office/powerpoint/2010/main" xmlns="" val="212045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766" y="0"/>
            <a:ext cx="12191999"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15000"/>
              </a:lnSpc>
            </a:pPr>
            <a:r>
              <a:rPr lang="ar-IQ" sz="3200" b="1" dirty="0" smtClean="0">
                <a:latin typeface="Times New Roman"/>
                <a:ea typeface="Times New Roman"/>
              </a:rPr>
              <a:t>ان البيئة ليس لها تأثير عميق على الاداء ولكن لها تأثير بالصحة سواء كانت هذه الاثار سلبيه او ايجابية على الاداء  الا ان الهدف هو المنافسة تحدث  في ظروف غير مناسبة حيث تتميز الظروف في المرتفعات ب</a:t>
            </a:r>
          </a:p>
          <a:p>
            <a:pPr algn="just">
              <a:lnSpc>
                <a:spcPct val="115000"/>
              </a:lnSpc>
            </a:pPr>
            <a:r>
              <a:rPr lang="ar-IQ" sz="3200" b="1" dirty="0" smtClean="0">
                <a:solidFill>
                  <a:schemeClr val="accent2"/>
                </a:solidFill>
                <a:latin typeface="Times New Roman"/>
                <a:ea typeface="Times New Roman"/>
              </a:rPr>
              <a:t>1-</a:t>
            </a:r>
            <a:r>
              <a:rPr lang="ar-IQ" sz="3200" b="1" dirty="0" smtClean="0">
                <a:latin typeface="Times New Roman"/>
                <a:ea typeface="Times New Roman"/>
              </a:rPr>
              <a:t>نقص الاكسجين    </a:t>
            </a:r>
            <a:r>
              <a:rPr lang="ar-IQ" sz="3200" b="1" dirty="0" smtClean="0">
                <a:solidFill>
                  <a:schemeClr val="accent2"/>
                </a:solidFill>
                <a:latin typeface="Times New Roman"/>
                <a:ea typeface="Times New Roman"/>
              </a:rPr>
              <a:t>2-</a:t>
            </a:r>
            <a:r>
              <a:rPr lang="ar-IQ" sz="3200" b="1" dirty="0" smtClean="0">
                <a:latin typeface="Times New Roman"/>
                <a:ea typeface="Times New Roman"/>
              </a:rPr>
              <a:t> انخفاض الضغط للأوكسجين </a:t>
            </a:r>
          </a:p>
          <a:p>
            <a:pPr algn="just">
              <a:lnSpc>
                <a:spcPct val="115000"/>
              </a:lnSpc>
            </a:pPr>
            <a:r>
              <a:rPr lang="ar-IQ" sz="3200" b="1" dirty="0" smtClean="0">
                <a:solidFill>
                  <a:schemeClr val="accent2"/>
                </a:solidFill>
                <a:latin typeface="Times New Roman"/>
                <a:ea typeface="Times New Roman"/>
              </a:rPr>
              <a:t>3-</a:t>
            </a:r>
            <a:r>
              <a:rPr lang="ar-IQ" sz="3200" b="1" dirty="0" smtClean="0">
                <a:latin typeface="Times New Roman"/>
                <a:ea typeface="Times New Roman"/>
              </a:rPr>
              <a:t> تناقص اشباع هيموكلوبين الدم بالأوكسجين.</a:t>
            </a:r>
          </a:p>
          <a:p>
            <a:pPr algn="just">
              <a:lnSpc>
                <a:spcPct val="115000"/>
              </a:lnSpc>
            </a:pPr>
            <a:r>
              <a:rPr lang="ar-IQ" sz="3200" b="1" dirty="0" smtClean="0">
                <a:latin typeface="Times New Roman"/>
                <a:ea typeface="Times New Roman"/>
              </a:rPr>
              <a:t>تزداد حالات تناقص الاوكسجين عندما </a:t>
            </a:r>
            <a:r>
              <a:rPr lang="ar-IQ" sz="3200" b="1" dirty="0" err="1" smtClean="0">
                <a:latin typeface="Times New Roman"/>
                <a:ea typeface="Times New Roman"/>
              </a:rPr>
              <a:t>يتزداد</a:t>
            </a:r>
            <a:r>
              <a:rPr lang="ar-IQ" sz="3200" b="1" dirty="0" smtClean="0">
                <a:latin typeface="Times New Roman"/>
                <a:ea typeface="Times New Roman"/>
              </a:rPr>
              <a:t> الارتفاع الى اكثر من 400م.</a:t>
            </a:r>
          </a:p>
        </p:txBody>
      </p:sp>
      <p:sp>
        <p:nvSpPr>
          <p:cNvPr id="4" name="شريط جانبي 3"/>
          <p:cNvSpPr/>
          <p:nvPr/>
        </p:nvSpPr>
        <p:spPr>
          <a:xfrm flipH="1">
            <a:off x="5123791" y="0"/>
            <a:ext cx="7068203" cy="1182415"/>
          </a:xfrm>
          <a:prstGeom prst="diagStrip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15000"/>
              </a:lnSpc>
              <a:spcAft>
                <a:spcPts val="1000"/>
              </a:spcAft>
              <a:tabLst>
                <a:tab pos="5463540" algn="l"/>
              </a:tabLst>
            </a:pPr>
            <a:r>
              <a:rPr lang="ar-IQ" sz="4400" b="1" dirty="0" smtClean="0">
                <a:solidFill>
                  <a:schemeClr val="accent3"/>
                </a:solidFill>
                <a:latin typeface="Calibri"/>
                <a:ea typeface="Times New Roman"/>
                <a:cs typeface="Arial"/>
              </a:rPr>
              <a:t>المناخ الحيوي</a:t>
            </a:r>
            <a:endParaRPr lang="en-US" sz="4400" b="1" dirty="0">
              <a:solidFill>
                <a:schemeClr val="accent3"/>
              </a:solidFill>
              <a:effectLst/>
              <a:latin typeface="Calibri"/>
              <a:ea typeface="Times New Roman"/>
              <a:cs typeface="Arial"/>
            </a:endParaRPr>
          </a:p>
        </p:txBody>
      </p:sp>
    </p:spTree>
    <p:extLst>
      <p:ext uri="{BB962C8B-B14F-4D97-AF65-F5344CB8AC3E}">
        <p14:creationId xmlns:p14="http://schemas.microsoft.com/office/powerpoint/2010/main" xmlns="" val="37350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1021" y="275896"/>
            <a:ext cx="12192000" cy="6605751"/>
          </a:xfrm>
          <a:prstGeom prst="rect">
            <a:avLst/>
          </a:prstGeom>
        </p:spPr>
      </p:pic>
      <p:sp>
        <p:nvSpPr>
          <p:cNvPr id="3" name="مستطيل 2"/>
          <p:cNvSpPr/>
          <p:nvPr/>
        </p:nvSpPr>
        <p:spPr>
          <a:xfrm>
            <a:off x="0" y="15761"/>
            <a:ext cx="12191999" cy="31215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400" b="1" dirty="0" smtClean="0">
              <a:solidFill>
                <a:schemeClr val="accent2"/>
              </a:solidFill>
              <a:ea typeface="Calibri"/>
              <a:cs typeface="Simplified Arabic"/>
            </a:endParaRPr>
          </a:p>
          <a:p>
            <a:pPr algn="ctr"/>
            <a:r>
              <a:rPr lang="ar-IQ" sz="2400" b="1" dirty="0" smtClean="0">
                <a:solidFill>
                  <a:schemeClr val="accent2"/>
                </a:solidFill>
                <a:ea typeface="Calibri"/>
                <a:cs typeface="Simplified Arabic"/>
              </a:rPr>
              <a:t>نال هذا الموضوع اهتمام </a:t>
            </a:r>
            <a:r>
              <a:rPr lang="ar-IQ" sz="2400" b="1" dirty="0">
                <a:solidFill>
                  <a:schemeClr val="accent2"/>
                </a:solidFill>
                <a:ea typeface="Calibri"/>
                <a:cs typeface="Simplified Arabic"/>
              </a:rPr>
              <a:t>العالم منذ أن أقيمت الدورة الأولمبية بالمكسيك في عام 1968 والتي ترتفع عن سطح البحر 2,290 متر (1,4 ميل) ويقصد بالمرتفعات هنا الارتفاعات التي تزيد عن 1500 متر حيث لا تكون هناك تأثيرات فسيولوجية مؤثرة للمرتفعات التي تقل عن ذلك وكما هو معروف , فإن الاستجابات الفسيولوجية التي تحدث عند مستوى سطح البحر عندما يكون الضغط الجوي 760 مللي زئبق وتحت تأثير الجاذبية الأرضية العادية وهي يكون الضغط الجزئي للأوكسجين 159 مللي زئبق – هذه الاستجابات الفسيولوجية تختلف كثيرا ً كلما ارتفعت عن سطح البحر ؛ حيث يقل بالتالي يصعب وصول الأوكسجين للأنسجة وينتج عن ذلك حالة نقص الأوكسجين بالجسم </a:t>
            </a:r>
            <a:endParaRPr lang="ar-IQ" sz="2400" b="1" dirty="0" smtClean="0">
              <a:solidFill>
                <a:schemeClr val="accent2"/>
              </a:solidFill>
              <a:ea typeface="Times New Roman"/>
              <a:cs typeface="Times New Roman"/>
            </a:endParaRPr>
          </a:p>
        </p:txBody>
      </p:sp>
      <p:sp>
        <p:nvSpPr>
          <p:cNvPr id="6" name="متوازي أضلاع 5"/>
          <p:cNvSpPr/>
          <p:nvPr/>
        </p:nvSpPr>
        <p:spPr>
          <a:xfrm>
            <a:off x="8689848" y="-23652"/>
            <a:ext cx="3502152" cy="551793"/>
          </a:xfrm>
          <a:prstGeom prst="parallelogram">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a:cs typeface="Simplified Arabic"/>
              </a:rPr>
              <a:t>التدريب </a:t>
            </a:r>
            <a:r>
              <a:rPr lang="ar-IQ" sz="28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alibri"/>
                <a:cs typeface="Simplified Arabic"/>
              </a:rPr>
              <a:t>بلمرتفعات</a:t>
            </a:r>
            <a:endParaRPr lang="ar-IQ" sz="40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xmlns="" val="1488823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سهم إلى اليسار 8"/>
          <p:cNvSpPr/>
          <p:nvPr/>
        </p:nvSpPr>
        <p:spPr>
          <a:xfrm>
            <a:off x="9112468" y="77296"/>
            <a:ext cx="3003421" cy="187119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rgbClr val="000000"/>
                </a:solidFill>
                <a:ea typeface="Calibri"/>
                <a:cs typeface="Simplified Arabic"/>
              </a:rPr>
              <a:t>المنافسات في المرتفعات </a:t>
            </a:r>
            <a:endParaRPr lang="ar-IQ" sz="2800" b="1" dirty="0">
              <a:solidFill>
                <a:schemeClr val="bg1"/>
              </a:solidFill>
            </a:endParaRPr>
          </a:p>
        </p:txBody>
      </p:sp>
      <p:sp>
        <p:nvSpPr>
          <p:cNvPr id="5" name="مستطيل مستدير الزوايا 4"/>
          <p:cNvSpPr/>
          <p:nvPr/>
        </p:nvSpPr>
        <p:spPr>
          <a:xfrm>
            <a:off x="-1" y="0"/>
            <a:ext cx="9112469" cy="685800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15000"/>
              </a:lnSpc>
              <a:spcAft>
                <a:spcPts val="1000"/>
              </a:spcAft>
              <a:tabLst>
                <a:tab pos="5463540" algn="l"/>
              </a:tabLst>
            </a:pPr>
            <a:r>
              <a:rPr lang="ar-IQ" sz="2400" b="1" dirty="0" smtClean="0">
                <a:solidFill>
                  <a:schemeClr val="bg1"/>
                </a:solidFill>
                <a:latin typeface="Arial Black" pitchFamily="34" charset="0"/>
                <a:ea typeface="Times New Roman"/>
                <a:cs typeface="Times New Roman"/>
              </a:rPr>
              <a:t> </a:t>
            </a:r>
            <a:endParaRPr lang="en-US" sz="2800" b="1" dirty="0">
              <a:solidFill>
                <a:schemeClr val="bg1"/>
              </a:solidFill>
              <a:effectLst/>
              <a:latin typeface="Arial Black" pitchFamily="34" charset="0"/>
              <a:ea typeface="Times New Roman"/>
              <a:cs typeface="Arial"/>
            </a:endParaRPr>
          </a:p>
        </p:txBody>
      </p:sp>
      <p:sp>
        <p:nvSpPr>
          <p:cNvPr id="2" name="مستطيل 1"/>
          <p:cNvSpPr/>
          <p:nvPr/>
        </p:nvSpPr>
        <p:spPr>
          <a:xfrm>
            <a:off x="3578772" y="331076"/>
            <a:ext cx="543910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lvl="0" indent="-342900" algn="just">
              <a:lnSpc>
                <a:spcPct val="115000"/>
              </a:lnSpc>
              <a:spcAft>
                <a:spcPts val="1000"/>
              </a:spcAft>
              <a:buFont typeface="+mj-lt"/>
              <a:buAutoNum type="arabicPeriod"/>
            </a:pPr>
            <a:r>
              <a:rPr lang="ar-IQ" sz="2000" b="1" dirty="0">
                <a:solidFill>
                  <a:schemeClr val="bg1"/>
                </a:solidFill>
                <a:latin typeface="Calibri"/>
                <a:ea typeface="Calibri"/>
                <a:cs typeface="Simplified Arabic"/>
              </a:rPr>
              <a:t>لا يوجد دلائل علمية قوية على تحسن الأداء عن مستوى سطح البحر عند التدريب في المرتفعات .</a:t>
            </a:r>
            <a:endParaRPr lang="en-US" sz="2000" b="1" dirty="0">
              <a:solidFill>
                <a:schemeClr val="bg1"/>
              </a:solidFill>
              <a:effectLst/>
              <a:latin typeface="Calibri"/>
              <a:ea typeface="Calibri"/>
              <a:cs typeface="Arial"/>
            </a:endParaRPr>
          </a:p>
        </p:txBody>
      </p:sp>
      <p:sp>
        <p:nvSpPr>
          <p:cNvPr id="3" name="مستطيل 2"/>
          <p:cNvSpPr/>
          <p:nvPr/>
        </p:nvSpPr>
        <p:spPr>
          <a:xfrm>
            <a:off x="0" y="1324293"/>
            <a:ext cx="558099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
              <a:lnSpc>
                <a:spcPct val="115000"/>
              </a:lnSpc>
              <a:spcAft>
                <a:spcPts val="1000"/>
              </a:spcAft>
            </a:pPr>
            <a:r>
              <a:rPr lang="ar-IQ" sz="2000" b="1" dirty="0" smtClean="0">
                <a:solidFill>
                  <a:schemeClr val="bg1"/>
                </a:solidFill>
                <a:latin typeface="Calibri"/>
                <a:ea typeface="Calibri"/>
                <a:cs typeface="Simplified Arabic"/>
              </a:rPr>
              <a:t>2- الرياضي </a:t>
            </a:r>
            <a:r>
              <a:rPr lang="ar-IQ" sz="2000" b="1" dirty="0">
                <a:solidFill>
                  <a:schemeClr val="bg1"/>
                </a:solidFill>
                <a:latin typeface="Calibri"/>
                <a:ea typeface="Calibri"/>
                <a:cs typeface="Simplified Arabic"/>
              </a:rPr>
              <a:t>الذي يعيش ويتدرب في المرتفعات لا يؤدي أفضل من الرياضي الذي يتدرب عن مستوى سطح البحر ثم يتأقلم للتدريب في المرتفعات .</a:t>
            </a:r>
            <a:endParaRPr lang="en-US" sz="1600" b="1" dirty="0">
              <a:solidFill>
                <a:schemeClr val="bg1"/>
              </a:solidFill>
              <a:effectLst/>
              <a:latin typeface="Calibri"/>
              <a:ea typeface="Calibri"/>
              <a:cs typeface="Arial"/>
            </a:endParaRPr>
          </a:p>
        </p:txBody>
      </p:sp>
      <p:sp>
        <p:nvSpPr>
          <p:cNvPr id="4" name="مستطيل 3"/>
          <p:cNvSpPr/>
          <p:nvPr/>
        </p:nvSpPr>
        <p:spPr>
          <a:xfrm>
            <a:off x="3578772" y="2349057"/>
            <a:ext cx="5533697"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bg1"/>
                </a:solidFill>
                <a:ea typeface="Calibri"/>
                <a:cs typeface="Simplified Arabic"/>
              </a:rPr>
              <a:t>3- الرياضي </a:t>
            </a:r>
            <a:r>
              <a:rPr lang="ar-IQ" sz="2000" b="1" dirty="0">
                <a:solidFill>
                  <a:schemeClr val="bg1"/>
                </a:solidFill>
                <a:ea typeface="Calibri"/>
                <a:cs typeface="Simplified Arabic"/>
              </a:rPr>
              <a:t>الذي يعيش ويتدرب في المرتفعات لا يؤدي أفضل من الرياضي الذي يتدرب عند مستوى سطح البحر في حالة في المنافسة عند مستوى سطح البحر </a:t>
            </a:r>
            <a:endParaRPr lang="ar-IQ" sz="2000" b="1" dirty="0">
              <a:solidFill>
                <a:schemeClr val="bg1"/>
              </a:solidFill>
            </a:endParaRPr>
          </a:p>
        </p:txBody>
      </p:sp>
      <p:sp>
        <p:nvSpPr>
          <p:cNvPr id="6" name="مستطيل 5"/>
          <p:cNvSpPr/>
          <p:nvPr/>
        </p:nvSpPr>
        <p:spPr>
          <a:xfrm>
            <a:off x="0" y="3405343"/>
            <a:ext cx="558099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bg1"/>
                </a:solidFill>
                <a:ea typeface="Calibri"/>
                <a:cs typeface="Simplified Arabic"/>
              </a:rPr>
              <a:t>4- الرياضي </a:t>
            </a:r>
            <a:r>
              <a:rPr lang="ar-IQ" sz="2000" b="1" dirty="0">
                <a:solidFill>
                  <a:schemeClr val="bg1"/>
                </a:solidFill>
                <a:ea typeface="Calibri"/>
                <a:cs typeface="Simplified Arabic"/>
              </a:rPr>
              <a:t>المدرب جيدا ً يتأقلم أسرع من غير المدرب بدرجة جيدة عند التدريب في المرتفعات</a:t>
            </a:r>
            <a:endParaRPr lang="ar-IQ" sz="2000" b="1" dirty="0">
              <a:solidFill>
                <a:schemeClr val="bg1"/>
              </a:solidFill>
            </a:endParaRPr>
          </a:p>
        </p:txBody>
      </p:sp>
      <p:sp>
        <p:nvSpPr>
          <p:cNvPr id="7" name="مستطيل 6"/>
          <p:cNvSpPr/>
          <p:nvPr/>
        </p:nvSpPr>
        <p:spPr>
          <a:xfrm>
            <a:off x="3578772" y="4445873"/>
            <a:ext cx="55179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bg1"/>
                </a:solidFill>
                <a:ea typeface="Calibri"/>
                <a:cs typeface="Simplified Arabic"/>
              </a:rPr>
              <a:t>5-يمكن </a:t>
            </a:r>
            <a:r>
              <a:rPr lang="ar-IQ" sz="2000" b="1" dirty="0">
                <a:solidFill>
                  <a:schemeClr val="bg1"/>
                </a:solidFill>
                <a:ea typeface="Calibri"/>
                <a:cs typeface="Simplified Arabic"/>
              </a:rPr>
              <a:t>ان يؤدي التدريب في المرتفعات إلى تأثيرات مالية على مستوى الأداء عند سطح البحر نتيجة نقص كتلة الجسم العضلية ونقص الحد الأقصى لمعدل وحجم الضربة والجفاف</a:t>
            </a:r>
            <a:endParaRPr lang="ar-IQ" sz="2000" b="1" dirty="0">
              <a:solidFill>
                <a:schemeClr val="bg1"/>
              </a:solidFill>
            </a:endParaRPr>
          </a:p>
        </p:txBody>
      </p:sp>
      <p:sp>
        <p:nvSpPr>
          <p:cNvPr id="8" name="مستطيل 7"/>
          <p:cNvSpPr/>
          <p:nvPr/>
        </p:nvSpPr>
        <p:spPr>
          <a:xfrm>
            <a:off x="0" y="5486399"/>
            <a:ext cx="5470634" cy="12612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bg1"/>
                </a:solidFill>
                <a:ea typeface="Calibri"/>
                <a:cs typeface="Simplified Arabic"/>
              </a:rPr>
              <a:t>6- الرياضي </a:t>
            </a:r>
            <a:r>
              <a:rPr lang="ar-IQ" sz="2000" b="1" dirty="0">
                <a:solidFill>
                  <a:schemeClr val="bg1"/>
                </a:solidFill>
                <a:ea typeface="Calibri"/>
                <a:cs typeface="Simplified Arabic"/>
              </a:rPr>
              <a:t>الذي يتدرب عند مستوى البحر وينافس في المرتفعات </a:t>
            </a:r>
            <a:r>
              <a:rPr lang="ar-IQ" sz="2000" b="1" dirty="0" smtClean="0">
                <a:solidFill>
                  <a:schemeClr val="bg1"/>
                </a:solidFill>
                <a:ea typeface="Calibri"/>
                <a:cs typeface="Simplified Arabic"/>
              </a:rPr>
              <a:t>وقبل </a:t>
            </a:r>
            <a:r>
              <a:rPr lang="ar-IQ" sz="2000" b="1" dirty="0">
                <a:solidFill>
                  <a:schemeClr val="bg1"/>
                </a:solidFill>
                <a:ea typeface="Calibri"/>
                <a:cs typeface="Simplified Arabic"/>
              </a:rPr>
              <a:t>الظهور التغيرات الحادة أو يصعد إلى المرتفعات قبل المنافسة بما لا يقل عن اسبوعين ويفضل من 4 – 6 أسابيع </a:t>
            </a:r>
            <a:endParaRPr lang="ar-IQ" sz="2000" b="1" dirty="0">
              <a:solidFill>
                <a:schemeClr val="bg1"/>
              </a:solidFill>
            </a:endParaRPr>
          </a:p>
        </p:txBody>
      </p:sp>
    </p:spTree>
    <p:extLst>
      <p:ext uri="{BB962C8B-B14F-4D97-AF65-F5344CB8AC3E}">
        <p14:creationId xmlns:p14="http://schemas.microsoft.com/office/powerpoint/2010/main" xmlns="" val="236429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p:cNvSpPr txBox="1"/>
          <p:nvPr/>
        </p:nvSpPr>
        <p:spPr>
          <a:xfrm>
            <a:off x="2014997" y="238313"/>
            <a:ext cx="423403" cy="369332"/>
          </a:xfrm>
          <a:prstGeom prst="rect">
            <a:avLst/>
          </a:prstGeom>
          <a:noFill/>
        </p:spPr>
        <p:txBody>
          <a:bodyPr wrap="square" rtlCol="1">
            <a:spAutoFit/>
          </a:bodyPr>
          <a:lstStyle/>
          <a:p>
            <a:endParaRPr lang="ar-IQ" dirty="0"/>
          </a:p>
        </p:txBody>
      </p:sp>
      <p:pic>
        <p:nvPicPr>
          <p:cNvPr id="2" name="صورة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33355"/>
            <a:ext cx="12166555" cy="6858001"/>
          </a:xfrm>
          <a:prstGeom prst="rect">
            <a:avLst/>
          </a:prstGeom>
        </p:spPr>
      </p:pic>
      <p:sp>
        <p:nvSpPr>
          <p:cNvPr id="3" name="مستطيل 2"/>
          <p:cNvSpPr/>
          <p:nvPr/>
        </p:nvSpPr>
        <p:spPr>
          <a:xfrm>
            <a:off x="25445" y="979315"/>
            <a:ext cx="4672679" cy="739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solidFill>
                  <a:schemeClr val="bg1"/>
                </a:solidFill>
                <a:ea typeface="Calibri"/>
                <a:cs typeface="Simplified Arabic"/>
              </a:rPr>
              <a:t>1- تتأثر </a:t>
            </a:r>
            <a:r>
              <a:rPr lang="ar-IQ" sz="2400" b="1" dirty="0">
                <a:solidFill>
                  <a:schemeClr val="bg1"/>
                </a:solidFill>
                <a:ea typeface="Calibri"/>
                <a:cs typeface="Simplified Arabic"/>
              </a:rPr>
              <a:t>الأقلمة بالفروق الفردية </a:t>
            </a:r>
            <a:endParaRPr lang="ar-IQ" sz="2400" b="1" dirty="0">
              <a:solidFill>
                <a:schemeClr val="bg1"/>
              </a:solidFill>
            </a:endParaRPr>
          </a:p>
        </p:txBody>
      </p:sp>
      <p:sp>
        <p:nvSpPr>
          <p:cNvPr id="4" name="مستطيل 3"/>
          <p:cNvSpPr/>
          <p:nvPr/>
        </p:nvSpPr>
        <p:spPr>
          <a:xfrm>
            <a:off x="30284" y="1828833"/>
            <a:ext cx="5192941" cy="772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bg1"/>
                </a:solidFill>
                <a:ea typeface="Calibri"/>
                <a:cs typeface="Simplified Arabic"/>
              </a:rPr>
              <a:t>2- تقليل </a:t>
            </a:r>
            <a:r>
              <a:rPr lang="ar-IQ" sz="2000" b="1" dirty="0">
                <a:solidFill>
                  <a:schemeClr val="bg1"/>
                </a:solidFill>
                <a:ea typeface="Calibri"/>
                <a:cs typeface="Simplified Arabic"/>
              </a:rPr>
              <a:t>حمل التدريب وعدم إقامة المنافسات خلال المرحلة الحادة والأقل من الحادة وتخفيض حمل التدريب</a:t>
            </a:r>
            <a:endParaRPr lang="ar-IQ" sz="2000" b="1" dirty="0">
              <a:solidFill>
                <a:schemeClr val="bg1"/>
              </a:solidFill>
            </a:endParaRPr>
          </a:p>
        </p:txBody>
      </p:sp>
      <p:sp>
        <p:nvSpPr>
          <p:cNvPr id="5" name="مستطيل 4"/>
          <p:cNvSpPr/>
          <p:nvPr/>
        </p:nvSpPr>
        <p:spPr>
          <a:xfrm>
            <a:off x="30284" y="2680166"/>
            <a:ext cx="519294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bg1"/>
                </a:solidFill>
                <a:ea typeface="Calibri"/>
                <a:cs typeface="Simplified Arabic"/>
              </a:rPr>
              <a:t>3- يحدد </a:t>
            </a:r>
            <a:r>
              <a:rPr lang="ar-IQ" sz="2000" b="1" dirty="0">
                <a:solidFill>
                  <a:schemeClr val="bg1"/>
                </a:solidFill>
                <a:ea typeface="Calibri"/>
                <a:cs typeface="Simplified Arabic"/>
              </a:rPr>
              <a:t>زمن الأقلمة الحالة بعودة مؤشرات التنفس والدورة الدموية لمستوى سطح البحر بعودة مستوى استشفاء هذه المؤشرات بعد الحمل المتقن إلى مستوى سطح البحر</a:t>
            </a:r>
            <a:endParaRPr lang="ar-IQ" sz="2000" b="1" dirty="0">
              <a:solidFill>
                <a:schemeClr val="bg1"/>
              </a:solidFill>
            </a:endParaRPr>
          </a:p>
        </p:txBody>
      </p:sp>
      <p:sp>
        <p:nvSpPr>
          <p:cNvPr id="8" name="مستطيل 7"/>
          <p:cNvSpPr/>
          <p:nvPr/>
        </p:nvSpPr>
        <p:spPr>
          <a:xfrm>
            <a:off x="6711686" y="3462355"/>
            <a:ext cx="545486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bg1"/>
                </a:solidFill>
                <a:ea typeface="Calibri"/>
                <a:cs typeface="Simplified Arabic"/>
              </a:rPr>
              <a:t>4- يظهر </a:t>
            </a:r>
            <a:r>
              <a:rPr lang="ar-IQ" sz="2000" b="1" dirty="0">
                <a:solidFill>
                  <a:schemeClr val="bg1"/>
                </a:solidFill>
                <a:ea typeface="Calibri"/>
                <a:cs typeface="Simplified Arabic"/>
              </a:rPr>
              <a:t>الإجهاد أسرع وأكثر مدة حالة استخدام التدريب الفسفوري في البداية </a:t>
            </a:r>
            <a:endParaRPr lang="ar-IQ" sz="2000" b="1" dirty="0">
              <a:solidFill>
                <a:schemeClr val="bg1"/>
              </a:solidFill>
            </a:endParaRPr>
          </a:p>
        </p:txBody>
      </p:sp>
      <p:sp>
        <p:nvSpPr>
          <p:cNvPr id="9" name="مستطيل 8"/>
          <p:cNvSpPr/>
          <p:nvPr/>
        </p:nvSpPr>
        <p:spPr>
          <a:xfrm>
            <a:off x="6711687" y="4540470"/>
            <a:ext cx="548031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
              <a:lnSpc>
                <a:spcPct val="115000"/>
              </a:lnSpc>
              <a:spcAft>
                <a:spcPts val="1000"/>
              </a:spcAft>
            </a:pPr>
            <a:r>
              <a:rPr lang="ar-IQ" sz="2000" b="1" dirty="0" smtClean="0">
                <a:solidFill>
                  <a:schemeClr val="bg1"/>
                </a:solidFill>
                <a:latin typeface="Calibri"/>
                <a:ea typeface="Calibri"/>
                <a:cs typeface="Simplified Arabic"/>
              </a:rPr>
              <a:t>5- استخدام </a:t>
            </a:r>
            <a:r>
              <a:rPr lang="ar-IQ" sz="2000" b="1" dirty="0">
                <a:solidFill>
                  <a:schemeClr val="bg1"/>
                </a:solidFill>
                <a:latin typeface="Calibri"/>
                <a:ea typeface="Calibri"/>
                <a:cs typeface="Simplified Arabic"/>
              </a:rPr>
              <a:t>نفس البرامج التدريب عن مستوى سطح البحر قبل التدرج أول 3-4 أسابيع يؤدي إلى التعب المبكر .</a:t>
            </a:r>
            <a:endParaRPr lang="en-US" sz="1600" b="1" dirty="0">
              <a:solidFill>
                <a:schemeClr val="bg1"/>
              </a:solidFill>
              <a:effectLst/>
              <a:latin typeface="Calibri"/>
              <a:ea typeface="Calibri"/>
              <a:cs typeface="Arial"/>
            </a:endParaRPr>
          </a:p>
        </p:txBody>
      </p:sp>
      <p:sp>
        <p:nvSpPr>
          <p:cNvPr id="10" name="مستطيل 9"/>
          <p:cNvSpPr/>
          <p:nvPr/>
        </p:nvSpPr>
        <p:spPr>
          <a:xfrm>
            <a:off x="6711687" y="5612524"/>
            <a:ext cx="548031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
              <a:lnSpc>
                <a:spcPct val="115000"/>
              </a:lnSpc>
              <a:spcAft>
                <a:spcPts val="1000"/>
              </a:spcAft>
            </a:pPr>
            <a:r>
              <a:rPr lang="ar-IQ" sz="2000" b="1" dirty="0" smtClean="0">
                <a:solidFill>
                  <a:schemeClr val="bg1"/>
                </a:solidFill>
                <a:latin typeface="Calibri"/>
                <a:ea typeface="Calibri"/>
                <a:cs typeface="Simplified Arabic"/>
              </a:rPr>
              <a:t>6- زيادة </a:t>
            </a:r>
            <a:r>
              <a:rPr lang="ar-IQ" sz="2000" b="1" dirty="0">
                <a:solidFill>
                  <a:schemeClr val="bg1"/>
                </a:solidFill>
                <a:latin typeface="Calibri"/>
                <a:ea typeface="Calibri"/>
                <a:cs typeface="Simplified Arabic"/>
              </a:rPr>
              <a:t>فترات الراحة البينية سواء التكرارات أو للجرعات .</a:t>
            </a:r>
            <a:endParaRPr lang="en-US" sz="1600" b="1" dirty="0">
              <a:solidFill>
                <a:schemeClr val="bg1"/>
              </a:solidFill>
              <a:effectLst/>
              <a:latin typeface="Calibri"/>
              <a:ea typeface="Calibri"/>
              <a:cs typeface="Arial"/>
            </a:endParaRPr>
          </a:p>
        </p:txBody>
      </p:sp>
      <p:sp>
        <p:nvSpPr>
          <p:cNvPr id="12" name="سهم إلى اليسار واليمين 11"/>
          <p:cNvSpPr/>
          <p:nvPr/>
        </p:nvSpPr>
        <p:spPr>
          <a:xfrm>
            <a:off x="5718459" y="-29701"/>
            <a:ext cx="4121430" cy="1415560"/>
          </a:xfrm>
          <a:prstGeom prst="leftRightArrow">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15000"/>
              </a:lnSpc>
              <a:spcAft>
                <a:spcPts val="1000"/>
              </a:spcAft>
            </a:pPr>
            <a:r>
              <a:rPr lang="ar-IQ" sz="2400" b="1" dirty="0">
                <a:solidFill>
                  <a:srgbClr val="000000"/>
                </a:solidFill>
                <a:latin typeface="Calibri"/>
                <a:ea typeface="Calibri"/>
                <a:cs typeface="Simplified Arabic"/>
              </a:rPr>
              <a:t>خصائص التدريب بالمرتفعات </a:t>
            </a:r>
            <a:endParaRPr lang="en-US" sz="1600" dirty="0">
              <a:effectLst/>
              <a:latin typeface="Calibri"/>
              <a:ea typeface="Calibri"/>
              <a:cs typeface="Arial"/>
            </a:endParaRPr>
          </a:p>
        </p:txBody>
      </p:sp>
    </p:spTree>
    <p:extLst>
      <p:ext uri="{BB962C8B-B14F-4D97-AF65-F5344CB8AC3E}">
        <p14:creationId xmlns:p14="http://schemas.microsoft.com/office/powerpoint/2010/main" xmlns="" val="13830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
            <a:ext cx="12237880" cy="6747637"/>
          </a:xfrm>
          <a:prstGeom prst="rect">
            <a:avLst/>
          </a:prstGeom>
        </p:spPr>
      </p:pic>
      <p:sp>
        <p:nvSpPr>
          <p:cNvPr id="10" name="مستطيل 9"/>
          <p:cNvSpPr/>
          <p:nvPr/>
        </p:nvSpPr>
        <p:spPr>
          <a:xfrm>
            <a:off x="-4" y="78735"/>
            <a:ext cx="8923287" cy="6779265"/>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
              <a:lnSpc>
                <a:spcPct val="115000"/>
              </a:lnSpc>
            </a:pPr>
            <a:r>
              <a:rPr lang="ar-IQ" sz="3200" dirty="0" smtClean="0">
                <a:solidFill>
                  <a:schemeClr val="bg1"/>
                </a:solidFill>
                <a:latin typeface="Calibri"/>
                <a:ea typeface="Calibri"/>
                <a:cs typeface="Simplified Arabic"/>
              </a:rPr>
              <a:t> هو </a:t>
            </a:r>
            <a:r>
              <a:rPr lang="ar-IQ" sz="3200" dirty="0">
                <a:solidFill>
                  <a:schemeClr val="bg1"/>
                </a:solidFill>
                <a:latin typeface="Calibri"/>
                <a:ea typeface="Calibri"/>
                <a:cs typeface="Simplified Arabic"/>
              </a:rPr>
              <a:t>عمليات التكيف المزمن لضغط بيئي معين </a:t>
            </a:r>
            <a:endParaRPr lang="ar-IQ" sz="3200" dirty="0" smtClean="0">
              <a:solidFill>
                <a:schemeClr val="bg1"/>
              </a:solidFill>
              <a:latin typeface="Calibri"/>
              <a:ea typeface="Calibri"/>
              <a:cs typeface="Simplified Arabic"/>
            </a:endParaRPr>
          </a:p>
          <a:p>
            <a:pPr marL="342900" lvl="0" indent="-342900" algn="just">
              <a:lnSpc>
                <a:spcPct val="115000"/>
              </a:lnSpc>
              <a:buFont typeface="+mj-lt"/>
              <a:buAutoNum type="arabicPeriod"/>
            </a:pPr>
            <a:endParaRPr lang="ar-IQ" sz="3200" dirty="0" smtClean="0">
              <a:solidFill>
                <a:schemeClr val="bg1"/>
              </a:solidFill>
              <a:latin typeface="Calibri"/>
              <a:ea typeface="Calibri"/>
              <a:cs typeface="Simplified Arabic"/>
            </a:endParaRPr>
          </a:p>
          <a:p>
            <a:pPr marL="342900" lvl="0" indent="-342900" algn="just">
              <a:lnSpc>
                <a:spcPct val="115000"/>
              </a:lnSpc>
              <a:buFont typeface="+mj-lt"/>
              <a:buAutoNum type="arabicPeriod"/>
            </a:pPr>
            <a:endParaRPr lang="ar-IQ" sz="3200" dirty="0">
              <a:solidFill>
                <a:schemeClr val="bg1"/>
              </a:solidFill>
              <a:latin typeface="Calibri"/>
              <a:ea typeface="Calibri"/>
              <a:cs typeface="Simplified Arabic"/>
            </a:endParaRPr>
          </a:p>
          <a:p>
            <a:pPr lvl="0" algn="just">
              <a:lnSpc>
                <a:spcPct val="115000"/>
              </a:lnSpc>
              <a:spcAft>
                <a:spcPts val="1000"/>
              </a:spcAft>
            </a:pPr>
            <a:r>
              <a:rPr lang="ar-IQ" sz="3200" dirty="0" smtClean="0">
                <a:solidFill>
                  <a:schemeClr val="bg1"/>
                </a:solidFill>
                <a:latin typeface="Calibri"/>
                <a:ea typeface="Calibri"/>
                <a:cs typeface="Simplified Arabic"/>
              </a:rPr>
              <a:t> وهي </a:t>
            </a:r>
            <a:r>
              <a:rPr lang="ar-IQ" sz="3200" dirty="0">
                <a:solidFill>
                  <a:schemeClr val="bg1"/>
                </a:solidFill>
                <a:latin typeface="Calibri"/>
                <a:ea typeface="Calibri"/>
                <a:cs typeface="Simplified Arabic"/>
              </a:rPr>
              <a:t>عمليات التكيف المزمن لضغط بيئي معد صناعياً </a:t>
            </a:r>
            <a:r>
              <a:rPr lang="ar-IQ" sz="3200" dirty="0" smtClean="0">
                <a:solidFill>
                  <a:schemeClr val="bg1"/>
                </a:solidFill>
                <a:latin typeface="Calibri"/>
                <a:ea typeface="Calibri"/>
                <a:cs typeface="Simplified Arabic"/>
              </a:rPr>
              <a:t>.</a:t>
            </a:r>
          </a:p>
          <a:p>
            <a:pPr marL="342900" lvl="0" indent="-342900" algn="just">
              <a:lnSpc>
                <a:spcPct val="115000"/>
              </a:lnSpc>
              <a:spcAft>
                <a:spcPts val="1000"/>
              </a:spcAft>
              <a:buFont typeface="+mj-lt"/>
              <a:buAutoNum type="arabicPeriod"/>
            </a:pPr>
            <a:endParaRPr lang="en-US" sz="2400" dirty="0">
              <a:solidFill>
                <a:schemeClr val="bg1"/>
              </a:solidFill>
              <a:latin typeface="Calibri"/>
              <a:ea typeface="Calibri"/>
              <a:cs typeface="Arial"/>
            </a:endParaRPr>
          </a:p>
          <a:p>
            <a:r>
              <a:rPr lang="ar-IQ" sz="3200" dirty="0" smtClean="0">
                <a:solidFill>
                  <a:schemeClr val="bg1"/>
                </a:solidFill>
                <a:ea typeface="Calibri"/>
                <a:cs typeface="Simplified Arabic"/>
              </a:rPr>
              <a:t> وهي </a:t>
            </a:r>
            <a:r>
              <a:rPr lang="ar-IQ" sz="3200" dirty="0">
                <a:solidFill>
                  <a:schemeClr val="bg1"/>
                </a:solidFill>
                <a:ea typeface="Calibri"/>
                <a:cs typeface="Simplified Arabic"/>
              </a:rPr>
              <a:t>تغيرات في الوظيفة أو البناء استجابة لحالات التغير في جزء من التأقلم ومن أجل حدوث عملية التكيف الرياضي من خلال التدريب على المرتفعات يجب إعداد تخطيط منسجم ومتوازن طول مدة التدريب وليكن من (3-4) أسابيع وعلى الفترات التالية </a:t>
            </a:r>
            <a:r>
              <a:rPr lang="ar-IQ" sz="3200" dirty="0" smtClean="0">
                <a:solidFill>
                  <a:schemeClr val="bg1"/>
                </a:solidFill>
                <a:ea typeface="Calibri"/>
                <a:cs typeface="Simplified Arabic"/>
              </a:rPr>
              <a:t> </a:t>
            </a:r>
            <a:endParaRPr lang="en-US" sz="3200" b="1" dirty="0">
              <a:solidFill>
                <a:schemeClr val="bg1"/>
              </a:solidFill>
              <a:latin typeface="Calibri"/>
              <a:ea typeface="Times New Roman"/>
              <a:cs typeface="Arial"/>
            </a:endParaRPr>
          </a:p>
        </p:txBody>
      </p:sp>
      <p:sp>
        <p:nvSpPr>
          <p:cNvPr id="2" name="مستطيل مستدير الزوايا 1"/>
          <p:cNvSpPr/>
          <p:nvPr/>
        </p:nvSpPr>
        <p:spPr>
          <a:xfrm>
            <a:off x="8923283" y="78736"/>
            <a:ext cx="3314598" cy="6779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مثلث متساوي الساقين 2"/>
          <p:cNvSpPr/>
          <p:nvPr/>
        </p:nvSpPr>
        <p:spPr>
          <a:xfrm>
            <a:off x="9191297" y="283777"/>
            <a:ext cx="2747614" cy="1403131"/>
          </a:xfrm>
          <a:prstGeom prst="triangle">
            <a:avLst>
              <a:gd name="adj" fmla="val 51721"/>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dirty="0">
                <a:solidFill>
                  <a:prstClr val="black"/>
                </a:solidFill>
                <a:latin typeface="Calibri"/>
                <a:ea typeface="Calibri"/>
                <a:cs typeface="Simplified Arabic"/>
              </a:rPr>
              <a:t>التأقلم : </a:t>
            </a:r>
            <a:endParaRPr lang="ar-IQ" dirty="0"/>
          </a:p>
        </p:txBody>
      </p:sp>
      <p:sp>
        <p:nvSpPr>
          <p:cNvPr id="4" name="مثلث متساوي الساقين 3"/>
          <p:cNvSpPr/>
          <p:nvPr/>
        </p:nvSpPr>
        <p:spPr>
          <a:xfrm>
            <a:off x="8923283" y="1970731"/>
            <a:ext cx="3314598" cy="1860290"/>
          </a:xfrm>
          <a:prstGeom prst="triangle">
            <a:avLst>
              <a:gd name="adj" fmla="val 5057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a:solidFill>
                  <a:schemeClr val="accent1"/>
                </a:solidFill>
                <a:latin typeface="Calibri"/>
                <a:ea typeface="Calibri"/>
                <a:cs typeface="Simplified Arabic"/>
              </a:rPr>
              <a:t>الأقلمة أو الإقامة : </a:t>
            </a:r>
            <a:endParaRPr lang="ar-IQ" sz="1600" dirty="0">
              <a:solidFill>
                <a:schemeClr val="accent1"/>
              </a:solidFill>
            </a:endParaRPr>
          </a:p>
        </p:txBody>
      </p:sp>
      <p:sp>
        <p:nvSpPr>
          <p:cNvPr id="6" name="مثلث متساوي الساقين 5"/>
          <p:cNvSpPr/>
          <p:nvPr/>
        </p:nvSpPr>
        <p:spPr>
          <a:xfrm>
            <a:off x="9191297" y="4193627"/>
            <a:ext cx="2747614" cy="1513490"/>
          </a:xfrm>
          <a:prstGeom prst="triangle">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dirty="0">
                <a:solidFill>
                  <a:prstClr val="black"/>
                </a:solidFill>
                <a:ea typeface="Calibri"/>
                <a:cs typeface="Simplified Arabic"/>
              </a:rPr>
              <a:t>التكيف : </a:t>
            </a:r>
            <a:endParaRPr lang="ar-IQ" dirty="0"/>
          </a:p>
        </p:txBody>
      </p:sp>
    </p:spTree>
    <p:extLst>
      <p:ext uri="{BB962C8B-B14F-4D97-AF65-F5344CB8AC3E}">
        <p14:creationId xmlns:p14="http://schemas.microsoft.com/office/powerpoint/2010/main" xmlns="" val="2890617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pic>
        <p:nvPicPr>
          <p:cNvPr id="2" name="صورة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4" name="مستطيل 3"/>
          <p:cNvSpPr/>
          <p:nvPr/>
        </p:nvSpPr>
        <p:spPr>
          <a:xfrm>
            <a:off x="7788166" y="0"/>
            <a:ext cx="4414344"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15000"/>
              </a:lnSpc>
              <a:spcAft>
                <a:spcPts val="1000"/>
              </a:spcAft>
            </a:pPr>
            <a:r>
              <a:rPr lang="ar-IQ" sz="2400" b="1" dirty="0">
                <a:solidFill>
                  <a:schemeClr val="accent1"/>
                </a:solidFill>
                <a:highlight>
                  <a:srgbClr val="00FFFF"/>
                </a:highlight>
                <a:latin typeface="Calibri"/>
                <a:ea typeface="Calibri"/>
                <a:cs typeface="Simplified Arabic"/>
              </a:rPr>
              <a:t>هناك عدد من الأساليب المتبعة عند تدريب المرتفعات ما يلي</a:t>
            </a:r>
            <a:r>
              <a:rPr lang="ar-IQ" sz="2400" b="1" dirty="0">
                <a:solidFill>
                  <a:schemeClr val="accent1"/>
                </a:solidFill>
                <a:latin typeface="Calibri"/>
                <a:ea typeface="Calibri"/>
                <a:cs typeface="Simplified Arabic"/>
              </a:rPr>
              <a:t> </a:t>
            </a:r>
            <a:endParaRPr lang="en-US" b="1" dirty="0">
              <a:solidFill>
                <a:schemeClr val="accent1"/>
              </a:solidFill>
              <a:effectLst/>
              <a:latin typeface="Calibri"/>
              <a:ea typeface="Calibri"/>
              <a:cs typeface="Arial"/>
            </a:endParaRPr>
          </a:p>
        </p:txBody>
      </p:sp>
      <p:sp>
        <p:nvSpPr>
          <p:cNvPr id="5" name="مستطيل 4"/>
          <p:cNvSpPr/>
          <p:nvPr/>
        </p:nvSpPr>
        <p:spPr>
          <a:xfrm>
            <a:off x="9396248" y="1135116"/>
            <a:ext cx="2795752" cy="740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
              <a:lnSpc>
                <a:spcPct val="115000"/>
              </a:lnSpc>
              <a:spcAft>
                <a:spcPts val="1000"/>
              </a:spcAft>
            </a:pPr>
            <a:r>
              <a:rPr lang="ar-IQ" sz="2400" b="1" dirty="0" smtClean="0">
                <a:solidFill>
                  <a:schemeClr val="bg1"/>
                </a:solidFill>
                <a:latin typeface="Calibri"/>
                <a:ea typeface="Calibri"/>
                <a:cs typeface="Simplified Arabic"/>
              </a:rPr>
              <a:t>   الركض </a:t>
            </a:r>
            <a:r>
              <a:rPr lang="ar-IQ" sz="2400" b="1" dirty="0">
                <a:solidFill>
                  <a:schemeClr val="bg1"/>
                </a:solidFill>
                <a:latin typeface="Calibri"/>
                <a:ea typeface="Calibri"/>
                <a:cs typeface="Simplified Arabic"/>
              </a:rPr>
              <a:t>على التلال </a:t>
            </a:r>
            <a:endParaRPr lang="en-US" sz="1400" dirty="0">
              <a:effectLst/>
              <a:latin typeface="Calibri"/>
              <a:ea typeface="Calibri"/>
              <a:cs typeface="Arial"/>
            </a:endParaRPr>
          </a:p>
        </p:txBody>
      </p:sp>
      <p:sp>
        <p:nvSpPr>
          <p:cNvPr id="6" name="مستطيل 5"/>
          <p:cNvSpPr/>
          <p:nvPr/>
        </p:nvSpPr>
        <p:spPr>
          <a:xfrm>
            <a:off x="8103476" y="1986451"/>
            <a:ext cx="4088524" cy="7252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solidFill>
                  <a:schemeClr val="bg1"/>
                </a:solidFill>
                <a:ea typeface="Calibri"/>
                <a:cs typeface="Simplified Arabic"/>
              </a:rPr>
              <a:t>أسلوب </a:t>
            </a:r>
            <a:r>
              <a:rPr lang="ar-IQ" sz="2400" b="1" dirty="0">
                <a:solidFill>
                  <a:schemeClr val="bg1"/>
                </a:solidFill>
                <a:ea typeface="Calibri"/>
                <a:cs typeface="Simplified Arabic"/>
              </a:rPr>
              <a:t>كتم النفس ( الكمامات ) </a:t>
            </a:r>
            <a:endParaRPr lang="ar-IQ" sz="2400" b="1" dirty="0">
              <a:solidFill>
                <a:schemeClr val="bg1"/>
              </a:solidFill>
            </a:endParaRPr>
          </a:p>
        </p:txBody>
      </p:sp>
      <p:sp>
        <p:nvSpPr>
          <p:cNvPr id="7" name="مستطيل 6"/>
          <p:cNvSpPr/>
          <p:nvPr/>
        </p:nvSpPr>
        <p:spPr>
          <a:xfrm>
            <a:off x="8481848" y="2829901"/>
            <a:ext cx="371015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bg1"/>
                </a:solidFill>
                <a:ea typeface="Calibri"/>
                <a:cs typeface="Simplified Arabic"/>
              </a:rPr>
              <a:t>أسلوب الركض بالغابات </a:t>
            </a:r>
            <a:endParaRPr lang="ar-IQ" sz="2800" b="1" dirty="0">
              <a:solidFill>
                <a:schemeClr val="bg1"/>
              </a:solidFill>
            </a:endParaRPr>
          </a:p>
        </p:txBody>
      </p:sp>
      <p:sp>
        <p:nvSpPr>
          <p:cNvPr id="10" name="مستطيل 9"/>
          <p:cNvSpPr/>
          <p:nvPr/>
        </p:nvSpPr>
        <p:spPr>
          <a:xfrm>
            <a:off x="8103476" y="3831005"/>
            <a:ext cx="40990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a:solidFill>
                  <a:schemeClr val="bg1"/>
                </a:solidFill>
                <a:ea typeface="Calibri"/>
                <a:cs typeface="Simplified Arabic"/>
              </a:rPr>
              <a:t>أسلوب نقص الأوكسجين (الهيبوكيس) </a:t>
            </a:r>
            <a:endParaRPr lang="ar-IQ" sz="2400" b="1" dirty="0">
              <a:solidFill>
                <a:schemeClr val="bg1"/>
              </a:solidFill>
            </a:endParaRPr>
          </a:p>
        </p:txBody>
      </p:sp>
      <p:sp>
        <p:nvSpPr>
          <p:cNvPr id="11" name="مستطيل 10"/>
          <p:cNvSpPr/>
          <p:nvPr/>
        </p:nvSpPr>
        <p:spPr>
          <a:xfrm>
            <a:off x="7788166" y="4808460"/>
            <a:ext cx="44038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a:solidFill>
                  <a:schemeClr val="bg1"/>
                </a:solidFill>
                <a:ea typeface="Calibri"/>
                <a:cs typeface="Simplified Arabic"/>
              </a:rPr>
              <a:t>التدريب بنقص الأوكسجين </a:t>
            </a:r>
            <a:endParaRPr lang="ar-IQ" sz="2400" b="1" dirty="0">
              <a:solidFill>
                <a:schemeClr val="bg1"/>
              </a:solidFill>
            </a:endParaRPr>
          </a:p>
        </p:txBody>
      </p:sp>
      <p:sp>
        <p:nvSpPr>
          <p:cNvPr id="12" name="مستطيل 11"/>
          <p:cNvSpPr/>
          <p:nvPr/>
        </p:nvSpPr>
        <p:spPr>
          <a:xfrm>
            <a:off x="7725106" y="5872653"/>
            <a:ext cx="446689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bg1"/>
                </a:solidFill>
                <a:ea typeface="Calibri"/>
                <a:cs typeface="Simplified Arabic"/>
              </a:rPr>
              <a:t>تدريب نقص الأوكسجين المتقطع </a:t>
            </a:r>
            <a:endParaRPr lang="ar-IQ" sz="2800" b="1" dirty="0">
              <a:solidFill>
                <a:schemeClr val="bg1"/>
              </a:solidFill>
            </a:endParaRPr>
          </a:p>
        </p:txBody>
      </p:sp>
      <p:sp>
        <p:nvSpPr>
          <p:cNvPr id="13" name="مستطيل 12"/>
          <p:cNvSpPr/>
          <p:nvPr/>
        </p:nvSpPr>
        <p:spPr>
          <a:xfrm>
            <a:off x="35473" y="5943600"/>
            <a:ext cx="437493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bg1"/>
                </a:solidFill>
                <a:ea typeface="Calibri"/>
                <a:cs typeface="Simplified Arabic"/>
              </a:rPr>
              <a:t>نظام عزف نقص الأوكسجين </a:t>
            </a:r>
            <a:endParaRPr lang="ar-IQ" sz="2800" b="1" dirty="0">
              <a:solidFill>
                <a:schemeClr val="bg1"/>
              </a:solidFill>
            </a:endParaRPr>
          </a:p>
        </p:txBody>
      </p:sp>
    </p:spTree>
    <p:extLst>
      <p:ext uri="{BB962C8B-B14F-4D97-AF65-F5344CB8AC3E}">
        <p14:creationId xmlns:p14="http://schemas.microsoft.com/office/powerpoint/2010/main" xmlns="" val="2528305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85800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indent="457200">
              <a:lnSpc>
                <a:spcPct val="115000"/>
              </a:lnSpc>
            </a:pPr>
            <a:r>
              <a:rPr lang="ar-IQ" sz="2400" b="1" dirty="0">
                <a:solidFill>
                  <a:schemeClr val="bg1"/>
                </a:solidFill>
                <a:ea typeface="Calibri"/>
                <a:cs typeface="Simplified Arabic"/>
              </a:rPr>
              <a:t>يتأثر أداء الرياضي بتغيرات البيئة المحيطة به نتيجة لتفاعله معها فهو يأخذ من البيئة ويعطيها باستمرار وتعامله معها إذ يستجيب الجسم في الأجواء المعتدلة أو الباردة فضلا ً عن  هذه الاستجابات تختلف من رياضي إلى اخر تبعا ً لـ الفروق الفردية في مستوى اللياقة البدنية والاستجابة الوظيفية للتمرين دورا ً مهما ً في مستوى التنظيم الحراري في أثناء الأداء وبعده والعمر التدريبي للاعب ومدى تأقلمه للعمل في مثل هذه البيئة إذ يحاول الجسم المحافظة على درجة حرارته الطبيعية (37م) خلال الجو الحار أو المعتدل فعندما تزداد درجة حرارة المحيط عن المستوى الذي يحافظ فيه على استقراره الحراري ترتفع درجة حرارة الجسم عن معدلها الطبيعي وهذه الحالة تزداد بمعدل واضح إذا صاحبها العمل البدني الذي يتميز بالحمل إذ إن أعباء كبيرة تقع على كاهل الأجهزة الداخلية خلال تدريبات المطاولة والتي تؤدي إلى زيادة حرارة الجسم بشكل ملحوظ بسبب استمرار عمليات الأيض مدة طويلة فضلا ً عن طول مدة التعرض للأجواء الحارة إذ تصبح كمية الحرارة أعلى من كمية الحرارة المفقودة ويعود السبب أيضا ًإلى تغيرات تحدث في الدورة الدموية التي تصاحب التدريبات العنيفة مما يؤدي إلى نقص قدرة الجسم للتخلص من الحرارة الزائدة وتؤثر البيئة الحارة في الجهاز القلبي والدوري نتيجة للجهد البدني الطويل الأمد في الجو الحار </a:t>
            </a:r>
            <a:endParaRPr lang="ar-IQ" sz="2400" b="1" dirty="0">
              <a:solidFill>
                <a:schemeClr val="bg1"/>
              </a:solidFill>
              <a:latin typeface="Arial" pitchFamily="34" charset="0"/>
              <a:cs typeface="Arial" pitchFamily="34" charset="0"/>
            </a:endParaRPr>
          </a:p>
        </p:txBody>
      </p:sp>
      <p:sp>
        <p:nvSpPr>
          <p:cNvPr id="4" name="مستطيل 3"/>
          <p:cNvSpPr/>
          <p:nvPr/>
        </p:nvSpPr>
        <p:spPr>
          <a:xfrm>
            <a:off x="7551683" y="31531"/>
            <a:ext cx="4640317" cy="756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lnSpc>
                <a:spcPct val="115000"/>
              </a:lnSpc>
              <a:spcAft>
                <a:spcPts val="1000"/>
              </a:spcAft>
            </a:pPr>
            <a:r>
              <a:rPr lang="ar-IQ" sz="2800" b="1" dirty="0">
                <a:solidFill>
                  <a:srgbClr val="000000"/>
                </a:solidFill>
                <a:latin typeface="Calibri"/>
                <a:ea typeface="Calibri"/>
                <a:cs typeface="Simplified Arabic"/>
              </a:rPr>
              <a:t>التدريب الرياضي في الأجواء الحارة :</a:t>
            </a:r>
            <a:endParaRPr lang="en-US" dirty="0">
              <a:effectLst/>
              <a:latin typeface="Calibri"/>
              <a:ea typeface="Calibri"/>
              <a:cs typeface="Arial"/>
            </a:endParaRPr>
          </a:p>
        </p:txBody>
      </p:sp>
    </p:spTree>
    <p:extLst>
      <p:ext uri="{BB962C8B-B14F-4D97-AF65-F5344CB8AC3E}">
        <p14:creationId xmlns:p14="http://schemas.microsoft.com/office/powerpoint/2010/main" xmlns="" val="3977635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4020207" cy="6858000"/>
          </a:xfrm>
          <a:prstGeom prst="rect">
            <a:avLst/>
          </a:prstGeom>
        </p:spPr>
      </p:pic>
      <p:sp>
        <p:nvSpPr>
          <p:cNvPr id="4" name="مستطيل 3"/>
          <p:cNvSpPr/>
          <p:nvPr/>
        </p:nvSpPr>
        <p:spPr>
          <a:xfrm>
            <a:off x="4020207" y="-15766"/>
            <a:ext cx="8171793"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400" b="1" dirty="0" smtClean="0">
              <a:solidFill>
                <a:schemeClr val="bg1"/>
              </a:solidFill>
              <a:ea typeface="Calibri"/>
              <a:cs typeface="Simplified Arabic"/>
            </a:endParaRPr>
          </a:p>
          <a:p>
            <a:pPr algn="ctr"/>
            <a:endParaRPr lang="ar-IQ" sz="2400" b="1" dirty="0">
              <a:solidFill>
                <a:schemeClr val="bg1"/>
              </a:solidFill>
              <a:ea typeface="Calibri"/>
              <a:cs typeface="Simplified Arabic"/>
            </a:endParaRPr>
          </a:p>
          <a:p>
            <a:pPr algn="ctr"/>
            <a:r>
              <a:rPr lang="ar-IQ" sz="2400" b="1" dirty="0" smtClean="0">
                <a:solidFill>
                  <a:schemeClr val="bg1"/>
                </a:solidFill>
                <a:ea typeface="Calibri"/>
                <a:cs typeface="Simplified Arabic"/>
              </a:rPr>
              <a:t>إن </a:t>
            </a:r>
            <a:r>
              <a:rPr lang="ar-IQ" sz="2400" b="1" dirty="0">
                <a:solidFill>
                  <a:schemeClr val="bg1"/>
                </a:solidFill>
                <a:ea typeface="Calibri"/>
                <a:cs typeface="Simplified Arabic"/>
              </a:rPr>
              <a:t>الاختلاف البيئة التي يتم فيها التدريب الرياضي أمرا ً ضروريا ً لابد منه يكتسب الرياضي فيه تكيفا ً على أداء أشكال الجهد البدني تحت أي ظرف من الظروف سواء كان بارتفاع درجات الحرارة و انخفاضها كذلك الحال بالنسبة إلى الارتفاع أو الانخفاض عن مستوى سطح البحر إن اللاعب الذي يتدرب أو يلعب أفضل من أولئك الذين هم غير متأقلمين فالتأقلم والتكيف يؤثر في عملية التنظيم الحراري أفضل من أولئك الذين هم غير متأقلمين فالتأقلم والتكيف يؤثر في عملية التنظيم الحراري من حيث التعرق وسريان الدم إذ يبدأ التعرق مبكرا ً في بداية التمرين للشخص الذي اكتسب تكيفا ً حراريا ً إذ يحدث نتيجة لذلك انخفاض لدرجة حرارة الجلد مما يؤدي إلى انحدار الحرارة من باطن الجسم إلى الجلد إلى البيئة الخارجية ولأن فقدان الحرارة يصبح أسهل فإن كمية الدم الذاهب للعضلات العامة تصبح أكبر ويتعلق التأقلم مع حرارة البيئة في أثناء التدريب بالقابليات الفردية ومستوى التدريب أو العمر التدريبي للاعبين لذا يجب أن يتم اعداد البرامج التدريبية بما يتلاءم وتنوع الظروف البيئية المحيطة به التي يجري فيها التدريب وجسم الرياضي يستجيب بطريقة نمطية للأعباء المسلطة عليه حتى وإن كان في حالة راحة أما التكيف للأداء ف يالجو الحار</a:t>
            </a:r>
            <a:endParaRPr lang="ar-IQ" sz="2400" b="1" dirty="0">
              <a:solidFill>
                <a:schemeClr val="bg1"/>
              </a:solidFill>
            </a:endParaRPr>
          </a:p>
        </p:txBody>
      </p:sp>
      <p:sp>
        <p:nvSpPr>
          <p:cNvPr id="5" name="مستطيل مستدير الزوايا 4"/>
          <p:cNvSpPr/>
          <p:nvPr/>
        </p:nvSpPr>
        <p:spPr>
          <a:xfrm>
            <a:off x="8497614" y="0"/>
            <a:ext cx="3694386"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IQ" sz="2800" b="1" dirty="0">
                <a:solidFill>
                  <a:prstClr val="white"/>
                </a:solidFill>
                <a:ea typeface="Calibri"/>
                <a:cs typeface="Simplified Arabic"/>
              </a:rPr>
              <a:t>التأقلم للأجواء الحارة </a:t>
            </a:r>
            <a:endParaRPr lang="ar-IQ" sz="2800" dirty="0">
              <a:solidFill>
                <a:prstClr val="white"/>
              </a:solidFill>
            </a:endParaRPr>
          </a:p>
        </p:txBody>
      </p:sp>
    </p:spTree>
    <p:extLst>
      <p:ext uri="{BB962C8B-B14F-4D97-AF65-F5344CB8AC3E}">
        <p14:creationId xmlns:p14="http://schemas.microsoft.com/office/powerpoint/2010/main" xmlns="" val="40782113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2288</TotalTime>
  <Words>1202</Words>
  <Application>Microsoft Office PowerPoint</Application>
  <PresentationFormat>مخصص</PresentationFormat>
  <Paragraphs>100</Paragraphs>
  <Slides>13</Slides>
  <Notes>1</Notes>
  <HiddenSlides>0</HiddenSlides>
  <MMClips>0</MMClips>
  <ScaleCrop>false</ScaleCrop>
  <HeadingPairs>
    <vt:vector size="4" baseType="variant">
      <vt:variant>
        <vt:lpstr>سمة</vt:lpstr>
      </vt:variant>
      <vt:variant>
        <vt:i4>1</vt:i4>
      </vt:variant>
      <vt:variant>
        <vt:lpstr>عناوين الشرائح</vt:lpstr>
      </vt:variant>
      <vt:variant>
        <vt:i4>13</vt:i4>
      </vt:variant>
    </vt:vector>
  </HeadingPairs>
  <TitlesOfParts>
    <vt:vector size="14" baseType="lpstr">
      <vt:lpstr>حيوية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rafid habeb</dc:creator>
  <cp:lastModifiedBy>Lenovo</cp:lastModifiedBy>
  <cp:revision>178</cp:revision>
  <dcterms:created xsi:type="dcterms:W3CDTF">2017-11-13T15:53:27Z</dcterms:created>
  <dcterms:modified xsi:type="dcterms:W3CDTF">2019-12-25T18:12:45Z</dcterms:modified>
</cp:coreProperties>
</file>