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5" r:id="rId2"/>
    <p:sldId id="256" r:id="rId3"/>
    <p:sldId id="257" r:id="rId4"/>
    <p:sldId id="258" r:id="rId5"/>
    <p:sldId id="259" r:id="rId6"/>
    <p:sldId id="260" r:id="rId7"/>
    <p:sldId id="261" r:id="rId8"/>
    <p:sldId id="262" r:id="rId9"/>
  </p:sldIdLst>
  <p:sldSz cx="9144000" cy="6858000" type="screen4x3"/>
  <p:notesSz cx="6735763" cy="9866313"/>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17" name="عنصر نائب للتذييل 16"/>
          <p:cNvSpPr>
            <a:spLocks noGrp="1"/>
          </p:cNvSpPr>
          <p:nvPr>
            <p:ph type="ftr" sz="quarter" idx="11"/>
          </p:nvPr>
        </p:nvSpPr>
        <p:spPr/>
        <p:txBody>
          <a:bodyPr/>
          <a:lstStyle>
            <a:extLst/>
          </a:lstStyle>
          <a:p>
            <a:endParaRPr lang="ar-SA"/>
          </a:p>
        </p:txBody>
      </p:sp>
      <p:sp>
        <p:nvSpPr>
          <p:cNvPr id="29" name="عنصر نائب لرقم الشريحة 28"/>
          <p:cNvSpPr>
            <a:spLocks noGrp="1"/>
          </p:cNvSpPr>
          <p:nvPr>
            <p:ph type="sldNum" sz="quarter" idx="12"/>
          </p:nvPr>
        </p:nvSpPr>
        <p:spPr/>
        <p:txBody>
          <a:bodyPr/>
          <a:lstStyle>
            <a:extLst/>
          </a:lstStyle>
          <a:p>
            <a:fld id="{57CE11E5-E4A1-4E1B-B822-1C1761414F6E}" type="slidenum">
              <a:rPr lang="ar-SA" smtClean="0"/>
              <a:t>‹#›</a:t>
            </a:fld>
            <a:endParaRPr lang="ar-SA"/>
          </a:p>
        </p:txBody>
      </p:sp>
      <p:sp>
        <p:nvSpPr>
          <p:cNvPr id="32" name="مستطيل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مستطيل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مستطيل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مستطيل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مستطيل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مستطيل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مستطيل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مستطيل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57CE11E5-E4A1-4E1B-B822-1C1761414F6E}"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981200" cy="5851525"/>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5867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57CE11E5-E4A1-4E1B-B822-1C1761414F6E}"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57CE11E5-E4A1-4E1B-B822-1C1761414F6E}"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شكل حر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شكل حر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شكل حر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شكل حر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شكل حر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شكل حر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شكل حر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شكل حر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شكل حر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شكل حر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شكل حر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شكل حر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شكل حر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شكل حر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عنصر نائب للنص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57CE11E5-E4A1-4E1B-B822-1C1761414F6E}" type="slidenum">
              <a:rPr lang="ar-SA" smtClean="0"/>
              <a:t>‹#›</a:t>
            </a:fld>
            <a:endParaRPr lang="ar-SA"/>
          </a:p>
        </p:txBody>
      </p:sp>
      <p:sp>
        <p:nvSpPr>
          <p:cNvPr id="7" name="مستطيل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مستطيل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ستطيل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57CE11E5-E4A1-4E1B-B822-1C1761414F6E}"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504824" y="512064"/>
            <a:ext cx="7772400" cy="914400"/>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57CE11E5-E4A1-4E1B-B822-1C1761414F6E}" type="slidenum">
              <a:rPr lang="ar-SA" smtClean="0"/>
              <a:t>‹#›</a:t>
            </a:fld>
            <a:endParaRPr lang="ar-SA"/>
          </a:p>
        </p:txBody>
      </p:sp>
      <p:sp>
        <p:nvSpPr>
          <p:cNvPr id="16" name="مستطيل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مستطيل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مستطيل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مستطيل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مستطيل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مستطيل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مستطيل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مستطيل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مستطيل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57CE11E5-E4A1-4E1B-B822-1C1761414F6E}"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57CE11E5-E4A1-4E1B-B822-1C1761414F6E}"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0F9D952-ADF5-4F80-A044-E561166AC1FC}" type="datetimeFigureOut">
              <a:rPr lang="ar-SA" smtClean="0"/>
              <a:t>09/10/1440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57CE11E5-E4A1-4E1B-B822-1C1761414F6E}"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رابط مستقيم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14581" y="1219200"/>
            <a:ext cx="132763"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66981" y="1371600"/>
            <a:ext cx="132763"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20088" y="1474763"/>
            <a:ext cx="132763"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55499"/>
            <a:ext cx="2133600" cy="365125"/>
          </a:xfrm>
        </p:spPr>
        <p:txBody>
          <a:bodyPr/>
          <a:lstStyle>
            <a:extLst/>
          </a:lstStyle>
          <a:p>
            <a:fld id="{90F9D952-ADF5-4F80-A044-E561166AC1FC}" type="datetimeFigureOut">
              <a:rPr lang="ar-SA" smtClean="0"/>
              <a:t>09/10/1440</a:t>
            </a:fld>
            <a:endParaRPr lang="ar-SA"/>
          </a:p>
        </p:txBody>
      </p:sp>
      <p:sp>
        <p:nvSpPr>
          <p:cNvPr id="6" name="عنصر نائب للتذييل 5"/>
          <p:cNvSpPr>
            <a:spLocks noGrp="1"/>
          </p:cNvSpPr>
          <p:nvPr>
            <p:ph type="ftr" sz="quarter" idx="11"/>
          </p:nvPr>
        </p:nvSpPr>
        <p:spPr>
          <a:xfrm>
            <a:off x="914400" y="55499"/>
            <a:ext cx="5562600" cy="365125"/>
          </a:xfrm>
        </p:spPr>
        <p:txBody>
          <a:bodyPr/>
          <a:lstStyle>
            <a:extLst/>
          </a:lstStyle>
          <a:p>
            <a:endParaRPr lang="ar-SA"/>
          </a:p>
        </p:txBody>
      </p:sp>
      <p:sp>
        <p:nvSpPr>
          <p:cNvPr id="7" name="عنصر نائب لرقم الشريحة 6"/>
          <p:cNvSpPr>
            <a:spLocks noGrp="1"/>
          </p:cNvSpPr>
          <p:nvPr>
            <p:ph type="sldNum" sz="quarter" idx="12"/>
          </p:nvPr>
        </p:nvSpPr>
        <p:spPr>
          <a:xfrm>
            <a:off x="8610600" y="55499"/>
            <a:ext cx="457200" cy="365125"/>
          </a:xfrm>
        </p:spPr>
        <p:txBody>
          <a:bodyPr/>
          <a:lstStyle>
            <a:extLst/>
          </a:lstStyle>
          <a:p>
            <a:fld id="{57CE11E5-E4A1-4E1B-B822-1C1761414F6E}"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مستطيل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مستطيل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مستطيل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مستطيل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عنصر نائب للعنوان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0F9D952-ADF5-4F80-A044-E561166AC1FC}" type="datetimeFigureOut">
              <a:rPr lang="ar-SA" smtClean="0"/>
              <a:t>09/10/1440</a:t>
            </a:fld>
            <a:endParaRPr lang="ar-SA"/>
          </a:p>
        </p:txBody>
      </p:sp>
      <p:sp>
        <p:nvSpPr>
          <p:cNvPr id="3" name="عنصر نائب للتذييل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A"/>
          </a:p>
        </p:txBody>
      </p:sp>
      <p:sp>
        <p:nvSpPr>
          <p:cNvPr id="23" name="عنصر نائب لرقم الشريحة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7CE11E5-E4A1-4E1B-B822-1C1761414F6E}"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25" y="1988840"/>
            <a:ext cx="7772400" cy="914400"/>
          </a:xfrm>
        </p:spPr>
        <p:txBody>
          <a:bodyPr/>
          <a:lstStyle/>
          <a:p>
            <a:pPr algn="ctr"/>
            <a:r>
              <a:rPr lang="en-US" sz="5400" dirty="0" smtClean="0"/>
              <a:t>Thirteenth Lecture </a:t>
            </a:r>
            <a:endParaRPr lang="en-US" sz="5400" dirty="0"/>
          </a:p>
        </p:txBody>
      </p:sp>
    </p:spTree>
    <p:extLst>
      <p:ext uri="{BB962C8B-B14F-4D97-AF65-F5344CB8AC3E}">
        <p14:creationId xmlns:p14="http://schemas.microsoft.com/office/powerpoint/2010/main" val="250583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000000">
              <a:shade val="95000"/>
            </a:srgbClr>
          </a:solidFill>
          <a:ln w="444500" cap="sq">
            <a:solidFill>
              <a:srgbClr val="000000"/>
            </a:solidFill>
            <a:miter lim="800000"/>
          </a:ln>
          <a:effectLst>
            <a:glow rad="228600">
              <a:schemeClr val="accent5">
                <a:satMod val="175000"/>
                <a:alpha val="40000"/>
              </a:schemeClr>
            </a:glow>
            <a:outerShdw blurRad="254000" dist="190500" dir="2700000" sy="90000" algn="bl" rotWithShape="0">
              <a:srgbClr val="000000">
                <a:alpha val="40000"/>
              </a:srgbClr>
            </a:outerShdw>
          </a:effectLst>
        </p:spPr>
      </p:pic>
      <p:sp>
        <p:nvSpPr>
          <p:cNvPr id="5" name="مخطط انسيابي: معالجة 4"/>
          <p:cNvSpPr/>
          <p:nvPr/>
        </p:nvSpPr>
        <p:spPr>
          <a:xfrm>
            <a:off x="2555776" y="5301208"/>
            <a:ext cx="5760641" cy="1296144"/>
          </a:xfrm>
          <a:prstGeom prst="flowChartProcess">
            <a:avLst/>
          </a:prstGeom>
        </p:spPr>
        <p:style>
          <a:lnRef idx="1">
            <a:schemeClr val="dk1"/>
          </a:lnRef>
          <a:fillRef idx="3">
            <a:schemeClr val="dk1"/>
          </a:fillRef>
          <a:effectRef idx="2">
            <a:schemeClr val="dk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Table_tennis</a:t>
            </a:r>
            <a:endParaRPr lang="ar-SA" sz="8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6094539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22054" t="13915" r="28721" b="-159"/>
          <a:stretch/>
        </p:blipFill>
        <p:spPr>
          <a:xfrm>
            <a:off x="3341666" y="928484"/>
            <a:ext cx="2249714" cy="5914571"/>
          </a:xfrm>
          <a:prstGeom prst="rect">
            <a:avLst/>
          </a:prstGeom>
        </p:spPr>
      </p:pic>
      <p:cxnSp>
        <p:nvCxnSpPr>
          <p:cNvPr id="4" name="رابط كسهم مستقيم 3"/>
          <p:cNvCxnSpPr/>
          <p:nvPr/>
        </p:nvCxnSpPr>
        <p:spPr>
          <a:xfrm>
            <a:off x="5094721" y="2657237"/>
            <a:ext cx="154352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رابط كسهم مستقيم 5"/>
          <p:cNvCxnSpPr/>
          <p:nvPr/>
        </p:nvCxnSpPr>
        <p:spPr>
          <a:xfrm flipV="1">
            <a:off x="4722354" y="1556792"/>
            <a:ext cx="1584176" cy="1440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رابط كسهم مستقيم 7"/>
          <p:cNvCxnSpPr/>
          <p:nvPr/>
        </p:nvCxnSpPr>
        <p:spPr>
          <a:xfrm>
            <a:off x="4139952" y="3501008"/>
            <a:ext cx="2272963"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رابط كسهم مستقيم 9"/>
          <p:cNvCxnSpPr/>
          <p:nvPr/>
        </p:nvCxnSpPr>
        <p:spPr>
          <a:xfrm flipH="1">
            <a:off x="2555776" y="2657237"/>
            <a:ext cx="1584176" cy="26770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رابط كسهم مستقيم 12"/>
          <p:cNvCxnSpPr/>
          <p:nvPr/>
        </p:nvCxnSpPr>
        <p:spPr>
          <a:xfrm flipH="1" flipV="1">
            <a:off x="3039373" y="1138979"/>
            <a:ext cx="1244597" cy="7058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رابط كسهم مستقيم 14"/>
          <p:cNvCxnSpPr/>
          <p:nvPr/>
        </p:nvCxnSpPr>
        <p:spPr>
          <a:xfrm flipH="1">
            <a:off x="2051720" y="5661248"/>
            <a:ext cx="1728192" cy="1440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رابط كسهم مستقيم 16"/>
          <p:cNvCxnSpPr/>
          <p:nvPr/>
        </p:nvCxnSpPr>
        <p:spPr>
          <a:xfrm>
            <a:off x="5108249" y="5333167"/>
            <a:ext cx="1656184" cy="9874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رابط كسهم مستقيم 18"/>
          <p:cNvCxnSpPr/>
          <p:nvPr/>
        </p:nvCxnSpPr>
        <p:spPr>
          <a:xfrm flipH="1" flipV="1">
            <a:off x="2771800" y="1844824"/>
            <a:ext cx="1535630" cy="22245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رابط كسهم مستقيم 22"/>
          <p:cNvCxnSpPr/>
          <p:nvPr/>
        </p:nvCxnSpPr>
        <p:spPr>
          <a:xfrm>
            <a:off x="5148064" y="6165304"/>
            <a:ext cx="1224136" cy="720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رابط كسهم مستقيم 24"/>
          <p:cNvCxnSpPr/>
          <p:nvPr/>
        </p:nvCxnSpPr>
        <p:spPr>
          <a:xfrm flipH="1" flipV="1">
            <a:off x="2555776" y="4509120"/>
            <a:ext cx="1224136" cy="720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رابط كسهم مستقيم 26"/>
          <p:cNvCxnSpPr/>
          <p:nvPr/>
        </p:nvCxnSpPr>
        <p:spPr>
          <a:xfrm flipH="1" flipV="1">
            <a:off x="2555776" y="5085184"/>
            <a:ext cx="1224136" cy="720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رابط كسهم مستقيم 28"/>
          <p:cNvCxnSpPr/>
          <p:nvPr/>
        </p:nvCxnSpPr>
        <p:spPr>
          <a:xfrm>
            <a:off x="4681079" y="2031277"/>
            <a:ext cx="1515955" cy="360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رابط كسهم مستقيم 30"/>
          <p:cNvCxnSpPr/>
          <p:nvPr/>
        </p:nvCxnSpPr>
        <p:spPr>
          <a:xfrm flipH="1">
            <a:off x="2729598" y="2273569"/>
            <a:ext cx="122413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رابط كسهم مستقيم 34"/>
          <p:cNvCxnSpPr/>
          <p:nvPr/>
        </p:nvCxnSpPr>
        <p:spPr>
          <a:xfrm flipH="1">
            <a:off x="2555776" y="3645024"/>
            <a:ext cx="122413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 name="مربع نص 35"/>
          <p:cNvSpPr txBox="1"/>
          <p:nvPr/>
        </p:nvSpPr>
        <p:spPr>
          <a:xfrm>
            <a:off x="2075613" y="1585636"/>
            <a:ext cx="697627" cy="461665"/>
          </a:xfrm>
          <a:prstGeom prst="rect">
            <a:avLst/>
          </a:prstGeom>
          <a:noFill/>
        </p:spPr>
        <p:txBody>
          <a:bodyPr wrap="none" rtlCol="1">
            <a:spAutoFit/>
          </a:bodyPr>
          <a:lstStyle/>
          <a:p>
            <a:r>
              <a:rPr lang="en-US" sz="2400" i="1" dirty="0" smtClean="0">
                <a:solidFill>
                  <a:srgbClr val="FFC000"/>
                </a:solidFill>
              </a:rPr>
              <a:t>chin</a:t>
            </a:r>
            <a:endParaRPr lang="ar-SA" sz="2400" i="1" dirty="0">
              <a:solidFill>
                <a:srgbClr val="FFC000"/>
              </a:solidFill>
            </a:endParaRPr>
          </a:p>
        </p:txBody>
      </p:sp>
      <p:sp>
        <p:nvSpPr>
          <p:cNvPr id="37" name="مربع نص 36"/>
          <p:cNvSpPr txBox="1"/>
          <p:nvPr/>
        </p:nvSpPr>
        <p:spPr>
          <a:xfrm>
            <a:off x="1464869" y="2016142"/>
            <a:ext cx="1308371" cy="461665"/>
          </a:xfrm>
          <a:prstGeom prst="rect">
            <a:avLst/>
          </a:prstGeom>
          <a:noFill/>
        </p:spPr>
        <p:txBody>
          <a:bodyPr wrap="none" rtlCol="1">
            <a:spAutoFit/>
          </a:bodyPr>
          <a:lstStyle/>
          <a:p>
            <a:r>
              <a:rPr lang="en-US" sz="2400" b="1" i="1" dirty="0" smtClean="0">
                <a:solidFill>
                  <a:srgbClr val="FFC000"/>
                </a:solidFill>
              </a:rPr>
              <a:t>shoulder</a:t>
            </a:r>
            <a:endParaRPr lang="ar-SA" sz="2400" b="1" i="1" dirty="0">
              <a:solidFill>
                <a:srgbClr val="FFC000"/>
              </a:solidFill>
            </a:endParaRPr>
          </a:p>
        </p:txBody>
      </p:sp>
      <p:sp>
        <p:nvSpPr>
          <p:cNvPr id="41" name="مربع نص 40"/>
          <p:cNvSpPr txBox="1"/>
          <p:nvPr/>
        </p:nvSpPr>
        <p:spPr>
          <a:xfrm>
            <a:off x="1704902" y="2678196"/>
            <a:ext cx="878767" cy="461665"/>
          </a:xfrm>
          <a:prstGeom prst="rect">
            <a:avLst/>
          </a:prstGeom>
          <a:noFill/>
        </p:spPr>
        <p:txBody>
          <a:bodyPr wrap="none" rtlCol="1">
            <a:spAutoFit/>
          </a:bodyPr>
          <a:lstStyle/>
          <a:p>
            <a:r>
              <a:rPr lang="en-US" sz="2400" b="1" i="1" dirty="0" smtClean="0">
                <a:solidFill>
                  <a:srgbClr val="FFC000"/>
                </a:solidFill>
              </a:rPr>
              <a:t>chest</a:t>
            </a:r>
            <a:endParaRPr lang="ar-SA" sz="2400" b="1" i="1" dirty="0">
              <a:solidFill>
                <a:srgbClr val="FFC000"/>
              </a:solidFill>
            </a:endParaRPr>
          </a:p>
        </p:txBody>
      </p:sp>
      <p:sp>
        <p:nvSpPr>
          <p:cNvPr id="43" name="مربع نص 42"/>
          <p:cNvSpPr txBox="1"/>
          <p:nvPr/>
        </p:nvSpPr>
        <p:spPr>
          <a:xfrm>
            <a:off x="2295260" y="854906"/>
            <a:ext cx="744113" cy="461665"/>
          </a:xfrm>
          <a:prstGeom prst="rect">
            <a:avLst/>
          </a:prstGeom>
          <a:noFill/>
        </p:spPr>
        <p:txBody>
          <a:bodyPr wrap="none" rtlCol="1">
            <a:spAutoFit/>
          </a:bodyPr>
          <a:lstStyle/>
          <a:p>
            <a:r>
              <a:rPr lang="en-US" sz="2400" b="1" i="1" dirty="0" smtClean="0">
                <a:solidFill>
                  <a:srgbClr val="FFC000"/>
                </a:solidFill>
              </a:rPr>
              <a:t>face</a:t>
            </a:r>
            <a:endParaRPr lang="ar-SA" sz="2400" b="1" i="1" dirty="0">
              <a:solidFill>
                <a:srgbClr val="FFC000"/>
              </a:solidFill>
            </a:endParaRPr>
          </a:p>
        </p:txBody>
      </p:sp>
      <p:sp>
        <p:nvSpPr>
          <p:cNvPr id="44" name="مربع نص 43"/>
          <p:cNvSpPr txBox="1"/>
          <p:nvPr/>
        </p:nvSpPr>
        <p:spPr>
          <a:xfrm>
            <a:off x="6184204" y="1323645"/>
            <a:ext cx="908075" cy="461665"/>
          </a:xfrm>
          <a:prstGeom prst="rect">
            <a:avLst/>
          </a:prstGeom>
          <a:noFill/>
        </p:spPr>
        <p:txBody>
          <a:bodyPr wrap="square" rtlCol="1">
            <a:spAutoFit/>
          </a:bodyPr>
          <a:lstStyle/>
          <a:p>
            <a:r>
              <a:rPr lang="en-US" sz="2400" b="1" i="1" dirty="0" smtClean="0">
                <a:solidFill>
                  <a:srgbClr val="FFC000"/>
                </a:solidFill>
              </a:rPr>
              <a:t>head</a:t>
            </a:r>
            <a:endParaRPr lang="ar-SA" sz="2400" b="1" i="1" dirty="0">
              <a:solidFill>
                <a:srgbClr val="FFC000"/>
              </a:solidFill>
            </a:endParaRPr>
          </a:p>
        </p:txBody>
      </p:sp>
      <p:sp>
        <p:nvSpPr>
          <p:cNvPr id="45" name="مربع نص 44"/>
          <p:cNvSpPr txBox="1"/>
          <p:nvPr/>
        </p:nvSpPr>
        <p:spPr>
          <a:xfrm>
            <a:off x="6666575" y="2426404"/>
            <a:ext cx="713658" cy="461665"/>
          </a:xfrm>
          <a:prstGeom prst="rect">
            <a:avLst/>
          </a:prstGeom>
          <a:noFill/>
        </p:spPr>
        <p:txBody>
          <a:bodyPr wrap="none" rtlCol="1">
            <a:spAutoFit/>
          </a:bodyPr>
          <a:lstStyle/>
          <a:p>
            <a:r>
              <a:rPr lang="en-US" sz="2400" b="1" i="1" dirty="0" smtClean="0">
                <a:solidFill>
                  <a:srgbClr val="FFC000"/>
                </a:solidFill>
              </a:rPr>
              <a:t>arm</a:t>
            </a:r>
            <a:endParaRPr lang="ar-SA" sz="2400" b="1" i="1" dirty="0">
              <a:solidFill>
                <a:srgbClr val="FFC000"/>
              </a:solidFill>
            </a:endParaRPr>
          </a:p>
        </p:txBody>
      </p:sp>
      <p:sp>
        <p:nvSpPr>
          <p:cNvPr id="46" name="مربع نص 45"/>
          <p:cNvSpPr txBox="1"/>
          <p:nvPr/>
        </p:nvSpPr>
        <p:spPr>
          <a:xfrm>
            <a:off x="6412915" y="4047455"/>
            <a:ext cx="825868" cy="461665"/>
          </a:xfrm>
          <a:prstGeom prst="rect">
            <a:avLst/>
          </a:prstGeom>
          <a:noFill/>
        </p:spPr>
        <p:txBody>
          <a:bodyPr wrap="none" rtlCol="1">
            <a:spAutoFit/>
          </a:bodyPr>
          <a:lstStyle/>
          <a:p>
            <a:r>
              <a:rPr lang="en-US" sz="2400" b="1" i="1" dirty="0" smtClean="0">
                <a:solidFill>
                  <a:srgbClr val="FFC000"/>
                </a:solidFill>
              </a:rPr>
              <a:t>belly</a:t>
            </a:r>
            <a:endParaRPr lang="ar-SA" sz="2400" b="1" i="1" dirty="0">
              <a:solidFill>
                <a:srgbClr val="FFC000"/>
              </a:solidFill>
            </a:endParaRPr>
          </a:p>
        </p:txBody>
      </p:sp>
      <p:sp>
        <p:nvSpPr>
          <p:cNvPr id="47" name="مربع نص 46"/>
          <p:cNvSpPr txBox="1"/>
          <p:nvPr/>
        </p:nvSpPr>
        <p:spPr>
          <a:xfrm>
            <a:off x="6752150" y="5166008"/>
            <a:ext cx="639919" cy="461665"/>
          </a:xfrm>
          <a:prstGeom prst="rect">
            <a:avLst/>
          </a:prstGeom>
          <a:noFill/>
        </p:spPr>
        <p:txBody>
          <a:bodyPr wrap="none" rtlCol="1">
            <a:spAutoFit/>
          </a:bodyPr>
          <a:lstStyle/>
          <a:p>
            <a:r>
              <a:rPr lang="en-US" sz="2400" i="1" dirty="0" smtClean="0">
                <a:solidFill>
                  <a:srgbClr val="FFC000"/>
                </a:solidFill>
              </a:rPr>
              <a:t>calf</a:t>
            </a:r>
            <a:endParaRPr lang="ar-SA" sz="2400" i="1" dirty="0">
              <a:solidFill>
                <a:srgbClr val="FFC000"/>
              </a:solidFill>
            </a:endParaRPr>
          </a:p>
        </p:txBody>
      </p:sp>
      <p:sp>
        <p:nvSpPr>
          <p:cNvPr id="48" name="مربع نص 47"/>
          <p:cNvSpPr txBox="1"/>
          <p:nvPr/>
        </p:nvSpPr>
        <p:spPr>
          <a:xfrm>
            <a:off x="6393177" y="5960313"/>
            <a:ext cx="742511" cy="461665"/>
          </a:xfrm>
          <a:prstGeom prst="rect">
            <a:avLst/>
          </a:prstGeom>
          <a:noFill/>
        </p:spPr>
        <p:txBody>
          <a:bodyPr wrap="none" rtlCol="1">
            <a:spAutoFit/>
          </a:bodyPr>
          <a:lstStyle/>
          <a:p>
            <a:r>
              <a:rPr lang="en-US" sz="2400" b="1" i="1" dirty="0" smtClean="0">
                <a:solidFill>
                  <a:srgbClr val="FFC000"/>
                </a:solidFill>
              </a:rPr>
              <a:t>foot</a:t>
            </a:r>
            <a:endParaRPr lang="ar-SA" sz="2400" b="1" i="1" dirty="0">
              <a:solidFill>
                <a:srgbClr val="FFC000"/>
              </a:solidFill>
            </a:endParaRPr>
          </a:p>
        </p:txBody>
      </p:sp>
      <p:sp>
        <p:nvSpPr>
          <p:cNvPr id="49" name="مربع نص 48"/>
          <p:cNvSpPr txBox="1"/>
          <p:nvPr/>
        </p:nvSpPr>
        <p:spPr>
          <a:xfrm>
            <a:off x="1355543" y="5498648"/>
            <a:ext cx="720070" cy="461665"/>
          </a:xfrm>
          <a:prstGeom prst="rect">
            <a:avLst/>
          </a:prstGeom>
          <a:noFill/>
        </p:spPr>
        <p:txBody>
          <a:bodyPr wrap="none" rtlCol="1">
            <a:spAutoFit/>
          </a:bodyPr>
          <a:lstStyle/>
          <a:p>
            <a:r>
              <a:rPr lang="en-US" sz="2400" b="1" i="1" dirty="0" smtClean="0">
                <a:solidFill>
                  <a:srgbClr val="FFC000"/>
                </a:solidFill>
              </a:rPr>
              <a:t>shin</a:t>
            </a:r>
            <a:endParaRPr lang="ar-SA" sz="2400" b="1" i="1" dirty="0">
              <a:solidFill>
                <a:srgbClr val="FFC000"/>
              </a:solidFill>
            </a:endParaRPr>
          </a:p>
        </p:txBody>
      </p:sp>
      <p:sp>
        <p:nvSpPr>
          <p:cNvPr id="50" name="مربع نص 49"/>
          <p:cNvSpPr txBox="1"/>
          <p:nvPr/>
        </p:nvSpPr>
        <p:spPr>
          <a:xfrm>
            <a:off x="1720547" y="4854351"/>
            <a:ext cx="797013" cy="461665"/>
          </a:xfrm>
          <a:prstGeom prst="rect">
            <a:avLst/>
          </a:prstGeom>
          <a:noFill/>
        </p:spPr>
        <p:txBody>
          <a:bodyPr wrap="none" rtlCol="1">
            <a:spAutoFit/>
          </a:bodyPr>
          <a:lstStyle/>
          <a:p>
            <a:r>
              <a:rPr lang="en-US" sz="2400" b="1" i="1" dirty="0" smtClean="0">
                <a:solidFill>
                  <a:srgbClr val="FFC000"/>
                </a:solidFill>
              </a:rPr>
              <a:t>knee</a:t>
            </a:r>
            <a:endParaRPr lang="ar-SA" sz="2400" b="1" i="1" dirty="0">
              <a:solidFill>
                <a:srgbClr val="FFC000"/>
              </a:solidFill>
            </a:endParaRPr>
          </a:p>
        </p:txBody>
      </p:sp>
      <p:sp>
        <p:nvSpPr>
          <p:cNvPr id="51" name="مربع نص 50"/>
          <p:cNvSpPr txBox="1"/>
          <p:nvPr/>
        </p:nvSpPr>
        <p:spPr>
          <a:xfrm>
            <a:off x="1632455" y="4278287"/>
            <a:ext cx="867545" cy="461665"/>
          </a:xfrm>
          <a:prstGeom prst="rect">
            <a:avLst/>
          </a:prstGeom>
          <a:noFill/>
        </p:spPr>
        <p:txBody>
          <a:bodyPr wrap="none" rtlCol="1">
            <a:spAutoFit/>
          </a:bodyPr>
          <a:lstStyle/>
          <a:p>
            <a:r>
              <a:rPr lang="en-US" sz="2400" b="1" i="1" dirty="0" smtClean="0">
                <a:solidFill>
                  <a:srgbClr val="FFC000"/>
                </a:solidFill>
              </a:rPr>
              <a:t>thigh</a:t>
            </a:r>
            <a:endParaRPr lang="ar-SA" sz="2400" b="1" i="1" dirty="0">
              <a:solidFill>
                <a:srgbClr val="FFC000"/>
              </a:solidFill>
            </a:endParaRPr>
          </a:p>
        </p:txBody>
      </p:sp>
      <p:sp>
        <p:nvSpPr>
          <p:cNvPr id="52" name="مربع نص 51"/>
          <p:cNvSpPr txBox="1"/>
          <p:nvPr/>
        </p:nvSpPr>
        <p:spPr>
          <a:xfrm>
            <a:off x="1643218" y="3345959"/>
            <a:ext cx="893193" cy="461665"/>
          </a:xfrm>
          <a:prstGeom prst="rect">
            <a:avLst/>
          </a:prstGeom>
          <a:noFill/>
        </p:spPr>
        <p:txBody>
          <a:bodyPr wrap="none" rtlCol="1">
            <a:spAutoFit/>
          </a:bodyPr>
          <a:lstStyle/>
          <a:p>
            <a:r>
              <a:rPr lang="en-US" sz="2400" b="1" i="1" dirty="0" smtClean="0">
                <a:solidFill>
                  <a:srgbClr val="FFC000"/>
                </a:solidFill>
              </a:rPr>
              <a:t>waist</a:t>
            </a:r>
            <a:endParaRPr lang="ar-SA" sz="2400" b="1" i="1" dirty="0">
              <a:solidFill>
                <a:srgbClr val="FFC000"/>
              </a:solidFill>
            </a:endParaRPr>
          </a:p>
        </p:txBody>
      </p:sp>
      <p:cxnSp>
        <p:nvCxnSpPr>
          <p:cNvPr id="54" name="رابط كسهم مستقيم 53"/>
          <p:cNvCxnSpPr/>
          <p:nvPr/>
        </p:nvCxnSpPr>
        <p:spPr>
          <a:xfrm flipH="1" flipV="1">
            <a:off x="3995936" y="1138979"/>
            <a:ext cx="622988" cy="31997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5" name="مربع نص 54"/>
          <p:cNvSpPr txBox="1"/>
          <p:nvPr/>
        </p:nvSpPr>
        <p:spPr>
          <a:xfrm>
            <a:off x="3199137" y="808740"/>
            <a:ext cx="796799" cy="461665"/>
          </a:xfrm>
          <a:prstGeom prst="rect">
            <a:avLst/>
          </a:prstGeom>
          <a:noFill/>
        </p:spPr>
        <p:txBody>
          <a:bodyPr wrap="square" rtlCol="1">
            <a:spAutoFit/>
          </a:bodyPr>
          <a:lstStyle/>
          <a:p>
            <a:r>
              <a:rPr lang="en-US" sz="2400" b="1" i="1" dirty="0" smtClean="0">
                <a:solidFill>
                  <a:srgbClr val="FFC000"/>
                </a:solidFill>
              </a:rPr>
              <a:t>hair</a:t>
            </a:r>
            <a:endParaRPr lang="ar-SA" sz="2400" b="1" i="1" dirty="0">
              <a:solidFill>
                <a:srgbClr val="FFC000"/>
              </a:solidFill>
            </a:endParaRPr>
          </a:p>
        </p:txBody>
      </p:sp>
      <p:cxnSp>
        <p:nvCxnSpPr>
          <p:cNvPr id="58" name="رابط كسهم مستقيم 57"/>
          <p:cNvCxnSpPr/>
          <p:nvPr/>
        </p:nvCxnSpPr>
        <p:spPr>
          <a:xfrm flipH="1" flipV="1">
            <a:off x="3039373" y="1628800"/>
            <a:ext cx="1268057" cy="3028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9" name="مربع نص 58"/>
          <p:cNvSpPr txBox="1"/>
          <p:nvPr/>
        </p:nvSpPr>
        <p:spPr>
          <a:xfrm>
            <a:off x="1986416" y="1311767"/>
            <a:ext cx="1032655" cy="461665"/>
          </a:xfrm>
          <a:prstGeom prst="rect">
            <a:avLst/>
          </a:prstGeom>
          <a:noFill/>
        </p:spPr>
        <p:txBody>
          <a:bodyPr wrap="none" rtlCol="1">
            <a:spAutoFit/>
          </a:bodyPr>
          <a:lstStyle/>
          <a:p>
            <a:r>
              <a:rPr lang="en-US" sz="2400" b="1" i="1" dirty="0" smtClean="0">
                <a:solidFill>
                  <a:srgbClr val="FFC000"/>
                </a:solidFill>
              </a:rPr>
              <a:t>mouth</a:t>
            </a:r>
            <a:endParaRPr lang="ar-SA" sz="2400" b="1" i="1" dirty="0">
              <a:solidFill>
                <a:srgbClr val="FFC000"/>
              </a:solidFill>
            </a:endParaRPr>
          </a:p>
        </p:txBody>
      </p:sp>
      <p:cxnSp>
        <p:nvCxnSpPr>
          <p:cNvPr id="61" name="رابط كسهم مستقيم 60"/>
          <p:cNvCxnSpPr/>
          <p:nvPr/>
        </p:nvCxnSpPr>
        <p:spPr>
          <a:xfrm>
            <a:off x="4419600" y="2718212"/>
            <a:ext cx="2218641" cy="5354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2" name="مربع نص 61"/>
          <p:cNvSpPr txBox="1"/>
          <p:nvPr/>
        </p:nvSpPr>
        <p:spPr>
          <a:xfrm>
            <a:off x="6638241" y="3004474"/>
            <a:ext cx="896399" cy="461665"/>
          </a:xfrm>
          <a:prstGeom prst="rect">
            <a:avLst/>
          </a:prstGeom>
          <a:noFill/>
        </p:spPr>
        <p:txBody>
          <a:bodyPr wrap="none" rtlCol="1">
            <a:spAutoFit/>
          </a:bodyPr>
          <a:lstStyle/>
          <a:p>
            <a:r>
              <a:rPr lang="en-US" sz="2400" b="1" i="1" dirty="0" smtClean="0">
                <a:solidFill>
                  <a:srgbClr val="FFC000"/>
                </a:solidFill>
              </a:rPr>
              <a:t>heart</a:t>
            </a:r>
            <a:endParaRPr lang="ar-SA" sz="2400" b="1" i="1" dirty="0">
              <a:solidFill>
                <a:srgbClr val="FFC000"/>
              </a:solidFill>
            </a:endParaRPr>
          </a:p>
        </p:txBody>
      </p:sp>
      <p:cxnSp>
        <p:nvCxnSpPr>
          <p:cNvPr id="67" name="رابط كسهم مستقيم 66"/>
          <p:cNvCxnSpPr/>
          <p:nvPr/>
        </p:nvCxnSpPr>
        <p:spPr>
          <a:xfrm>
            <a:off x="5004048" y="3235306"/>
            <a:ext cx="1737614" cy="5723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8" name="مربع نص 67"/>
          <p:cNvSpPr txBox="1"/>
          <p:nvPr/>
        </p:nvSpPr>
        <p:spPr>
          <a:xfrm>
            <a:off x="6666575" y="3598857"/>
            <a:ext cx="990977" cy="461665"/>
          </a:xfrm>
          <a:prstGeom prst="rect">
            <a:avLst/>
          </a:prstGeom>
          <a:noFill/>
        </p:spPr>
        <p:txBody>
          <a:bodyPr wrap="none" rtlCol="1">
            <a:spAutoFit/>
          </a:bodyPr>
          <a:lstStyle/>
          <a:p>
            <a:r>
              <a:rPr lang="en-US" sz="2400" b="1" i="1" dirty="0" smtClean="0">
                <a:solidFill>
                  <a:srgbClr val="FFC000"/>
                </a:solidFill>
              </a:rPr>
              <a:t>elbow</a:t>
            </a:r>
            <a:endParaRPr lang="ar-SA" sz="2400" b="1" i="1" dirty="0">
              <a:solidFill>
                <a:srgbClr val="FFC000"/>
              </a:solidFill>
            </a:endParaRPr>
          </a:p>
        </p:txBody>
      </p:sp>
      <p:cxnSp>
        <p:nvCxnSpPr>
          <p:cNvPr id="70" name="رابط كسهم مستقيم 69"/>
          <p:cNvCxnSpPr/>
          <p:nvPr/>
        </p:nvCxnSpPr>
        <p:spPr>
          <a:xfrm flipH="1">
            <a:off x="2674046" y="6201308"/>
            <a:ext cx="1105866" cy="360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1" name="مربع نص 70"/>
          <p:cNvSpPr txBox="1"/>
          <p:nvPr/>
        </p:nvSpPr>
        <p:spPr>
          <a:xfrm>
            <a:off x="1735933" y="5970475"/>
            <a:ext cx="896399" cy="461665"/>
          </a:xfrm>
          <a:prstGeom prst="rect">
            <a:avLst/>
          </a:prstGeom>
          <a:noFill/>
        </p:spPr>
        <p:txBody>
          <a:bodyPr wrap="none" rtlCol="1">
            <a:spAutoFit/>
          </a:bodyPr>
          <a:lstStyle/>
          <a:p>
            <a:r>
              <a:rPr lang="en-US" sz="2400" b="1" i="1" dirty="0" smtClean="0">
                <a:solidFill>
                  <a:srgbClr val="FFC000"/>
                </a:solidFill>
              </a:rPr>
              <a:t>ankle</a:t>
            </a:r>
            <a:endParaRPr lang="ar-SA" sz="2400" b="1" i="1" dirty="0">
              <a:solidFill>
                <a:srgbClr val="FFC000"/>
              </a:solidFill>
            </a:endParaRPr>
          </a:p>
        </p:txBody>
      </p:sp>
      <p:sp>
        <p:nvSpPr>
          <p:cNvPr id="75" name="مربع نص 74"/>
          <p:cNvSpPr txBox="1"/>
          <p:nvPr/>
        </p:nvSpPr>
        <p:spPr>
          <a:xfrm>
            <a:off x="6215169" y="1785310"/>
            <a:ext cx="808235" cy="461665"/>
          </a:xfrm>
          <a:prstGeom prst="rect">
            <a:avLst/>
          </a:prstGeom>
          <a:noFill/>
        </p:spPr>
        <p:txBody>
          <a:bodyPr wrap="none" rtlCol="1">
            <a:spAutoFit/>
          </a:bodyPr>
          <a:lstStyle/>
          <a:p>
            <a:r>
              <a:rPr lang="en-US" sz="2400" b="1" i="1" dirty="0" smtClean="0">
                <a:solidFill>
                  <a:srgbClr val="FFC000"/>
                </a:solidFill>
              </a:rPr>
              <a:t>neck</a:t>
            </a:r>
            <a:endParaRPr lang="ar-SA" sz="2400" b="1" i="1" dirty="0">
              <a:solidFill>
                <a:srgbClr val="FFC000"/>
              </a:solidFill>
            </a:endParaRPr>
          </a:p>
        </p:txBody>
      </p:sp>
      <p:sp>
        <p:nvSpPr>
          <p:cNvPr id="78" name="قلب 77"/>
          <p:cNvSpPr/>
          <p:nvPr/>
        </p:nvSpPr>
        <p:spPr>
          <a:xfrm>
            <a:off x="4283968" y="2541820"/>
            <a:ext cx="178169" cy="24926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3" name="مخطط انسيابي: محطة طرفية 92"/>
          <p:cNvSpPr/>
          <p:nvPr/>
        </p:nvSpPr>
        <p:spPr>
          <a:xfrm>
            <a:off x="4722354" y="123749"/>
            <a:ext cx="4242134" cy="1146656"/>
          </a:xfrm>
          <a:prstGeom prst="flowChartTerminator">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sz="4400" b="1" i="1" dirty="0" smtClean="0">
                <a:solidFill>
                  <a:srgbClr val="FF0000"/>
                </a:solidFill>
              </a:rPr>
              <a:t>Parts Of Body</a:t>
            </a:r>
            <a:endParaRPr lang="ar-SA" sz="4400" b="1" i="1" dirty="0">
              <a:solidFill>
                <a:srgbClr val="FF0000"/>
              </a:solidFill>
            </a:endParaRPr>
          </a:p>
        </p:txBody>
      </p:sp>
    </p:spTree>
    <p:extLst>
      <p:ext uri="{BB962C8B-B14F-4D97-AF65-F5344CB8AC3E}">
        <p14:creationId xmlns:p14="http://schemas.microsoft.com/office/powerpoint/2010/main" val="1285912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2068916" y="116632"/>
            <a:ext cx="5332268" cy="209203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2327042" y="760367"/>
            <a:ext cx="4829060" cy="1916223"/>
          </a:xfrm>
        </p:spPr>
        <p:txBody>
          <a:bodyPr/>
          <a:lstStyle/>
          <a:p>
            <a:pPr algn="ctr"/>
            <a:r>
              <a:rPr lang="en-US" sz="4800" b="1" i="1" dirty="0" smtClean="0">
                <a:solidFill>
                  <a:srgbClr val="FF0000"/>
                </a:solidFill>
              </a:rPr>
              <a:t>Game Equipment</a:t>
            </a:r>
            <a:endParaRPr lang="ar-SA" sz="4800" b="1" i="1" dirty="0">
              <a:solidFill>
                <a:srgbClr val="FF0000"/>
              </a:solidFill>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997" y="4622058"/>
            <a:ext cx="2032631" cy="17551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628" y="2816932"/>
            <a:ext cx="3563888" cy="26642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656" y="4622058"/>
            <a:ext cx="1888376" cy="17551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9" y="1916223"/>
            <a:ext cx="1855694" cy="1584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صورة 7"/>
          <p:cNvPicPr>
            <a:picLocks noChangeAspect="1"/>
          </p:cNvPicPr>
          <p:nvPr/>
        </p:nvPicPr>
        <p:blipFill rotWithShape="1">
          <a:blip r:embed="rId6" cstate="print">
            <a:extLst>
              <a:ext uri="{28A0092B-C50C-407E-A947-70E740481C1C}">
                <a14:useLocalDpi xmlns:a14="http://schemas.microsoft.com/office/drawing/2010/main" val="0"/>
              </a:ext>
            </a:extLst>
          </a:blip>
          <a:srcRect t="9524" b="21693"/>
          <a:stretch/>
        </p:blipFill>
        <p:spPr>
          <a:xfrm>
            <a:off x="6555656" y="1916223"/>
            <a:ext cx="1888376" cy="1584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سهم للأسفل 8"/>
          <p:cNvSpPr/>
          <p:nvPr/>
        </p:nvSpPr>
        <p:spPr>
          <a:xfrm>
            <a:off x="7383986" y="3560441"/>
            <a:ext cx="432048" cy="432047"/>
          </a:xfrm>
          <a:prstGeom prst="downArrow">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a:p>
        </p:txBody>
      </p:sp>
      <p:sp>
        <p:nvSpPr>
          <p:cNvPr id="10" name="سهم منحني إلى اليسار 9"/>
          <p:cNvSpPr/>
          <p:nvPr/>
        </p:nvSpPr>
        <p:spPr>
          <a:xfrm>
            <a:off x="8444032" y="5481229"/>
            <a:ext cx="520456" cy="1116123"/>
          </a:xfrm>
          <a:prstGeom prst="curvedLeftArrow">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ar-SA">
              <a:solidFill>
                <a:schemeClr val="tx1"/>
              </a:solidFill>
            </a:endParaRPr>
          </a:p>
        </p:txBody>
      </p:sp>
      <p:sp>
        <p:nvSpPr>
          <p:cNvPr id="11" name="سهم منحني إلى اليمين 10"/>
          <p:cNvSpPr/>
          <p:nvPr/>
        </p:nvSpPr>
        <p:spPr>
          <a:xfrm>
            <a:off x="395536" y="5589240"/>
            <a:ext cx="531461" cy="1116123"/>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a:solidFill>
                <a:schemeClr val="tx1"/>
              </a:solidFill>
            </a:endParaRPr>
          </a:p>
        </p:txBody>
      </p:sp>
      <p:sp>
        <p:nvSpPr>
          <p:cNvPr id="12" name="سهم للأسفل 11"/>
          <p:cNvSpPr/>
          <p:nvPr/>
        </p:nvSpPr>
        <p:spPr>
          <a:xfrm>
            <a:off x="1695412" y="3560441"/>
            <a:ext cx="495800" cy="432047"/>
          </a:xfrm>
          <a:prstGeom prst="downArrow">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ar-SA"/>
          </a:p>
        </p:txBody>
      </p:sp>
      <p:sp>
        <p:nvSpPr>
          <p:cNvPr id="13" name="سهم للأسفل 12"/>
          <p:cNvSpPr/>
          <p:nvPr/>
        </p:nvSpPr>
        <p:spPr>
          <a:xfrm>
            <a:off x="4368754" y="5526360"/>
            <a:ext cx="745636" cy="665689"/>
          </a:xfrm>
          <a:prstGeom prst="downArrow">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ar-SA"/>
          </a:p>
        </p:txBody>
      </p:sp>
      <p:sp>
        <p:nvSpPr>
          <p:cNvPr id="14" name="مربع نص 13"/>
          <p:cNvSpPr txBox="1"/>
          <p:nvPr/>
        </p:nvSpPr>
        <p:spPr>
          <a:xfrm>
            <a:off x="4229573" y="6141599"/>
            <a:ext cx="1023998" cy="523220"/>
          </a:xfrm>
          <a:prstGeom prst="rect">
            <a:avLst/>
          </a:prstGeom>
          <a:noFill/>
        </p:spPr>
        <p:txBody>
          <a:bodyPr wrap="none" rtlCol="1">
            <a:spAutoFit/>
          </a:bodyPr>
          <a:lstStyle/>
          <a:p>
            <a:r>
              <a:rPr lang="en-US" sz="2800" b="1" i="1" dirty="0" smtClean="0">
                <a:solidFill>
                  <a:srgbClr val="FF0000"/>
                </a:solidFill>
              </a:rPr>
              <a:t>Table</a:t>
            </a:r>
            <a:endParaRPr lang="ar-SA" sz="2800" b="1" i="1" dirty="0">
              <a:solidFill>
                <a:srgbClr val="FF0000"/>
              </a:solidFill>
            </a:endParaRPr>
          </a:p>
        </p:txBody>
      </p:sp>
      <p:sp>
        <p:nvSpPr>
          <p:cNvPr id="15" name="مربع نص 14"/>
          <p:cNvSpPr txBox="1"/>
          <p:nvPr/>
        </p:nvSpPr>
        <p:spPr>
          <a:xfrm>
            <a:off x="907047" y="6300228"/>
            <a:ext cx="2289345" cy="523220"/>
          </a:xfrm>
          <a:prstGeom prst="rect">
            <a:avLst/>
          </a:prstGeom>
          <a:noFill/>
        </p:spPr>
        <p:txBody>
          <a:bodyPr wrap="none" rtlCol="1">
            <a:spAutoFit/>
          </a:bodyPr>
          <a:lstStyle/>
          <a:p>
            <a:r>
              <a:rPr lang="en-US" sz="2800" b="1" i="1" dirty="0" smtClean="0">
                <a:solidFill>
                  <a:srgbClr val="FFFF00"/>
                </a:solidFill>
              </a:rPr>
              <a:t>Tennis Racket</a:t>
            </a:r>
            <a:endParaRPr lang="ar-SA" sz="2800" b="1" i="1" dirty="0">
              <a:solidFill>
                <a:srgbClr val="FFFF00"/>
              </a:solidFill>
            </a:endParaRPr>
          </a:p>
        </p:txBody>
      </p:sp>
      <p:sp>
        <p:nvSpPr>
          <p:cNvPr id="17" name="مربع نص 16"/>
          <p:cNvSpPr txBox="1"/>
          <p:nvPr/>
        </p:nvSpPr>
        <p:spPr>
          <a:xfrm>
            <a:off x="7478827" y="6377172"/>
            <a:ext cx="792205" cy="523220"/>
          </a:xfrm>
          <a:prstGeom prst="rect">
            <a:avLst/>
          </a:prstGeom>
          <a:noFill/>
        </p:spPr>
        <p:txBody>
          <a:bodyPr wrap="none" rtlCol="1">
            <a:spAutoFit/>
          </a:bodyPr>
          <a:lstStyle/>
          <a:p>
            <a:r>
              <a:rPr lang="en-US" sz="2800" b="1" i="1" dirty="0" smtClean="0">
                <a:solidFill>
                  <a:schemeClr val="accent3">
                    <a:lumMod val="40000"/>
                    <a:lumOff val="60000"/>
                  </a:schemeClr>
                </a:solidFill>
              </a:rPr>
              <a:t>Ball</a:t>
            </a:r>
            <a:endParaRPr lang="ar-SA" dirty="0"/>
          </a:p>
        </p:txBody>
      </p:sp>
      <p:sp>
        <p:nvSpPr>
          <p:cNvPr id="18" name="مربع نص 17"/>
          <p:cNvSpPr txBox="1"/>
          <p:nvPr/>
        </p:nvSpPr>
        <p:spPr>
          <a:xfrm>
            <a:off x="6948229" y="3992488"/>
            <a:ext cx="1303562" cy="461665"/>
          </a:xfrm>
          <a:prstGeom prst="rect">
            <a:avLst/>
          </a:prstGeom>
          <a:noFill/>
        </p:spPr>
        <p:txBody>
          <a:bodyPr wrap="none" rtlCol="1">
            <a:spAutoFit/>
          </a:bodyPr>
          <a:lstStyle/>
          <a:p>
            <a:r>
              <a:rPr lang="en-US" sz="2400" b="1" i="1" dirty="0" smtClean="0">
                <a:solidFill>
                  <a:srgbClr val="FFFF00"/>
                </a:solidFill>
              </a:rPr>
              <a:t>Network</a:t>
            </a:r>
            <a:endParaRPr lang="ar-SA" sz="2400" b="1" i="1" dirty="0">
              <a:solidFill>
                <a:srgbClr val="FFFF00"/>
              </a:solidFill>
            </a:endParaRPr>
          </a:p>
        </p:txBody>
      </p:sp>
      <p:sp>
        <p:nvSpPr>
          <p:cNvPr id="19" name="مربع نص 18"/>
          <p:cNvSpPr txBox="1"/>
          <p:nvPr/>
        </p:nvSpPr>
        <p:spPr>
          <a:xfrm>
            <a:off x="1392520" y="3992487"/>
            <a:ext cx="1101584" cy="461665"/>
          </a:xfrm>
          <a:prstGeom prst="rect">
            <a:avLst/>
          </a:prstGeom>
          <a:noFill/>
        </p:spPr>
        <p:txBody>
          <a:bodyPr wrap="none" rtlCol="1">
            <a:spAutoFit/>
          </a:bodyPr>
          <a:lstStyle/>
          <a:p>
            <a:r>
              <a:rPr lang="en-US" sz="2400" b="1" i="1" dirty="0" smtClean="0">
                <a:solidFill>
                  <a:schemeClr val="tx2">
                    <a:lumMod val="75000"/>
                  </a:schemeClr>
                </a:solidFill>
              </a:rPr>
              <a:t>Rubber</a:t>
            </a:r>
            <a:endParaRPr lang="ar-SA" sz="2400" b="1" i="1" dirty="0">
              <a:solidFill>
                <a:schemeClr val="tx2">
                  <a:lumMod val="75000"/>
                </a:schemeClr>
              </a:solidFill>
            </a:endParaRPr>
          </a:p>
        </p:txBody>
      </p:sp>
    </p:spTree>
    <p:extLst>
      <p:ext uri="{BB962C8B-B14F-4D97-AF65-F5344CB8AC3E}">
        <p14:creationId xmlns:p14="http://schemas.microsoft.com/office/powerpoint/2010/main" val="32148585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ريط منحني إلى الأسفل 1"/>
          <p:cNvSpPr/>
          <p:nvPr/>
        </p:nvSpPr>
        <p:spPr>
          <a:xfrm>
            <a:off x="539552" y="17151"/>
            <a:ext cx="8280920" cy="2448272"/>
          </a:xfrm>
          <a:prstGeom prst="ellipseRibbon">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en-US" sz="60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Player Equipment</a:t>
            </a:r>
            <a:endParaRPr lang="ar-SA" sz="60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4773375"/>
            <a:ext cx="1619920" cy="1483805"/>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366" y="3015522"/>
            <a:ext cx="2895291" cy="2527922"/>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8044" y="4773375"/>
            <a:ext cx="1668438" cy="1483805"/>
          </a:xfrm>
          <a:prstGeom prst="roundRect">
            <a:avLst>
              <a:gd name="adj" fmla="val 4167"/>
            </a:avLst>
          </a:prstGeom>
          <a:solidFill>
            <a:srgbClr val="FFFFFF"/>
          </a:solidFill>
          <a:ln w="76200" cap="sq">
            <a:solidFill>
              <a:schemeClr val="accent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صورة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2549262"/>
            <a:ext cx="1656184" cy="1488277"/>
          </a:xfrm>
          <a:prstGeom prst="roundRect">
            <a:avLst>
              <a:gd name="adj" fmla="val 4167"/>
            </a:avLst>
          </a:prstGeom>
          <a:solidFill>
            <a:srgbClr val="FFFFFF"/>
          </a:solidFill>
          <a:ln w="76200" cap="sq">
            <a:solidFill>
              <a:srgbClr val="00B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صورة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0880" y="2475811"/>
            <a:ext cx="1536553" cy="1539641"/>
          </a:xfrm>
          <a:prstGeom prst="roundRect">
            <a:avLst>
              <a:gd name="adj" fmla="val 8594"/>
            </a:avLst>
          </a:prstGeom>
          <a:solidFill>
            <a:srgbClr val="FFFFFF">
              <a:shade val="85000"/>
            </a:srgbClr>
          </a:solidFill>
          <a:ln>
            <a:solidFill>
              <a:schemeClr val="tx2">
                <a:lumMod val="25000"/>
              </a:schemeClr>
            </a:solidFill>
          </a:ln>
          <a:effectLst>
            <a:reflection blurRad="12700" stA="38000" endPos="28000" dist="5000" dir="5400000" sy="-100000" algn="bl" rotWithShape="0"/>
          </a:effectLst>
        </p:spPr>
      </p:pic>
      <p:sp>
        <p:nvSpPr>
          <p:cNvPr id="8" name="سهم منحني إلى اليسار 7"/>
          <p:cNvSpPr/>
          <p:nvPr/>
        </p:nvSpPr>
        <p:spPr>
          <a:xfrm>
            <a:off x="8172400" y="3245631"/>
            <a:ext cx="504056" cy="1191481"/>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solidFill>
                <a:schemeClr val="tx1"/>
              </a:solidFill>
            </a:endParaRPr>
          </a:p>
        </p:txBody>
      </p:sp>
      <p:sp>
        <p:nvSpPr>
          <p:cNvPr id="9" name="مربع نص 8"/>
          <p:cNvSpPr txBox="1"/>
          <p:nvPr/>
        </p:nvSpPr>
        <p:spPr>
          <a:xfrm>
            <a:off x="7003689" y="4098558"/>
            <a:ext cx="974947" cy="523220"/>
          </a:xfrm>
          <a:prstGeom prst="rect">
            <a:avLst/>
          </a:prstGeom>
          <a:noFill/>
        </p:spPr>
        <p:txBody>
          <a:bodyPr wrap="none" rtlCol="1">
            <a:spAutoFit/>
          </a:bodyPr>
          <a:lstStyle/>
          <a:p>
            <a:r>
              <a:rPr lang="en-US" sz="2800" b="1" i="1" dirty="0" smtClean="0">
                <a:solidFill>
                  <a:srgbClr val="FFC000"/>
                </a:solidFill>
              </a:rPr>
              <a:t>Shoe</a:t>
            </a:r>
            <a:endParaRPr lang="ar-SA" sz="2800" b="1" i="1" dirty="0">
              <a:solidFill>
                <a:srgbClr val="FFC000"/>
              </a:solidFill>
            </a:endParaRPr>
          </a:p>
        </p:txBody>
      </p:sp>
      <p:sp>
        <p:nvSpPr>
          <p:cNvPr id="10" name="سهم منحني إلى الأعلى 9"/>
          <p:cNvSpPr/>
          <p:nvPr/>
        </p:nvSpPr>
        <p:spPr>
          <a:xfrm>
            <a:off x="7842237" y="6309906"/>
            <a:ext cx="834219" cy="476672"/>
          </a:xfrm>
          <a:prstGeom prst="curvedUpArrow">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ar-SA">
              <a:solidFill>
                <a:schemeClr val="tx1"/>
              </a:solidFill>
            </a:endParaRPr>
          </a:p>
        </p:txBody>
      </p:sp>
      <p:sp>
        <p:nvSpPr>
          <p:cNvPr id="11" name="سهم للأسفل 10"/>
          <p:cNvSpPr/>
          <p:nvPr/>
        </p:nvSpPr>
        <p:spPr>
          <a:xfrm>
            <a:off x="4427984" y="5610720"/>
            <a:ext cx="720080" cy="595932"/>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2" name="سهم منحني إلى اليمين 11"/>
          <p:cNvSpPr/>
          <p:nvPr/>
        </p:nvSpPr>
        <p:spPr>
          <a:xfrm>
            <a:off x="539552" y="3245631"/>
            <a:ext cx="576064" cy="1191481"/>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dirty="0">
              <a:solidFill>
                <a:schemeClr val="tx1"/>
              </a:solidFill>
            </a:endParaRPr>
          </a:p>
        </p:txBody>
      </p:sp>
      <p:sp>
        <p:nvSpPr>
          <p:cNvPr id="14" name="سهم منحني إلى اليسار 13"/>
          <p:cNvSpPr/>
          <p:nvPr/>
        </p:nvSpPr>
        <p:spPr>
          <a:xfrm>
            <a:off x="2944334" y="5878151"/>
            <a:ext cx="576064" cy="863510"/>
          </a:xfrm>
          <a:prstGeom prst="curvedLef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schemeClr val="tx1"/>
              </a:solidFill>
            </a:endParaRPr>
          </a:p>
        </p:txBody>
      </p:sp>
      <p:sp>
        <p:nvSpPr>
          <p:cNvPr id="15" name="مربع نص 14"/>
          <p:cNvSpPr txBox="1"/>
          <p:nvPr/>
        </p:nvSpPr>
        <p:spPr>
          <a:xfrm>
            <a:off x="8257386" y="5733960"/>
            <a:ext cx="790601" cy="523220"/>
          </a:xfrm>
          <a:prstGeom prst="rect">
            <a:avLst/>
          </a:prstGeom>
          <a:noFill/>
        </p:spPr>
        <p:txBody>
          <a:bodyPr wrap="none" rtlCol="1">
            <a:spAutoFit/>
          </a:bodyPr>
          <a:lstStyle/>
          <a:p>
            <a:r>
              <a:rPr lang="en-US" sz="2800" b="1" i="1" dirty="0" smtClean="0"/>
              <a:t>Bag</a:t>
            </a:r>
            <a:endParaRPr lang="ar-SA" sz="2800" b="1" i="1" dirty="0"/>
          </a:p>
        </p:txBody>
      </p:sp>
      <p:sp>
        <p:nvSpPr>
          <p:cNvPr id="16" name="مربع نص 15"/>
          <p:cNvSpPr txBox="1"/>
          <p:nvPr/>
        </p:nvSpPr>
        <p:spPr>
          <a:xfrm>
            <a:off x="1619672" y="6309906"/>
            <a:ext cx="1051891" cy="523220"/>
          </a:xfrm>
          <a:prstGeom prst="rect">
            <a:avLst/>
          </a:prstGeom>
          <a:noFill/>
        </p:spPr>
        <p:txBody>
          <a:bodyPr wrap="none" rtlCol="1">
            <a:spAutoFit/>
          </a:bodyPr>
          <a:lstStyle/>
          <a:p>
            <a:r>
              <a:rPr lang="en-US" sz="2800" b="1" i="1" dirty="0" smtClean="0">
                <a:solidFill>
                  <a:srgbClr val="002060"/>
                </a:solidFill>
              </a:rPr>
              <a:t>Short</a:t>
            </a:r>
            <a:endParaRPr lang="ar-SA" sz="2800" b="1" i="1" dirty="0">
              <a:solidFill>
                <a:srgbClr val="002060"/>
              </a:solidFill>
            </a:endParaRPr>
          </a:p>
        </p:txBody>
      </p:sp>
      <p:sp>
        <p:nvSpPr>
          <p:cNvPr id="17" name="مربع نص 16"/>
          <p:cNvSpPr txBox="1"/>
          <p:nvPr/>
        </p:nvSpPr>
        <p:spPr>
          <a:xfrm>
            <a:off x="1340181" y="4098558"/>
            <a:ext cx="946093" cy="523220"/>
          </a:xfrm>
          <a:prstGeom prst="rect">
            <a:avLst/>
          </a:prstGeom>
          <a:noFill/>
        </p:spPr>
        <p:txBody>
          <a:bodyPr wrap="none" rtlCol="1">
            <a:spAutoFit/>
          </a:bodyPr>
          <a:lstStyle/>
          <a:p>
            <a:r>
              <a:rPr lang="en-US" sz="2800" b="1" i="1" dirty="0" err="1" smtClean="0">
                <a:solidFill>
                  <a:srgbClr val="FFFF00"/>
                </a:solidFill>
              </a:rPr>
              <a:t>Chirt</a:t>
            </a:r>
            <a:endParaRPr lang="ar-SA" sz="2800" b="1" i="1" dirty="0">
              <a:solidFill>
                <a:srgbClr val="FFFF00"/>
              </a:solidFill>
            </a:endParaRPr>
          </a:p>
        </p:txBody>
      </p:sp>
      <p:sp>
        <p:nvSpPr>
          <p:cNvPr id="18" name="مربع نص 17"/>
          <p:cNvSpPr txBox="1"/>
          <p:nvPr/>
        </p:nvSpPr>
        <p:spPr>
          <a:xfrm>
            <a:off x="4031939" y="6129708"/>
            <a:ext cx="1296144" cy="523220"/>
          </a:xfrm>
          <a:prstGeom prst="rect">
            <a:avLst/>
          </a:prstGeom>
          <a:noFill/>
        </p:spPr>
        <p:txBody>
          <a:bodyPr wrap="square" rtlCol="1">
            <a:spAutoFit/>
          </a:bodyPr>
          <a:lstStyle/>
          <a:p>
            <a:r>
              <a:rPr lang="en-US" sz="2800" b="1" i="1" dirty="0" err="1" smtClean="0">
                <a:solidFill>
                  <a:schemeClr val="bg1">
                    <a:lumMod val="95000"/>
                    <a:lumOff val="5000"/>
                  </a:schemeClr>
                </a:solidFill>
              </a:rPr>
              <a:t>Trac</a:t>
            </a:r>
            <a:endParaRPr lang="ar-SA" sz="2800" b="1" i="1" dirty="0">
              <a:solidFill>
                <a:schemeClr val="bg1">
                  <a:lumMod val="95000"/>
                  <a:lumOff val="5000"/>
                </a:schemeClr>
              </a:solidFill>
            </a:endParaRPr>
          </a:p>
        </p:txBody>
      </p:sp>
    </p:spTree>
    <p:extLst>
      <p:ext uri="{BB962C8B-B14F-4D97-AF65-F5344CB8AC3E}">
        <p14:creationId xmlns:p14="http://schemas.microsoft.com/office/powerpoint/2010/main" val="17797941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مكونة من 7 نقاط 4"/>
          <p:cNvSpPr/>
          <p:nvPr/>
        </p:nvSpPr>
        <p:spPr>
          <a:xfrm>
            <a:off x="2483768" y="0"/>
            <a:ext cx="5328592" cy="3168352"/>
          </a:xfrm>
          <a:prstGeom prst="star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i="1" dirty="0" smtClean="0">
                <a:ln/>
                <a:solidFill>
                  <a:schemeClr val="accent3"/>
                </a:solidFill>
              </a:rPr>
              <a:t>Types Of  Strikes</a:t>
            </a:r>
            <a:endParaRPr lang="ar-SA" sz="5400" b="1" i="1" dirty="0">
              <a:ln/>
              <a:solidFill>
                <a:schemeClr val="accent3"/>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456" y="2641604"/>
            <a:ext cx="2081808" cy="2239271"/>
          </a:xfrm>
          <a:prstGeom prst="rect">
            <a:avLst/>
          </a:prstGeom>
          <a:ln w="127000" cap="sq">
            <a:solidFill>
              <a:srgbClr val="FFC000"/>
            </a:solidFill>
            <a:miter lim="800000"/>
          </a:ln>
          <a:effectLst>
            <a:outerShdw blurRad="57150" dist="50800" dir="2700000" algn="tl" rotWithShape="0">
              <a:srgbClr val="000000">
                <a:alpha val="40000"/>
              </a:srgbClr>
            </a:outerShdw>
          </a:effectLst>
        </p:spPr>
      </p:pic>
      <p:pic>
        <p:nvPicPr>
          <p:cNvPr id="7" name="صورة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344" y="3791793"/>
            <a:ext cx="2127448" cy="2207246"/>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صورة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4744042"/>
            <a:ext cx="1807282" cy="1983120"/>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صورة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2641603"/>
            <a:ext cx="2304256" cy="2300381"/>
          </a:xfrm>
          <a:prstGeom prst="ellipse">
            <a:avLst/>
          </a:prstGeom>
          <a:ln w="63500" cap="rnd">
            <a:solidFill>
              <a:schemeClr val="accent3">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سهم للأسفل 9"/>
          <p:cNvSpPr/>
          <p:nvPr/>
        </p:nvSpPr>
        <p:spPr>
          <a:xfrm>
            <a:off x="7452320" y="4941984"/>
            <a:ext cx="720080" cy="647256"/>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1" name="سهم منحني إلى اليسار 10"/>
          <p:cNvSpPr/>
          <p:nvPr/>
        </p:nvSpPr>
        <p:spPr>
          <a:xfrm>
            <a:off x="6557472" y="5387260"/>
            <a:ext cx="664640" cy="933514"/>
          </a:xfrm>
          <a:prstGeom prst="curvedLef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solidFill>
                <a:schemeClr val="tx1"/>
              </a:solidFill>
            </a:endParaRPr>
          </a:p>
        </p:txBody>
      </p:sp>
      <p:sp>
        <p:nvSpPr>
          <p:cNvPr id="12" name="سهم إلى اليسار 11"/>
          <p:cNvSpPr/>
          <p:nvPr/>
        </p:nvSpPr>
        <p:spPr>
          <a:xfrm>
            <a:off x="1835696" y="5735602"/>
            <a:ext cx="792088" cy="432048"/>
          </a:xfrm>
          <a:prstGeom prst="leftArrow">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ar-SA"/>
          </a:p>
        </p:txBody>
      </p:sp>
      <p:sp>
        <p:nvSpPr>
          <p:cNvPr id="13" name="سهم منحني إلى الأسفل 12"/>
          <p:cNvSpPr/>
          <p:nvPr/>
        </p:nvSpPr>
        <p:spPr>
          <a:xfrm>
            <a:off x="2771800" y="2782790"/>
            <a:ext cx="1368152" cy="718218"/>
          </a:xfrm>
          <a:prstGeom prst="curvedDownArrow">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ar-SA">
              <a:solidFill>
                <a:schemeClr val="tx1"/>
              </a:solidFill>
            </a:endParaRPr>
          </a:p>
        </p:txBody>
      </p:sp>
      <p:sp>
        <p:nvSpPr>
          <p:cNvPr id="14" name="مربع نص 13"/>
          <p:cNvSpPr txBox="1"/>
          <p:nvPr/>
        </p:nvSpPr>
        <p:spPr>
          <a:xfrm>
            <a:off x="3424023" y="3530183"/>
            <a:ext cx="833883" cy="523220"/>
          </a:xfrm>
          <a:prstGeom prst="rect">
            <a:avLst/>
          </a:prstGeom>
          <a:noFill/>
        </p:spPr>
        <p:txBody>
          <a:bodyPr wrap="none" rtlCol="1">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8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Cut</a:t>
            </a:r>
            <a:endParaRPr lang="ar-SA" sz="28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مربع نص 14"/>
          <p:cNvSpPr txBox="1"/>
          <p:nvPr/>
        </p:nvSpPr>
        <p:spPr>
          <a:xfrm>
            <a:off x="-180528" y="5589240"/>
            <a:ext cx="2016224" cy="523220"/>
          </a:xfrm>
          <a:prstGeom prst="rect">
            <a:avLst/>
          </a:prstGeom>
          <a:noFill/>
        </p:spPr>
        <p:txBody>
          <a:bodyPr wrap="square" rtlCol="1">
            <a:spAutoFit/>
          </a:bodyPr>
          <a:lstStyle/>
          <a:p>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Top Spin</a:t>
            </a:r>
            <a:endParaRPr lang="ar-SA"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مربع نص 15"/>
          <p:cNvSpPr txBox="1"/>
          <p:nvPr/>
        </p:nvSpPr>
        <p:spPr>
          <a:xfrm>
            <a:off x="4376682" y="6030441"/>
            <a:ext cx="2228110" cy="400110"/>
          </a:xfrm>
          <a:prstGeom prst="rect">
            <a:avLst/>
          </a:prstGeom>
          <a:noFill/>
        </p:spPr>
        <p:txBody>
          <a:bodyPr wrap="none"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i="1" dirty="0" smtClean="0">
                <a:ln/>
                <a:solidFill>
                  <a:schemeClr val="accent3"/>
                </a:solidFill>
              </a:rPr>
              <a:t>Strike Background</a:t>
            </a:r>
            <a:endParaRPr lang="ar-SA" sz="2000" b="1" i="1" dirty="0">
              <a:ln/>
              <a:solidFill>
                <a:schemeClr val="accent3"/>
              </a:solidFill>
            </a:endParaRPr>
          </a:p>
        </p:txBody>
      </p:sp>
      <p:sp>
        <p:nvSpPr>
          <p:cNvPr id="17" name="مربع نص 16"/>
          <p:cNvSpPr txBox="1"/>
          <p:nvPr/>
        </p:nvSpPr>
        <p:spPr>
          <a:xfrm>
            <a:off x="7253719" y="5608819"/>
            <a:ext cx="1818126" cy="523220"/>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Four Hand</a:t>
            </a:r>
            <a:endParaRPr lang="ar-SA"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63804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37" y="404664"/>
            <a:ext cx="8136903" cy="3571875"/>
          </a:xfrm>
          <a:prstGeom prst="roundRect">
            <a:avLst>
              <a:gd name="adj" fmla="val 4167"/>
            </a:avLst>
          </a:prstGeom>
          <a:solidFill>
            <a:srgbClr val="FFFFFF"/>
          </a:solidFill>
          <a:ln w="76200" cap="sq">
            <a:solidFill>
              <a:schemeClr val="accent3">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مربع نص 2"/>
          <p:cNvSpPr txBox="1"/>
          <p:nvPr/>
        </p:nvSpPr>
        <p:spPr>
          <a:xfrm>
            <a:off x="0" y="4221088"/>
            <a:ext cx="9114138" cy="2308324"/>
          </a:xfrm>
          <a:prstGeom prst="rect">
            <a:avLst/>
          </a:prstGeom>
          <a:solidFill>
            <a:schemeClr val="bg1">
              <a:lumMod val="95000"/>
              <a:lumOff val="5000"/>
            </a:schemeClr>
          </a:solidFill>
        </p:spPr>
        <p:txBody>
          <a:bodyPr wrap="square"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chemeClr val="accent3"/>
                </a:solidFill>
              </a:rPr>
              <a:t>The sizes of table 274 cm length ,and 152.5 cm width ,76 cm high, and the majority of the tables with a dark green with line on the edges .A line divides the table halves lengthwise. The table divides the half line to the areas used by the players in doubles .Extending  the network that rise between the existing display table in </a:t>
            </a:r>
            <a:r>
              <a:rPr lang="en-US" sz="2400" b="1" dirty="0" err="1" smtClean="0">
                <a:ln/>
                <a:solidFill>
                  <a:schemeClr val="accent3"/>
                </a:solidFill>
              </a:rPr>
              <a:t>antsafha</a:t>
            </a:r>
            <a:r>
              <a:rPr lang="en-US" sz="2400" b="1" dirty="0" smtClean="0">
                <a:ln/>
                <a:solidFill>
                  <a:schemeClr val="accent3"/>
                </a:solidFill>
              </a:rPr>
              <a:t> point and a network  15.25 cm high.  </a:t>
            </a:r>
            <a:endParaRPr lang="ar-SA" sz="2400" b="1" dirty="0">
              <a:ln/>
              <a:solidFill>
                <a:schemeClr val="accent3"/>
              </a:solidFill>
            </a:endParaRPr>
          </a:p>
        </p:txBody>
      </p:sp>
    </p:spTree>
    <p:extLst>
      <p:ext uri="{BB962C8B-B14F-4D97-AF65-F5344CB8AC3E}">
        <p14:creationId xmlns:p14="http://schemas.microsoft.com/office/powerpoint/2010/main" val="444785055"/>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99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0" y="3318570"/>
            <a:ext cx="9036496"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l"/>
            <a:r>
              <a:rPr lang="en-US" sz="2800" b="1" i="1" dirty="0" smtClean="0">
                <a:solidFill>
                  <a:schemeClr val="tx1"/>
                </a:solidFill>
              </a:rPr>
              <a:t>The game is Table </a:t>
            </a:r>
            <a:r>
              <a:rPr lang="en-US" sz="2800" b="1" i="1" dirty="0" smtClean="0">
                <a:solidFill>
                  <a:schemeClr val="tx1"/>
                </a:solidFill>
              </a:rPr>
              <a:t>tennis .In </a:t>
            </a:r>
            <a:r>
              <a:rPr lang="en-US" sz="2800" b="1" i="1" dirty="0" smtClean="0">
                <a:solidFill>
                  <a:schemeClr val="tx1"/>
                </a:solidFill>
              </a:rPr>
              <a:t>this picture there are tow players, One of them </a:t>
            </a:r>
            <a:r>
              <a:rPr lang="en-US" sz="2800" b="1" i="1" dirty="0" smtClean="0">
                <a:solidFill>
                  <a:schemeClr val="tx1"/>
                </a:solidFill>
              </a:rPr>
              <a:t>is </a:t>
            </a:r>
            <a:r>
              <a:rPr lang="en-US" sz="2800" b="1" i="1" dirty="0" smtClean="0">
                <a:solidFill>
                  <a:schemeClr val="tx1"/>
                </a:solidFill>
              </a:rPr>
              <a:t>standing defense through progress towards the table .She is extended arm around the table to cut the ball coming towards it , while the other arm </a:t>
            </a:r>
            <a:r>
              <a:rPr lang="en-US" sz="2800" b="1" i="1" dirty="0" smtClean="0">
                <a:solidFill>
                  <a:schemeClr val="tx1"/>
                </a:solidFill>
              </a:rPr>
              <a:t>is in case </a:t>
            </a:r>
            <a:r>
              <a:rPr lang="en-US" sz="2800" b="1" i="1" dirty="0" smtClean="0">
                <a:solidFill>
                  <a:schemeClr val="tx1"/>
                </a:solidFill>
              </a:rPr>
              <a:t>of lift near the shoulder to be the poise . Other player </a:t>
            </a:r>
            <a:r>
              <a:rPr lang="en-US" sz="2800" b="1" i="1" dirty="0" smtClean="0">
                <a:solidFill>
                  <a:schemeClr val="tx1"/>
                </a:solidFill>
              </a:rPr>
              <a:t>is  </a:t>
            </a:r>
            <a:r>
              <a:rPr lang="en-US" sz="2800" b="1" i="1" dirty="0" err="1" smtClean="0">
                <a:solidFill>
                  <a:schemeClr val="tx1"/>
                </a:solidFill>
              </a:rPr>
              <a:t>worksing</a:t>
            </a:r>
            <a:r>
              <a:rPr lang="en-US" sz="2800" b="1" i="1" dirty="0" smtClean="0">
                <a:solidFill>
                  <a:schemeClr val="tx1"/>
                </a:solidFill>
              </a:rPr>
              <a:t> </a:t>
            </a:r>
            <a:r>
              <a:rPr lang="en-US" sz="2800" b="1" i="1" dirty="0" smtClean="0">
                <a:solidFill>
                  <a:schemeClr val="tx1"/>
                </a:solidFill>
              </a:rPr>
              <a:t>to prepare and standing near her player to cover the area and carrying out the attack and score points.</a:t>
            </a:r>
            <a:endParaRPr lang="ar-SA" sz="2800" b="1" i="1" dirty="0">
              <a:solidFill>
                <a:schemeClr val="tx1"/>
              </a:solidFill>
            </a:endParaRPr>
          </a:p>
        </p:txBody>
      </p:sp>
    </p:spTree>
    <p:extLst>
      <p:ext uri="{BB962C8B-B14F-4D97-AF65-F5344CB8AC3E}">
        <p14:creationId xmlns:p14="http://schemas.microsoft.com/office/powerpoint/2010/main" val="41513804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320</TotalTime>
  <Words>209</Words>
  <Application>Microsoft Office PowerPoint</Application>
  <PresentationFormat>On-screen Show (4:3)</PresentationFormat>
  <Paragraphs>41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حركة</vt:lpstr>
      <vt:lpstr>Thirteenth Lecture </vt:lpstr>
      <vt:lpstr>PowerPoint Presentation</vt:lpstr>
      <vt:lpstr>PowerPoint Presentation</vt:lpstr>
      <vt:lpstr>Game Equipment</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acer</dc:creator>
  <cp:lastModifiedBy>SONY</cp:lastModifiedBy>
  <cp:revision>33</cp:revision>
  <cp:lastPrinted>2017-04-30T08:12:42Z</cp:lastPrinted>
  <dcterms:created xsi:type="dcterms:W3CDTF">2017-03-13T19:52:36Z</dcterms:created>
  <dcterms:modified xsi:type="dcterms:W3CDTF">2019-06-12T14:14:31Z</dcterms:modified>
</cp:coreProperties>
</file>