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lvl="0">
      <a:defRPr lang="ar-IQ"/>
    </a:defPPr>
    <a:lvl1pPr marL="0" lvl="0" algn="r" defTabSz="914400" rtl="1" eaLnBrk="1" latinLnBrk="0" hangingPunct="1">
      <a:defRPr sz="1800" kern="1200">
        <a:solidFill>
          <a:schemeClr val="tx1"/>
        </a:solidFill>
        <a:latin typeface="+mn-lt"/>
        <a:ea typeface="+mn-ea"/>
        <a:cs typeface="+mn-cs"/>
      </a:defRPr>
    </a:lvl1pPr>
    <a:lvl2pPr marL="457200" lvl="1" algn="r" defTabSz="914400" rtl="1" eaLnBrk="1" latinLnBrk="0" hangingPunct="1">
      <a:defRPr sz="1800" kern="1200">
        <a:solidFill>
          <a:schemeClr val="tx1"/>
        </a:solidFill>
        <a:latin typeface="+mn-lt"/>
        <a:ea typeface="+mn-ea"/>
        <a:cs typeface="+mn-cs"/>
      </a:defRPr>
    </a:lvl2pPr>
    <a:lvl3pPr marL="914400" lvl="2" algn="r" defTabSz="914400" rtl="1" eaLnBrk="1" latinLnBrk="0" hangingPunct="1">
      <a:defRPr sz="1800" kern="1200">
        <a:solidFill>
          <a:schemeClr val="tx1"/>
        </a:solidFill>
        <a:latin typeface="+mn-lt"/>
        <a:ea typeface="+mn-ea"/>
        <a:cs typeface="+mn-cs"/>
      </a:defRPr>
    </a:lvl3pPr>
    <a:lvl4pPr marL="1371600" lvl="3" algn="r" defTabSz="914400" rtl="1" eaLnBrk="1" latinLnBrk="0" hangingPunct="1">
      <a:defRPr sz="1800" kern="1200">
        <a:solidFill>
          <a:schemeClr val="tx1"/>
        </a:solidFill>
        <a:latin typeface="+mn-lt"/>
        <a:ea typeface="+mn-ea"/>
        <a:cs typeface="+mn-cs"/>
      </a:defRPr>
    </a:lvl4pPr>
    <a:lvl5pPr marL="1828800" lvl="4" algn="r" defTabSz="914400" rtl="1" eaLnBrk="1" latinLnBrk="0" hangingPunct="1">
      <a:defRPr sz="1800" kern="1200">
        <a:solidFill>
          <a:schemeClr val="tx1"/>
        </a:solidFill>
        <a:latin typeface="+mn-lt"/>
        <a:ea typeface="+mn-ea"/>
        <a:cs typeface="+mn-cs"/>
      </a:defRPr>
    </a:lvl5pPr>
    <a:lvl6pPr marL="2286000" lvl="5" algn="r" defTabSz="914400" rtl="1" eaLnBrk="1" latinLnBrk="0" hangingPunct="1">
      <a:defRPr sz="1800" kern="1200">
        <a:solidFill>
          <a:schemeClr val="tx1"/>
        </a:solidFill>
        <a:latin typeface="+mn-lt"/>
        <a:ea typeface="+mn-ea"/>
        <a:cs typeface="+mn-cs"/>
      </a:defRPr>
    </a:lvl6pPr>
    <a:lvl7pPr marL="2743200" lvl="6" algn="r" defTabSz="914400" rtl="1" eaLnBrk="1" latinLnBrk="0" hangingPunct="1">
      <a:defRPr sz="1800" kern="1200">
        <a:solidFill>
          <a:schemeClr val="tx1"/>
        </a:solidFill>
        <a:latin typeface="+mn-lt"/>
        <a:ea typeface="+mn-ea"/>
        <a:cs typeface="+mn-cs"/>
      </a:defRPr>
    </a:lvl7pPr>
    <a:lvl8pPr marL="3200400" lvl="7" algn="r" defTabSz="914400" rtl="1" eaLnBrk="1" latinLnBrk="0" hangingPunct="1">
      <a:defRPr sz="1800" kern="1200">
        <a:solidFill>
          <a:schemeClr val="tx1"/>
        </a:solidFill>
        <a:latin typeface="+mn-lt"/>
        <a:ea typeface="+mn-ea"/>
        <a:cs typeface="+mn-cs"/>
      </a:defRPr>
    </a:lvl8pPr>
    <a:lvl9pPr marL="3657600" lvl="8"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نمط ذو نسُق 1 - تميي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4C1A8A3-306A-4EB7-A6B1-4F7E0EB9C5D6}" styleName="نمط متوسط 3 - تمييز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02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0D65E5CC-73AE-48EB-A795-074F072BD079}" type="datetimeFigureOut">
              <a:rPr lang="ar-IQ" smtClean="0"/>
              <a:t>16/01/1441</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4D7435E2-57C5-436B-84C4-74F84257F21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0D65E5CC-73AE-48EB-A795-074F072BD079}" type="datetimeFigureOut">
              <a:rPr lang="ar-IQ" smtClean="0"/>
              <a:t>16/01/1441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7435E2-57C5-436B-84C4-74F84257F21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0D65E5CC-73AE-48EB-A795-074F072BD079}" type="datetimeFigureOut">
              <a:rPr lang="ar-IQ" smtClean="0"/>
              <a:t>16/01/1441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7435E2-57C5-436B-84C4-74F84257F21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0D65E5CC-73AE-48EB-A795-074F072BD079}" type="datetimeFigureOut">
              <a:rPr lang="ar-IQ" smtClean="0"/>
              <a:t>16/01/1441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7435E2-57C5-436B-84C4-74F84257F21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0D65E5CC-73AE-48EB-A795-074F072BD079}" type="datetimeFigureOut">
              <a:rPr lang="ar-IQ" smtClean="0"/>
              <a:t>16/01/1441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7435E2-57C5-436B-84C4-74F84257F21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0D65E5CC-73AE-48EB-A795-074F072BD079}" type="datetimeFigureOut">
              <a:rPr lang="ar-IQ" smtClean="0"/>
              <a:t>16/01/1441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D7435E2-57C5-436B-84C4-74F84257F21D}"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0D65E5CC-73AE-48EB-A795-074F072BD079}" type="datetimeFigureOut">
              <a:rPr lang="ar-IQ" smtClean="0"/>
              <a:t>16/01/1441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D7435E2-57C5-436B-84C4-74F84257F21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0D65E5CC-73AE-48EB-A795-074F072BD079}" type="datetimeFigureOut">
              <a:rPr lang="ar-IQ" smtClean="0"/>
              <a:t>16/01/1441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D7435E2-57C5-436B-84C4-74F84257F21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5E5CC-73AE-48EB-A795-074F072BD079}" type="datetimeFigureOut">
              <a:rPr lang="ar-IQ" smtClean="0"/>
              <a:t>16/01/1441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D7435E2-57C5-436B-84C4-74F84257F21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0D65E5CC-73AE-48EB-A795-074F072BD079}" type="datetimeFigureOut">
              <a:rPr lang="ar-IQ" smtClean="0"/>
              <a:t>16/01/1441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D7435E2-57C5-436B-84C4-74F84257F21D}"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0D65E5CC-73AE-48EB-A795-074F072BD079}" type="datetimeFigureOut">
              <a:rPr lang="ar-IQ" smtClean="0"/>
              <a:t>16/01/1441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4D7435E2-57C5-436B-84C4-74F84257F21D}"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65E5CC-73AE-48EB-A795-074F072BD079}" type="datetimeFigureOut">
              <a:rPr lang="ar-IQ" smtClean="0"/>
              <a:t>16/01/1441</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D7435E2-57C5-436B-84C4-74F84257F21D}"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611559" y="2492896"/>
            <a:ext cx="8033603" cy="1569660"/>
          </a:xfrm>
          <a:prstGeom prst="rect">
            <a:avLst/>
          </a:prstGeom>
          <a:noFill/>
        </p:spPr>
        <p:txBody>
          <a:bodyPr wrap="square" rtlCol="1">
            <a:spAutoFit/>
          </a:bodyPr>
          <a:lstStyle/>
          <a:p>
            <a:r>
              <a:rPr lang="ar-IQ" sz="9600" dirty="0"/>
              <a:t>تخطيط تدريب القوة</a:t>
            </a:r>
          </a:p>
        </p:txBody>
      </p:sp>
      <p:sp>
        <p:nvSpPr>
          <p:cNvPr id="3" name="مربع نص 1"/>
          <p:cNvSpPr txBox="1"/>
          <p:nvPr/>
        </p:nvSpPr>
        <p:spPr>
          <a:xfrm>
            <a:off x="611559" y="6396462"/>
            <a:ext cx="8391645" cy="338554"/>
          </a:xfrm>
          <a:prstGeom prst="rect">
            <a:avLst/>
          </a:prstGeom>
          <a:noFill/>
        </p:spPr>
        <p:txBody>
          <a:bodyPr wrap="square" rtlCol="1">
            <a:spAutoFit/>
          </a:bodyPr>
          <a:lstStyle>
            <a:defPPr lvl="0">
              <a:defRPr lang="ar-IQ"/>
            </a:defPPr>
            <a:lvl1pPr marL="0" lvl="0" algn="r" defTabSz="914400" rtl="1" eaLnBrk="1" latinLnBrk="0" hangingPunct="1">
              <a:defRPr sz="1800" kern="1200">
                <a:solidFill>
                  <a:schemeClr val="tx1"/>
                </a:solidFill>
                <a:latin typeface="+mn-lt"/>
                <a:ea typeface="+mn-ea"/>
                <a:cs typeface="+mn-cs"/>
              </a:defRPr>
            </a:lvl1pPr>
            <a:lvl2pPr marL="457200" lvl="1" algn="r" defTabSz="914400" rtl="1" eaLnBrk="1" latinLnBrk="0" hangingPunct="1">
              <a:defRPr sz="1800" kern="1200">
                <a:solidFill>
                  <a:schemeClr val="tx1"/>
                </a:solidFill>
                <a:latin typeface="+mn-lt"/>
                <a:ea typeface="+mn-ea"/>
                <a:cs typeface="+mn-cs"/>
              </a:defRPr>
            </a:lvl2pPr>
            <a:lvl3pPr marL="914400" lvl="2" algn="r" defTabSz="914400" rtl="1" eaLnBrk="1" latinLnBrk="0" hangingPunct="1">
              <a:defRPr sz="1800" kern="1200">
                <a:solidFill>
                  <a:schemeClr val="tx1"/>
                </a:solidFill>
                <a:latin typeface="+mn-lt"/>
                <a:ea typeface="+mn-ea"/>
                <a:cs typeface="+mn-cs"/>
              </a:defRPr>
            </a:lvl3pPr>
            <a:lvl4pPr marL="1371600" lvl="3" algn="r" defTabSz="914400" rtl="1" eaLnBrk="1" latinLnBrk="0" hangingPunct="1">
              <a:defRPr sz="1800" kern="1200">
                <a:solidFill>
                  <a:schemeClr val="tx1"/>
                </a:solidFill>
                <a:latin typeface="+mn-lt"/>
                <a:ea typeface="+mn-ea"/>
                <a:cs typeface="+mn-cs"/>
              </a:defRPr>
            </a:lvl4pPr>
            <a:lvl5pPr marL="1828800" lvl="4" algn="r" defTabSz="914400" rtl="1" eaLnBrk="1" latinLnBrk="0" hangingPunct="1">
              <a:defRPr sz="1800" kern="1200">
                <a:solidFill>
                  <a:schemeClr val="tx1"/>
                </a:solidFill>
                <a:latin typeface="+mn-lt"/>
                <a:ea typeface="+mn-ea"/>
                <a:cs typeface="+mn-cs"/>
              </a:defRPr>
            </a:lvl5pPr>
            <a:lvl6pPr marL="2286000" lvl="5" algn="r" defTabSz="914400" rtl="1" eaLnBrk="1" latinLnBrk="0" hangingPunct="1">
              <a:defRPr sz="1800" kern="1200">
                <a:solidFill>
                  <a:schemeClr val="tx1"/>
                </a:solidFill>
                <a:latin typeface="+mn-lt"/>
                <a:ea typeface="+mn-ea"/>
                <a:cs typeface="+mn-cs"/>
              </a:defRPr>
            </a:lvl6pPr>
            <a:lvl7pPr marL="2743200" lvl="6" algn="r" defTabSz="914400" rtl="1" eaLnBrk="1" latinLnBrk="0" hangingPunct="1">
              <a:defRPr sz="1800" kern="1200">
                <a:solidFill>
                  <a:schemeClr val="tx1"/>
                </a:solidFill>
                <a:latin typeface="+mn-lt"/>
                <a:ea typeface="+mn-ea"/>
                <a:cs typeface="+mn-cs"/>
              </a:defRPr>
            </a:lvl7pPr>
            <a:lvl8pPr marL="3200400" lvl="7" algn="r" defTabSz="914400" rtl="1" eaLnBrk="1" latinLnBrk="0" hangingPunct="1">
              <a:defRPr sz="1800" kern="1200">
                <a:solidFill>
                  <a:schemeClr val="tx1"/>
                </a:solidFill>
                <a:latin typeface="+mn-lt"/>
                <a:ea typeface="+mn-ea"/>
                <a:cs typeface="+mn-cs"/>
              </a:defRPr>
            </a:lvl8pPr>
            <a:lvl9pPr marL="3657600" lvl="8" algn="r" defTabSz="914400" rtl="1" eaLnBrk="1" latinLnBrk="0" hangingPunct="1">
              <a:defRPr sz="1800" kern="1200">
                <a:solidFill>
                  <a:schemeClr val="tx1"/>
                </a:solidFill>
                <a:latin typeface="+mn-lt"/>
                <a:ea typeface="+mn-ea"/>
                <a:cs typeface="+mn-cs"/>
              </a:defRPr>
            </a:lvl9p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IQ" sz="1600" b="1" i="0" u="none" strike="noStrike" kern="1200" cap="none" spc="0" normalizeH="0" baseline="0" noProof="0" dirty="0">
                <a:ln>
                  <a:noFill/>
                </a:ln>
                <a:solidFill>
                  <a:srgbClr val="FF0000"/>
                </a:solidFill>
                <a:effectLst/>
                <a:uLnTx/>
                <a:uFillTx/>
                <a:latin typeface="Century Gothic"/>
                <a:ea typeface="+mn-ea"/>
                <a:cs typeface="Tahoma" panose="020B0604030504040204" pitchFamily="34" charset="0"/>
              </a:rPr>
              <a:t>اعداد طالبات الدكتوراه للعام الدراسي 2018-2019 </a:t>
            </a:r>
            <a:r>
              <a:rPr kumimoji="0" lang="ar-IQ" sz="1600" b="1" i="0" u="none" strike="noStrike" kern="1200" cap="none" spc="0" normalizeH="0" baseline="0" noProof="0" dirty="0" smtClean="0">
                <a:ln>
                  <a:noFill/>
                </a:ln>
                <a:solidFill>
                  <a:srgbClr val="FF0000"/>
                </a:solidFill>
                <a:effectLst/>
                <a:uLnTx/>
                <a:uFillTx/>
                <a:latin typeface="Century Gothic"/>
                <a:ea typeface="+mn-ea"/>
                <a:cs typeface="Tahoma" panose="020B0604030504040204" pitchFamily="34" charset="0"/>
              </a:rPr>
              <a:t>- بأشراف </a:t>
            </a:r>
            <a:r>
              <a:rPr kumimoji="0" lang="ar-IQ" sz="1600" b="1" i="0" u="none" strike="noStrike" kern="1200" cap="none" spc="0" normalizeH="0" baseline="0" noProof="0" dirty="0">
                <a:ln>
                  <a:noFill/>
                </a:ln>
                <a:solidFill>
                  <a:srgbClr val="FF0000"/>
                </a:solidFill>
                <a:effectLst/>
                <a:uLnTx/>
                <a:uFillTx/>
                <a:latin typeface="Century Gothic"/>
                <a:ea typeface="+mn-ea"/>
                <a:cs typeface="Tahoma" panose="020B0604030504040204" pitchFamily="34" charset="0"/>
              </a:rPr>
              <a:t>ا.د فاطمة عبد مالح  </a:t>
            </a:r>
          </a:p>
        </p:txBody>
      </p:sp>
    </p:spTree>
    <p:extLst>
      <p:ext uri="{BB962C8B-B14F-4D97-AF65-F5344CB8AC3E}">
        <p14:creationId xmlns:p14="http://schemas.microsoft.com/office/powerpoint/2010/main" val="707391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620688"/>
            <a:ext cx="8280920" cy="5293757"/>
          </a:xfrm>
          <a:prstGeom prst="rect">
            <a:avLst/>
          </a:prstGeom>
        </p:spPr>
        <p:txBody>
          <a:bodyPr wrap="square">
            <a:spAutoFit/>
          </a:bodyPr>
          <a:lstStyle/>
          <a:p>
            <a:r>
              <a:rPr lang="ar-IQ" sz="2000" b="1" dirty="0" smtClean="0"/>
              <a:t>كيف نطور القوة العضلية لدى اللاعبين:</a:t>
            </a:r>
          </a:p>
          <a:p>
            <a:r>
              <a:rPr lang="ar-IQ" sz="2000" b="1" dirty="0" smtClean="0"/>
              <a:t>هناك عدة تدريبات لتطوير القوة العضلية للاعبين باستعمال خصائص النظام </a:t>
            </a:r>
            <a:r>
              <a:rPr lang="ar-IQ" sz="2000" b="1" dirty="0" err="1" smtClean="0"/>
              <a:t>اللأوكسجيني</a:t>
            </a:r>
            <a:r>
              <a:rPr lang="ar-IQ" sz="2000" b="1" dirty="0" smtClean="0"/>
              <a:t> الأول</a:t>
            </a:r>
          </a:p>
          <a:p>
            <a:r>
              <a:rPr lang="ar-IQ" sz="2000" b="1" dirty="0" smtClean="0"/>
              <a:t>وهذه التدريبات هي لتطوير القوة القصوى والقوة السريعة والقوة الانفجارية: -</a:t>
            </a:r>
          </a:p>
          <a:p>
            <a:r>
              <a:rPr lang="ar-IQ" sz="2000" b="1" dirty="0" smtClean="0"/>
              <a:t>1 تدريبات القوة القصوى: -</a:t>
            </a:r>
          </a:p>
          <a:p>
            <a:r>
              <a:rPr lang="ar-IQ" sz="2000" b="1" dirty="0" smtClean="0"/>
              <a:t>القوة القصوى تعني قدرة اللاعب على التغلب على أقصى مقاومة أو هي )أقصى وزن يستطيع</a:t>
            </a:r>
          </a:p>
          <a:p>
            <a:r>
              <a:rPr lang="ar-IQ" sz="2000" b="1" dirty="0" smtClean="0"/>
              <a:t>الرياضي رفعة( وهذه التدريبات ذات فائدة كبيرة لدى اللاعبين الذين يمارسون الألعاب التي تتطلب</a:t>
            </a:r>
          </a:p>
          <a:p>
            <a:r>
              <a:rPr lang="ar-IQ" sz="2000" b="1" dirty="0" smtClean="0"/>
              <a:t>التغلب على مقاومات كبيرة مثل رفع الأثقال والمصارعة والجودة وإطاحة المطرقة ودفع الكرة</a:t>
            </a:r>
          </a:p>
          <a:p>
            <a:r>
              <a:rPr lang="ar-IQ" sz="2000" b="1" dirty="0" smtClean="0"/>
              <a:t>الحديدية وتقل فائدة هذه التدريبات كلما قلت المقاومة التي يفترض التغلب عليها أثناء المباريات</a:t>
            </a:r>
          </a:p>
          <a:p>
            <a:r>
              <a:rPr lang="ar-IQ" sz="2000" b="1" dirty="0" smtClean="0"/>
              <a:t>كالألعاب </a:t>
            </a:r>
            <a:r>
              <a:rPr lang="ar-IQ" sz="2000" b="1" dirty="0" err="1" smtClean="0"/>
              <a:t>الفرقية</a:t>
            </a:r>
            <a:r>
              <a:rPr lang="ar-IQ" sz="2000" b="1" dirty="0" smtClean="0"/>
              <a:t> والجري والسباحة لمسافات متوسطة وطويلة أي الألعاب التي تتطلب التغلب على</a:t>
            </a:r>
          </a:p>
          <a:p>
            <a:r>
              <a:rPr lang="ar-IQ" sz="2000" b="1" dirty="0" smtClean="0"/>
              <a:t>وزن الجسم فقط وكذلك الألعاب التي تتميز بالتحمل وتكون المقاومات فيها قليلة ، علما إن تطوير</a:t>
            </a:r>
          </a:p>
          <a:p>
            <a:r>
              <a:rPr lang="ar-IQ" sz="2000" b="1" dirty="0" smtClean="0"/>
              <a:t>القوة القصوى لدى اللاعبين في مختلف الألعاب يؤدي إلى تطوير القوة السريعة والقوة الانفجارية أي</a:t>
            </a:r>
          </a:p>
          <a:p>
            <a:r>
              <a:rPr lang="ar-IQ" sz="2000" b="1" dirty="0" smtClean="0"/>
              <a:t>إن هناك علاقة ايجابية بين تطوير القوة القصوى وهاتين القوتين بل إن القوة القصوى تشكل قاعدة</a:t>
            </a:r>
          </a:p>
          <a:p>
            <a:r>
              <a:rPr lang="ar-IQ" sz="2000" b="1" dirty="0" smtClean="0"/>
              <a:t>أساسية لتطويرهما وهذا يعني انه يجب تطوير القوة القصوى قبل القوة السريعة والانفجارية للألعاب</a:t>
            </a:r>
          </a:p>
          <a:p>
            <a:r>
              <a:rPr lang="ar-IQ" sz="2000" b="1" dirty="0" err="1" smtClean="0"/>
              <a:t>الفرقية</a:t>
            </a:r>
            <a:r>
              <a:rPr lang="ar-IQ" sz="2000" b="1" dirty="0" smtClean="0"/>
              <a:t> أي خلال فترة الإعداد العام والخاص ثم يقل استعمال ها تدريجيا كلما اقتربنا من فترة</a:t>
            </a:r>
          </a:p>
          <a:p>
            <a:r>
              <a:rPr lang="ar-IQ" sz="2000" b="1" dirty="0" smtClean="0"/>
              <a:t>المباريات وتزداد الأحجام التدريبية للقوة السريعة والانفجارية .</a:t>
            </a:r>
          </a:p>
          <a:p>
            <a:r>
              <a:rPr lang="ar-IQ" sz="2000" b="1" dirty="0" smtClean="0"/>
              <a:t>هناك نوعين من القوة القصوى هما:</a:t>
            </a:r>
            <a:r>
              <a:rPr lang="ar-IQ" dirty="0" smtClean="0"/>
              <a:t> -</a:t>
            </a:r>
            <a:endParaRPr lang="ar-IQ" dirty="0"/>
          </a:p>
        </p:txBody>
      </p:sp>
    </p:spTree>
    <p:extLst>
      <p:ext uri="{BB962C8B-B14F-4D97-AF65-F5344CB8AC3E}">
        <p14:creationId xmlns:p14="http://schemas.microsoft.com/office/powerpoint/2010/main" val="3055796439"/>
      </p:ext>
    </p:extLst>
  </p:cSld>
  <p:clrMapOvr>
    <a:masterClrMapping/>
  </p:clrMapOvr>
  <p:transition spd="slow">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0" y="908720"/>
            <a:ext cx="8964488" cy="6247864"/>
          </a:xfrm>
          <a:prstGeom prst="rect">
            <a:avLst/>
          </a:prstGeom>
        </p:spPr>
        <p:txBody>
          <a:bodyPr wrap="square">
            <a:spAutoFit/>
          </a:bodyPr>
          <a:lstStyle/>
          <a:p>
            <a:r>
              <a:rPr lang="ar-IQ" sz="2000" b="1" dirty="0" smtClean="0">
                <a:solidFill>
                  <a:srgbClr val="FF0000"/>
                </a:solidFill>
              </a:rPr>
              <a:t>أ القوة القصوى المتحركة -</a:t>
            </a:r>
          </a:p>
          <a:p>
            <a:r>
              <a:rPr lang="ar-IQ" sz="2000" b="1" dirty="0" smtClean="0"/>
              <a:t>وتعني قدرة اللاعب على التغلب على أقصى مقاومة ومن خصائصها إن العضلات يحدث فيها</a:t>
            </a:r>
          </a:p>
          <a:p>
            <a:r>
              <a:rPr lang="ar-IQ" sz="2000" b="1" dirty="0" smtClean="0"/>
              <a:t>تقلص وانبساط ولكنه بطيء نتيجة لكبر المقاومة مثال رفع الأثقال بأوزان قصويه تؤدى لمرة واحدة</a:t>
            </a:r>
          </a:p>
          <a:p>
            <a:r>
              <a:rPr lang="ar-IQ" sz="2000" b="1" dirty="0" smtClean="0"/>
              <a:t>فقط. ويمكن تطوير هذه القوة من خلال ما يلي: -</a:t>
            </a:r>
          </a:p>
          <a:p>
            <a:r>
              <a:rPr lang="ar-IQ" sz="2000" b="1" dirty="0" smtClean="0"/>
              <a:t>الشدة: من - 90 – 100 % من أقصى وزن يستطيع الرياضي رفعه في تمرين معين.</a:t>
            </a:r>
          </a:p>
          <a:p>
            <a:endParaRPr lang="ar-IQ" sz="2000" b="1" dirty="0" smtClean="0"/>
          </a:p>
          <a:p>
            <a:r>
              <a:rPr lang="ar-IQ" sz="2000" b="1" u="sng" dirty="0" smtClean="0"/>
              <a:t>90%         ,95% ,      100%      </a:t>
            </a:r>
          </a:p>
          <a:p>
            <a:pPr marL="457200" indent="-457200">
              <a:buAutoNum type="arabicPlain" startAt="3"/>
            </a:pPr>
            <a:r>
              <a:rPr lang="ar-IQ" sz="2000" b="1" dirty="0" smtClean="0"/>
              <a:t>2                            1                                                                                                                      الراحة رجوع النبض 120 ضربة / دقيقة او </a:t>
            </a:r>
            <a:r>
              <a:rPr lang="ar-IQ" sz="2000" b="1" dirty="0" err="1" smtClean="0"/>
              <a:t>ارحة</a:t>
            </a:r>
            <a:r>
              <a:rPr lang="ar-IQ" sz="2000" b="1" dirty="0" smtClean="0"/>
              <a:t> من 3-5 </a:t>
            </a:r>
            <a:r>
              <a:rPr lang="ar-IQ" sz="2000" b="1" dirty="0" err="1" smtClean="0"/>
              <a:t>دقايق</a:t>
            </a:r>
            <a:r>
              <a:rPr lang="ar-IQ" sz="2000" b="1" dirty="0" smtClean="0"/>
              <a:t>                                                 </a:t>
            </a:r>
          </a:p>
          <a:p>
            <a:r>
              <a:rPr lang="ar-IQ" sz="2000" b="1" dirty="0" smtClean="0"/>
              <a:t>  </a:t>
            </a:r>
            <a:r>
              <a:rPr lang="ar-IQ" sz="2000" b="1" dirty="0" smtClean="0">
                <a:solidFill>
                  <a:srgbClr val="FF0000"/>
                </a:solidFill>
              </a:rPr>
              <a:t>ب- القوة القصوى الثابتة </a:t>
            </a:r>
            <a:r>
              <a:rPr lang="ar-IQ" sz="2000" b="1" dirty="0" smtClean="0"/>
              <a:t>وتعني قدرة اللاعب للمحاولة على التغلب على مقاومة اكبر من قوته العضلية مثل دفع حائط أو دفع</a:t>
            </a:r>
          </a:p>
          <a:p>
            <a:r>
              <a:rPr lang="ar-IQ" sz="2000" b="1" dirty="0" smtClean="0"/>
              <a:t>أوزان كبيرة ومن خصائصها إن العضلة لا يحدث فيها تقلص وانبساط وإنما تبقى في طولها نتيجة</a:t>
            </a:r>
          </a:p>
          <a:p>
            <a:r>
              <a:rPr lang="ar-IQ" sz="2000" b="1" dirty="0" smtClean="0"/>
              <a:t>عدم القدرة على التغلب على المقاومة الكبيرة ويمكن تطوير القوة القصوى الثابتة من خلال ما يأتي:-</a:t>
            </a:r>
          </a:p>
          <a:p>
            <a:r>
              <a:rPr lang="ar-IQ" sz="2000" b="1" dirty="0" smtClean="0"/>
              <a:t>الشدة: - 100 %</a:t>
            </a:r>
          </a:p>
          <a:p>
            <a:r>
              <a:rPr lang="ar-IQ" sz="2000" b="1" dirty="0" smtClean="0"/>
              <a:t>التكرار: لا يوجد تكرارات نتيجة لعدم وجود التقلص والانبساط في العضلات بل تحسب على -</a:t>
            </a:r>
          </a:p>
          <a:p>
            <a:r>
              <a:rPr lang="ar-IQ" sz="2000" b="1" dirty="0" smtClean="0"/>
              <a:t>أساس الزمن في كل تمرين.</a:t>
            </a:r>
          </a:p>
          <a:p>
            <a:r>
              <a:rPr lang="ar-IQ" sz="2000" b="1" dirty="0" smtClean="0"/>
              <a:t>للناشئين 6 × ثواني 3 مجموعات</a:t>
            </a:r>
          </a:p>
          <a:p>
            <a:r>
              <a:rPr lang="ar-IQ" sz="2000" b="1" dirty="0" smtClean="0"/>
              <a:t>للرجال 12 × ثانية 3 مجموعات</a:t>
            </a:r>
          </a:p>
          <a:p>
            <a:r>
              <a:rPr lang="ar-IQ" sz="2000" b="1" dirty="0" smtClean="0"/>
              <a:t>الراحة: رجوع النبض إلى اقل من - 120 ضربة/ دقيقة . أو راحة من ) 3 - 5 ( دقائق.)</a:t>
            </a:r>
          </a:p>
          <a:p>
            <a:r>
              <a:rPr lang="ar-IQ" sz="2000" dirty="0" smtClean="0"/>
              <a:t>                                                                                                                                                            </a:t>
            </a:r>
            <a:endParaRPr lang="ar-IQ" sz="2000" dirty="0"/>
          </a:p>
        </p:txBody>
      </p:sp>
    </p:spTree>
    <p:extLst>
      <p:ext uri="{BB962C8B-B14F-4D97-AF65-F5344CB8AC3E}">
        <p14:creationId xmlns:p14="http://schemas.microsoft.com/office/powerpoint/2010/main" val="4051703159"/>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ربع نص 7"/>
          <p:cNvSpPr txBox="1"/>
          <p:nvPr/>
        </p:nvSpPr>
        <p:spPr>
          <a:xfrm>
            <a:off x="403920" y="1061120"/>
            <a:ext cx="8249627" cy="369332"/>
          </a:xfrm>
          <a:prstGeom prst="rect">
            <a:avLst/>
          </a:prstGeom>
          <a:noFill/>
        </p:spPr>
        <p:txBody>
          <a:bodyPr wrap="square" rtlCol="1">
            <a:spAutoFit/>
          </a:bodyPr>
          <a:lstStyle/>
          <a:p>
            <a:endParaRPr lang="ar-IQ" dirty="0"/>
          </a:p>
        </p:txBody>
      </p:sp>
      <p:sp>
        <p:nvSpPr>
          <p:cNvPr id="9" name="مربع نص 8"/>
          <p:cNvSpPr txBox="1"/>
          <p:nvPr/>
        </p:nvSpPr>
        <p:spPr>
          <a:xfrm>
            <a:off x="556320" y="1213520"/>
            <a:ext cx="8249627" cy="4031873"/>
          </a:xfrm>
          <a:prstGeom prst="rect">
            <a:avLst/>
          </a:prstGeom>
          <a:noFill/>
        </p:spPr>
        <p:txBody>
          <a:bodyPr wrap="square" rtlCol="1">
            <a:spAutoFit/>
          </a:bodyPr>
          <a:lstStyle/>
          <a:p>
            <a:pPr algn="just"/>
            <a:r>
              <a:rPr lang="ar-IQ" sz="3200" dirty="0" smtClean="0">
                <a:solidFill>
                  <a:srgbClr val="FF0000"/>
                </a:solidFill>
              </a:rPr>
              <a:t>مفهوم تدريبات القوة السريعة والقوة الانفجارية</a:t>
            </a:r>
          </a:p>
          <a:p>
            <a:pPr algn="just"/>
            <a:r>
              <a:rPr lang="ar-IQ" sz="3200" dirty="0" smtClean="0"/>
              <a:t>يعتقد بعض المدربين إن تدريبات القوة السريعة هي نفس أو تتشابه مع تدريبات القوة الانفجارية من</a:t>
            </a:r>
          </a:p>
          <a:p>
            <a:pPr algn="just"/>
            <a:r>
              <a:rPr lang="ar-IQ" sz="3200" dirty="0" smtClean="0"/>
              <a:t>حيث الحجم والشدة والراحة ولكن في حقيقة الأمر هناك عدة اختلافات بين تدريبات القوة السريعة</a:t>
            </a:r>
          </a:p>
          <a:p>
            <a:pPr algn="just"/>
            <a:r>
              <a:rPr lang="ar-IQ" sz="3200" dirty="0" smtClean="0"/>
              <a:t>والقوة الانفجارية وهذه الاختلافات تكمن في التعريف والتدريب والجوانب الفسيولوجية والكيميائية</a:t>
            </a:r>
          </a:p>
          <a:p>
            <a:pPr algn="just"/>
            <a:r>
              <a:rPr lang="ar-IQ" sz="3200" dirty="0" smtClean="0"/>
              <a:t>ووفقا لما يلي:-</a:t>
            </a:r>
            <a:endParaRPr lang="ar-IQ" sz="3200" dirty="0"/>
          </a:p>
        </p:txBody>
      </p:sp>
    </p:spTree>
    <p:extLst>
      <p:ext uri="{BB962C8B-B14F-4D97-AF65-F5344CB8AC3E}">
        <p14:creationId xmlns:p14="http://schemas.microsoft.com/office/powerpoint/2010/main" val="3682543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ذو زاويتين مستديرتين في نفس الجانب 4"/>
          <p:cNvSpPr/>
          <p:nvPr/>
        </p:nvSpPr>
        <p:spPr>
          <a:xfrm>
            <a:off x="223930" y="620688"/>
            <a:ext cx="8712968" cy="1080120"/>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4400" dirty="0" smtClean="0">
                <a:solidFill>
                  <a:srgbClr val="002060"/>
                </a:solidFill>
              </a:rPr>
              <a:t>أولاً: التعريف</a:t>
            </a:r>
          </a:p>
        </p:txBody>
      </p:sp>
      <p:graphicFrame>
        <p:nvGraphicFramePr>
          <p:cNvPr id="7" name="جدول 6"/>
          <p:cNvGraphicFramePr>
            <a:graphicFrameLocks noGrp="1"/>
          </p:cNvGraphicFramePr>
          <p:nvPr>
            <p:extLst>
              <p:ext uri="{D42A27DB-BD31-4B8C-83A1-F6EECF244321}">
                <p14:modId xmlns:p14="http://schemas.microsoft.com/office/powerpoint/2010/main" val="3937331771"/>
              </p:ext>
            </p:extLst>
          </p:nvPr>
        </p:nvGraphicFramePr>
        <p:xfrm>
          <a:off x="223930" y="1988840"/>
          <a:ext cx="8712968" cy="4392488"/>
        </p:xfrm>
        <a:graphic>
          <a:graphicData uri="http://schemas.openxmlformats.org/drawingml/2006/table">
            <a:tbl>
              <a:tblPr rtl="1" firstRow="1" bandRow="1">
                <a:tableStyleId>{5C22544A-7EE6-4342-B048-85BDC9FD1C3A}</a:tableStyleId>
              </a:tblPr>
              <a:tblGrid>
                <a:gridCol w="4424858"/>
                <a:gridCol w="4288110"/>
              </a:tblGrid>
              <a:tr h="1143858">
                <a:tc>
                  <a:txBody>
                    <a:bodyPr/>
                    <a:lstStyle/>
                    <a:p>
                      <a:pPr algn="ctr" rtl="1"/>
                      <a:r>
                        <a:rPr lang="ar-IQ" sz="4000" dirty="0" smtClean="0"/>
                        <a:t>القوة الانفجارية</a:t>
                      </a:r>
                      <a:endParaRPr lang="ar-IQ" sz="4000" dirty="0"/>
                    </a:p>
                  </a:txBody>
                  <a:tcPr/>
                </a:tc>
                <a:tc>
                  <a:txBody>
                    <a:bodyPr/>
                    <a:lstStyle/>
                    <a:p>
                      <a:pPr rtl="1"/>
                      <a:r>
                        <a:rPr lang="ar-IQ" sz="4000" dirty="0" smtClean="0"/>
                        <a:t>القوة السريعة</a:t>
                      </a:r>
                      <a:endParaRPr lang="ar-IQ" sz="4000" dirty="0"/>
                    </a:p>
                  </a:txBody>
                  <a:tcPr/>
                </a:tc>
              </a:tr>
              <a:tr h="3248630">
                <a:tc>
                  <a:txBody>
                    <a:bodyPr/>
                    <a:lstStyle/>
                    <a:p>
                      <a:pPr rtl="1"/>
                      <a:r>
                        <a:rPr lang="ar-IQ" sz="3600" dirty="0" smtClean="0"/>
                        <a:t>السرعة( بأقصر زمن تؤدى × أقصى قدرة )القوة</a:t>
                      </a:r>
                    </a:p>
                    <a:p>
                      <a:pPr rtl="1"/>
                      <a:r>
                        <a:rPr lang="ar-IQ" sz="3600" dirty="0" smtClean="0"/>
                        <a:t>لمرة واحدة.</a:t>
                      </a:r>
                    </a:p>
                    <a:p>
                      <a:pPr rtl="1"/>
                      <a:r>
                        <a:rPr lang="ar-IQ" sz="3600" dirty="0" smtClean="0"/>
                        <a:t>مثال: رفعة الخطف في لعبة رفع الأثقال .</a:t>
                      </a:r>
                      <a:endParaRPr lang="ar-IQ" sz="3600" dirty="0"/>
                    </a:p>
                  </a:txBody>
                  <a:tcPr/>
                </a:tc>
                <a:tc>
                  <a:txBody>
                    <a:bodyPr/>
                    <a:lstStyle/>
                    <a:p>
                      <a:pPr algn="r" rtl="1"/>
                      <a:r>
                        <a:rPr lang="ar-IQ" sz="3600" dirty="0" smtClean="0"/>
                        <a:t>أقصى تردد بأقصر زمن تؤدى لعدد من المرات.</a:t>
                      </a:r>
                    </a:p>
                    <a:p>
                      <a:pPr algn="r" rtl="1"/>
                      <a:r>
                        <a:rPr lang="ar-IQ" sz="3600" dirty="0" smtClean="0"/>
                        <a:t>مثال: الوثبات الثلاثة المتتالية.</a:t>
                      </a:r>
                      <a:endParaRPr lang="ar-IQ" sz="3600" dirty="0"/>
                    </a:p>
                  </a:txBody>
                  <a:tcPr/>
                </a:tc>
              </a:tr>
            </a:tbl>
          </a:graphicData>
        </a:graphic>
      </p:graphicFrame>
    </p:spTree>
    <p:extLst>
      <p:ext uri="{BB962C8B-B14F-4D97-AF65-F5344CB8AC3E}">
        <p14:creationId xmlns:p14="http://schemas.microsoft.com/office/powerpoint/2010/main" val="23657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وسيلة شرح مع سهم إلى الأسفل 4"/>
          <p:cNvSpPr/>
          <p:nvPr/>
        </p:nvSpPr>
        <p:spPr>
          <a:xfrm>
            <a:off x="251520" y="404664"/>
            <a:ext cx="8568952" cy="115212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4000" dirty="0" err="1" smtClean="0"/>
              <a:t>ثانيا:ً</a:t>
            </a:r>
            <a:r>
              <a:rPr lang="ar-IQ" sz="4000" dirty="0" smtClean="0"/>
              <a:t> من الناحية التدريبية</a:t>
            </a:r>
            <a:endParaRPr lang="ar-IQ" sz="4000" dirty="0"/>
          </a:p>
        </p:txBody>
      </p:sp>
      <p:graphicFrame>
        <p:nvGraphicFramePr>
          <p:cNvPr id="6" name="جدول 5"/>
          <p:cNvGraphicFramePr>
            <a:graphicFrameLocks noGrp="1"/>
          </p:cNvGraphicFramePr>
          <p:nvPr>
            <p:extLst>
              <p:ext uri="{D42A27DB-BD31-4B8C-83A1-F6EECF244321}">
                <p14:modId xmlns:p14="http://schemas.microsoft.com/office/powerpoint/2010/main" val="145835518"/>
              </p:ext>
            </p:extLst>
          </p:nvPr>
        </p:nvGraphicFramePr>
        <p:xfrm>
          <a:off x="107504" y="1772814"/>
          <a:ext cx="8856984" cy="4824537"/>
        </p:xfrm>
        <a:graphic>
          <a:graphicData uri="http://schemas.openxmlformats.org/drawingml/2006/table">
            <a:tbl>
              <a:tblPr rtl="1" firstRow="1" bandRow="1">
                <a:tableStyleId>{284E427A-3D55-4303-BF80-6455036E1DE7}</a:tableStyleId>
              </a:tblPr>
              <a:tblGrid>
                <a:gridCol w="4428492"/>
                <a:gridCol w="4428492"/>
              </a:tblGrid>
              <a:tr h="819261">
                <a:tc>
                  <a:txBody>
                    <a:bodyPr/>
                    <a:lstStyle/>
                    <a:p>
                      <a:pPr rtl="1"/>
                      <a:r>
                        <a:rPr lang="ar-IQ" dirty="0" smtClean="0"/>
                        <a:t>القوة الانفجارية</a:t>
                      </a:r>
                      <a:endParaRPr lang="ar-IQ" dirty="0"/>
                    </a:p>
                  </a:txBody>
                  <a:tcPr/>
                </a:tc>
                <a:tc>
                  <a:txBody>
                    <a:bodyPr/>
                    <a:lstStyle/>
                    <a:p>
                      <a:pPr rtl="1"/>
                      <a:r>
                        <a:rPr lang="ar-IQ" dirty="0" smtClean="0"/>
                        <a:t>القوة السريعة</a:t>
                      </a:r>
                      <a:endParaRPr lang="ar-IQ" dirty="0"/>
                    </a:p>
                  </a:txBody>
                  <a:tcPr/>
                </a:tc>
              </a:tr>
              <a:tr h="2002638">
                <a:tc>
                  <a:txBody>
                    <a:bodyPr/>
                    <a:lstStyle/>
                    <a:p>
                      <a:pPr rtl="1"/>
                      <a:r>
                        <a:rPr lang="ar-IQ" dirty="0" smtClean="0"/>
                        <a:t>وزن الأثقال في التدريب من 30 – 50 % من</a:t>
                      </a:r>
                    </a:p>
                    <a:p>
                      <a:pPr rtl="1"/>
                      <a:r>
                        <a:rPr lang="ar-IQ" dirty="0" smtClean="0"/>
                        <a:t>أقصى وزن يستطيع الرياضي أن يرفعه.</a:t>
                      </a:r>
                      <a:endParaRPr lang="ar-IQ" dirty="0"/>
                    </a:p>
                  </a:txBody>
                  <a:tcPr/>
                </a:tc>
                <a:tc>
                  <a:txBody>
                    <a:bodyPr/>
                    <a:lstStyle/>
                    <a:p>
                      <a:pPr rtl="1"/>
                      <a:r>
                        <a:rPr lang="ar-IQ" dirty="0" smtClean="0"/>
                        <a:t>وزن الأثقال في التدريب من 50 – 70 % من أقصى وزن</a:t>
                      </a:r>
                    </a:p>
                    <a:p>
                      <a:pPr rtl="1"/>
                      <a:r>
                        <a:rPr lang="ar-IQ" dirty="0" smtClean="0"/>
                        <a:t>يستطيع الرياضي أن يرفعه.</a:t>
                      </a:r>
                      <a:endParaRPr lang="ar-IQ" dirty="0"/>
                    </a:p>
                  </a:txBody>
                  <a:tcPr/>
                </a:tc>
              </a:tr>
              <a:tr h="2002638">
                <a:tc>
                  <a:txBody>
                    <a:bodyPr/>
                    <a:lstStyle/>
                    <a:p>
                      <a:pPr rtl="1"/>
                      <a:r>
                        <a:rPr lang="ar-IQ" dirty="0" smtClean="0"/>
                        <a:t>التكرار من ) 1 – 4 ( تكرارات لكل تمرين.</a:t>
                      </a:r>
                    </a:p>
                    <a:p>
                      <a:pPr rtl="1"/>
                      <a:r>
                        <a:rPr lang="ar-IQ" dirty="0" smtClean="0"/>
                        <a:t>والتغلب على المقاومة بأقصى درجة تسارع.</a:t>
                      </a:r>
                      <a:endParaRPr lang="ar-IQ" dirty="0"/>
                    </a:p>
                  </a:txBody>
                  <a:tcPr/>
                </a:tc>
                <a:tc>
                  <a:txBody>
                    <a:bodyPr/>
                    <a:lstStyle/>
                    <a:p>
                      <a:pPr rtl="1"/>
                      <a:r>
                        <a:rPr lang="ar-IQ" dirty="0" smtClean="0"/>
                        <a:t>التكرار من ) 6 – 10 ( تكرارات لكل تمرين.</a:t>
                      </a:r>
                    </a:p>
                    <a:p>
                      <a:pPr rtl="1"/>
                      <a:r>
                        <a:rPr lang="ar-IQ" dirty="0" smtClean="0"/>
                        <a:t>التغلب على المقاومة بدرجة تسارع لا تصل إلى أقصى</a:t>
                      </a:r>
                    </a:p>
                    <a:p>
                      <a:pPr rtl="1"/>
                      <a:r>
                        <a:rPr lang="ar-IQ" dirty="0" smtClean="0"/>
                        <a:t>درجة تسارع.</a:t>
                      </a:r>
                      <a:endParaRPr lang="ar-IQ" dirty="0"/>
                    </a:p>
                  </a:txBody>
                  <a:tcPr/>
                </a:tc>
              </a:tr>
            </a:tbl>
          </a:graphicData>
        </a:graphic>
      </p:graphicFrame>
    </p:spTree>
    <p:extLst>
      <p:ext uri="{BB962C8B-B14F-4D97-AF65-F5344CB8AC3E}">
        <p14:creationId xmlns:p14="http://schemas.microsoft.com/office/powerpoint/2010/main" val="292473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ع سهم إلى الأسفل 1"/>
          <p:cNvSpPr/>
          <p:nvPr/>
        </p:nvSpPr>
        <p:spPr>
          <a:xfrm>
            <a:off x="383627" y="260648"/>
            <a:ext cx="8568952" cy="134644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4000" dirty="0" err="1" smtClean="0"/>
              <a:t>ثالثا:ً</a:t>
            </a:r>
            <a:r>
              <a:rPr lang="ar-IQ" sz="4000" dirty="0" smtClean="0"/>
              <a:t> من الناحية الفسيولوجية</a:t>
            </a:r>
            <a:endParaRPr lang="ar-IQ" sz="4000" dirty="0"/>
          </a:p>
        </p:txBody>
      </p:sp>
      <p:graphicFrame>
        <p:nvGraphicFramePr>
          <p:cNvPr id="3" name="جدول 2"/>
          <p:cNvGraphicFramePr>
            <a:graphicFrameLocks noGrp="1"/>
          </p:cNvGraphicFramePr>
          <p:nvPr>
            <p:extLst>
              <p:ext uri="{D42A27DB-BD31-4B8C-83A1-F6EECF244321}">
                <p14:modId xmlns:p14="http://schemas.microsoft.com/office/powerpoint/2010/main" val="1579035489"/>
              </p:ext>
            </p:extLst>
          </p:nvPr>
        </p:nvGraphicFramePr>
        <p:xfrm>
          <a:off x="251520" y="1607096"/>
          <a:ext cx="8568953" cy="5225483"/>
        </p:xfrm>
        <a:graphic>
          <a:graphicData uri="http://schemas.openxmlformats.org/drawingml/2006/table">
            <a:tbl>
              <a:tblPr rtl="1" firstRow="1" bandRow="1">
                <a:tableStyleId>{5C22544A-7EE6-4342-B048-85BDC9FD1C3A}</a:tableStyleId>
              </a:tblPr>
              <a:tblGrid>
                <a:gridCol w="4350833"/>
                <a:gridCol w="4218120"/>
              </a:tblGrid>
              <a:tr h="1110683">
                <a:tc>
                  <a:txBody>
                    <a:bodyPr/>
                    <a:lstStyle/>
                    <a:p>
                      <a:pPr algn="ctr" rtl="1"/>
                      <a:r>
                        <a:rPr lang="ar-IQ" sz="3600" dirty="0" smtClean="0"/>
                        <a:t>القوة الانفجارية</a:t>
                      </a:r>
                      <a:endParaRPr lang="ar-IQ" sz="3600" dirty="0"/>
                    </a:p>
                  </a:txBody>
                  <a:tcPr/>
                </a:tc>
                <a:tc>
                  <a:txBody>
                    <a:bodyPr/>
                    <a:lstStyle/>
                    <a:p>
                      <a:pPr algn="ctr" rtl="1"/>
                      <a:r>
                        <a:rPr lang="ar-IQ" sz="3600" dirty="0" smtClean="0"/>
                        <a:t>القوة السريعة</a:t>
                      </a:r>
                      <a:endParaRPr lang="ar-IQ" sz="3600" dirty="0"/>
                    </a:p>
                  </a:txBody>
                  <a:tcPr/>
                </a:tc>
              </a:tr>
              <a:tr h="3735557">
                <a:tc>
                  <a:txBody>
                    <a:bodyPr/>
                    <a:lstStyle/>
                    <a:p>
                      <a:pPr algn="just" rtl="1"/>
                      <a:r>
                        <a:rPr lang="ar-IQ" sz="2400" dirty="0" smtClean="0"/>
                        <a:t>يشترك فيها اكبر عدد ممكن من الوحدات الحركية</a:t>
                      </a:r>
                    </a:p>
                    <a:p>
                      <a:pPr algn="just" rtl="1"/>
                      <a:r>
                        <a:rPr lang="ar-IQ" sz="2400" dirty="0" smtClean="0"/>
                        <a:t>وبنفس الوقت أي )تزامن عمل الوحدات الحركية</a:t>
                      </a:r>
                    </a:p>
                    <a:p>
                      <a:pPr algn="just" rtl="1"/>
                      <a:r>
                        <a:rPr lang="ar-IQ" sz="2400" dirty="0" smtClean="0"/>
                        <a:t>أثناء الأداء( أي الأداء بنفس الوقت وبأقصر زمن،</a:t>
                      </a:r>
                    </a:p>
                    <a:p>
                      <a:pPr algn="just" rtl="1"/>
                      <a:r>
                        <a:rPr lang="ar-IQ" sz="2400" dirty="0" smtClean="0"/>
                        <a:t>ومن الضروري أن تكون العضلات المقابلة</a:t>
                      </a:r>
                    </a:p>
                    <a:p>
                      <a:pPr algn="just" rtl="1"/>
                      <a:r>
                        <a:rPr lang="ar-IQ" sz="2400" dirty="0" smtClean="0"/>
                        <a:t>للعضلات العاملة مرتخية قبل الأداء.</a:t>
                      </a:r>
                      <a:endParaRPr lang="ar-IQ" sz="2400" dirty="0"/>
                    </a:p>
                  </a:txBody>
                  <a:tcPr/>
                </a:tc>
                <a:tc>
                  <a:txBody>
                    <a:bodyPr/>
                    <a:lstStyle/>
                    <a:p>
                      <a:pPr algn="just" rtl="1"/>
                      <a:r>
                        <a:rPr lang="ar-IQ" sz="2400" dirty="0" smtClean="0"/>
                        <a:t>لا يشترك فيها أكبر عدد من الوحدات في نفس الوقت كما لا</a:t>
                      </a:r>
                    </a:p>
                    <a:p>
                      <a:pPr algn="just" rtl="1"/>
                      <a:r>
                        <a:rPr lang="ar-IQ" sz="2400" dirty="0" smtClean="0"/>
                        <a:t>يحدث تزامن كبير في نشاط الوحدات الحركية في العضلة</a:t>
                      </a:r>
                    </a:p>
                    <a:p>
                      <a:pPr algn="just" rtl="1"/>
                      <a:r>
                        <a:rPr lang="ar-IQ" sz="2400" dirty="0" smtClean="0"/>
                        <a:t>بل تعمل مجموعة من الوحدات الحركية بعد الأخرى وقد</a:t>
                      </a:r>
                    </a:p>
                    <a:p>
                      <a:pPr algn="just" rtl="1"/>
                      <a:r>
                        <a:rPr lang="ar-IQ" sz="2400" dirty="0" smtClean="0"/>
                        <a:t>تتزامن معها بفارق قليل جداً من الزمن، ومن الضروري أن</a:t>
                      </a:r>
                    </a:p>
                    <a:p>
                      <a:pPr algn="just" rtl="1"/>
                      <a:r>
                        <a:rPr lang="ar-IQ" sz="2400" dirty="0" smtClean="0"/>
                        <a:t>تكون العضلات المقابلة للعضلات العاملة بمستوى عالي من</a:t>
                      </a:r>
                    </a:p>
                    <a:p>
                      <a:pPr algn="just" rtl="1"/>
                      <a:r>
                        <a:rPr lang="ar-IQ" sz="2400" dirty="0" smtClean="0"/>
                        <a:t>التوتر.</a:t>
                      </a:r>
                      <a:endParaRPr lang="ar-IQ" sz="2400" dirty="0"/>
                    </a:p>
                  </a:txBody>
                  <a:tcPr/>
                </a:tc>
              </a:tr>
            </a:tbl>
          </a:graphicData>
        </a:graphic>
      </p:graphicFrame>
    </p:spTree>
    <p:extLst>
      <p:ext uri="{BB962C8B-B14F-4D97-AF65-F5344CB8AC3E}">
        <p14:creationId xmlns:p14="http://schemas.microsoft.com/office/powerpoint/2010/main" val="31195413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وسيلة شرح مع سهم إلى الأسفل 1"/>
          <p:cNvSpPr/>
          <p:nvPr/>
        </p:nvSpPr>
        <p:spPr>
          <a:xfrm>
            <a:off x="179512" y="260648"/>
            <a:ext cx="8784976" cy="9144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t>رابعا: من الناحية الكيميائية</a:t>
            </a:r>
            <a:endParaRPr lang="ar-IQ" dirty="0"/>
          </a:p>
        </p:txBody>
      </p:sp>
      <p:graphicFrame>
        <p:nvGraphicFramePr>
          <p:cNvPr id="3" name="جدول 2"/>
          <p:cNvGraphicFramePr>
            <a:graphicFrameLocks noGrp="1"/>
          </p:cNvGraphicFramePr>
          <p:nvPr>
            <p:extLst>
              <p:ext uri="{D42A27DB-BD31-4B8C-83A1-F6EECF244321}">
                <p14:modId xmlns:p14="http://schemas.microsoft.com/office/powerpoint/2010/main" val="1526536101"/>
              </p:ext>
            </p:extLst>
          </p:nvPr>
        </p:nvGraphicFramePr>
        <p:xfrm>
          <a:off x="179512" y="1397000"/>
          <a:ext cx="8784976" cy="5200352"/>
        </p:xfrm>
        <a:graphic>
          <a:graphicData uri="http://schemas.openxmlformats.org/drawingml/2006/table">
            <a:tbl>
              <a:tblPr rtl="1" firstRow="1" bandRow="1">
                <a:tableStyleId>{5C22544A-7EE6-4342-B048-85BDC9FD1C3A}</a:tableStyleId>
              </a:tblPr>
              <a:tblGrid>
                <a:gridCol w="4392488"/>
                <a:gridCol w="4392488"/>
              </a:tblGrid>
              <a:tr h="1134432">
                <a:tc>
                  <a:txBody>
                    <a:bodyPr/>
                    <a:lstStyle/>
                    <a:p>
                      <a:pPr algn="ctr" rtl="1"/>
                      <a:r>
                        <a:rPr lang="ar-IQ" sz="3200" dirty="0" smtClean="0"/>
                        <a:t>القوة الانفجارية</a:t>
                      </a:r>
                      <a:endParaRPr lang="ar-IQ" sz="3200" dirty="0"/>
                    </a:p>
                  </a:txBody>
                  <a:tcPr/>
                </a:tc>
                <a:tc>
                  <a:txBody>
                    <a:bodyPr/>
                    <a:lstStyle/>
                    <a:p>
                      <a:pPr algn="ctr" rtl="1"/>
                      <a:r>
                        <a:rPr lang="ar-IQ" dirty="0" smtClean="0"/>
                        <a:t>ا</a:t>
                      </a:r>
                      <a:r>
                        <a:rPr lang="ar-IQ" sz="3200" dirty="0" smtClean="0"/>
                        <a:t>لقوة السريعة</a:t>
                      </a:r>
                      <a:endParaRPr lang="ar-IQ" sz="3200" dirty="0"/>
                    </a:p>
                  </a:txBody>
                  <a:tcPr/>
                </a:tc>
              </a:tr>
              <a:tr h="4065920">
                <a:tc>
                  <a:txBody>
                    <a:bodyPr/>
                    <a:lstStyle/>
                    <a:p>
                      <a:pPr rtl="1"/>
                      <a:r>
                        <a:rPr lang="ar-IQ" sz="3200" dirty="0" smtClean="0"/>
                        <a:t>مصدر الطاقة الرئيس لمثل هذه التدريبات </a:t>
                      </a:r>
                      <a:r>
                        <a:rPr lang="en-US" sz="3200" dirty="0" smtClean="0"/>
                        <a:t>ATP)</a:t>
                      </a:r>
                      <a:r>
                        <a:rPr lang="ar-IQ" sz="3200" dirty="0" smtClean="0"/>
                        <a:t>)</a:t>
                      </a:r>
                      <a:endParaRPr lang="en-US" sz="3200" dirty="0" smtClean="0"/>
                    </a:p>
                    <a:p>
                      <a:pPr rtl="1"/>
                      <a:r>
                        <a:rPr lang="ar-IQ" sz="3200" dirty="0" smtClean="0"/>
                        <a:t>وتكون قوة انشطار </a:t>
                      </a:r>
                      <a:r>
                        <a:rPr lang="en-US" sz="3200" dirty="0" smtClean="0"/>
                        <a:t>(ATP) </a:t>
                      </a:r>
                      <a:r>
                        <a:rPr lang="ar-IQ" sz="3200" dirty="0" smtClean="0"/>
                        <a:t>سريعة جداً في الوحدة</a:t>
                      </a:r>
                    </a:p>
                    <a:p>
                      <a:pPr rtl="1"/>
                      <a:r>
                        <a:rPr lang="ar-IQ" sz="3200" dirty="0" smtClean="0"/>
                        <a:t>الزمنية. وذلك لقصر الفترة الزمنية للأداء والتي</a:t>
                      </a:r>
                    </a:p>
                    <a:p>
                      <a:pPr rtl="1"/>
                      <a:r>
                        <a:rPr lang="ar-IQ" sz="3200" dirty="0" err="1" smtClean="0"/>
                        <a:t>لاتتجاوز</a:t>
                      </a:r>
                      <a:r>
                        <a:rPr lang="ar-IQ" sz="3200" dirty="0" smtClean="0"/>
                        <a:t> ( 3ثواني) .</a:t>
                      </a:r>
                      <a:endParaRPr lang="ar-IQ" sz="3200" dirty="0"/>
                    </a:p>
                  </a:txBody>
                  <a:tcPr/>
                </a:tc>
                <a:tc>
                  <a:txBody>
                    <a:bodyPr/>
                    <a:lstStyle/>
                    <a:p>
                      <a:pPr algn="just" rtl="1"/>
                      <a:r>
                        <a:rPr lang="ar-IQ" sz="3200" dirty="0" smtClean="0"/>
                        <a:t>مصدر الطاقة الرئيس لمثل هذه التدريبات </a:t>
                      </a:r>
                      <a:r>
                        <a:rPr lang="en-US" sz="3200" dirty="0" smtClean="0"/>
                        <a:t>ATP-PC) +</a:t>
                      </a:r>
                      <a:r>
                        <a:rPr lang="ar-IQ" sz="3200" dirty="0" smtClean="0"/>
                        <a:t>)</a:t>
                      </a:r>
                      <a:endParaRPr lang="en-US" sz="3200" dirty="0" smtClean="0"/>
                    </a:p>
                    <a:p>
                      <a:pPr algn="just" rtl="1"/>
                      <a:r>
                        <a:rPr lang="ar-IQ" sz="3200" dirty="0" smtClean="0"/>
                        <a:t>تحلل</a:t>
                      </a:r>
                      <a:r>
                        <a:rPr lang="ar-IQ" sz="3200" baseline="0" dirty="0" smtClean="0"/>
                        <a:t> </a:t>
                      </a:r>
                      <a:r>
                        <a:rPr lang="ar-IQ" sz="3200" dirty="0" smtClean="0"/>
                        <a:t>الجلوكوز </a:t>
                      </a:r>
                      <a:r>
                        <a:rPr lang="ar-IQ" sz="3200" dirty="0" err="1" smtClean="0"/>
                        <a:t>لأوكسجيناً</a:t>
                      </a:r>
                      <a:r>
                        <a:rPr lang="ar-IQ" sz="3200" dirty="0" smtClean="0"/>
                        <a:t> وتكون قوة انشطار </a:t>
                      </a:r>
                      <a:r>
                        <a:rPr lang="en-US" sz="3200" dirty="0" smtClean="0"/>
                        <a:t>ATP </a:t>
                      </a:r>
                      <a:r>
                        <a:rPr lang="ar-IQ" sz="3200" dirty="0" smtClean="0"/>
                        <a:t>اقل</a:t>
                      </a:r>
                    </a:p>
                    <a:p>
                      <a:pPr algn="just" rtl="1"/>
                      <a:r>
                        <a:rPr lang="ar-IQ" sz="3200" dirty="0" smtClean="0"/>
                        <a:t>سرعة في الوحدة الزمنية. ويمكن أن يستمر فترة الأداء إلى</a:t>
                      </a:r>
                    </a:p>
                    <a:p>
                      <a:pPr algn="just" rtl="1"/>
                      <a:r>
                        <a:rPr lang="ar-IQ" sz="3200" dirty="0" smtClean="0"/>
                        <a:t> (10 ثواني)</a:t>
                      </a:r>
                      <a:endParaRPr lang="ar-IQ" sz="3200" dirty="0"/>
                    </a:p>
                  </a:txBody>
                  <a:tcPr/>
                </a:tc>
              </a:tr>
            </a:tbl>
          </a:graphicData>
        </a:graphic>
      </p:graphicFrame>
    </p:spTree>
    <p:extLst>
      <p:ext uri="{BB962C8B-B14F-4D97-AF65-F5344CB8AC3E}">
        <p14:creationId xmlns:p14="http://schemas.microsoft.com/office/powerpoint/2010/main" val="945498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76672"/>
            <a:ext cx="8640960" cy="8771632"/>
          </a:xfrm>
          <a:prstGeom prst="rect">
            <a:avLst/>
          </a:prstGeom>
        </p:spPr>
        <p:txBody>
          <a:bodyPr wrap="square">
            <a:spAutoFit/>
          </a:bodyPr>
          <a:lstStyle/>
          <a:p>
            <a:r>
              <a:rPr lang="ar-IQ" sz="2400" b="1" dirty="0" smtClean="0"/>
              <a:t>تدريبات القوة السريعة -</a:t>
            </a:r>
          </a:p>
          <a:p>
            <a:r>
              <a:rPr lang="ar-IQ" sz="2000" b="1" dirty="0" smtClean="0"/>
              <a:t>تعني القوة السريعة القدرة على التغلب على مقاومات تتطلب سرعة عالية من الانقباضات العضلية،</a:t>
            </a:r>
          </a:p>
          <a:p>
            <a:r>
              <a:rPr lang="ar-IQ" sz="2000" b="1" dirty="0" smtClean="0"/>
              <a:t>والهدف من تدريبات القوة السريعة هو تطوير المجاميع العضلية التي تعمل بشكل رئيسي في</a:t>
            </a:r>
          </a:p>
          <a:p>
            <a:r>
              <a:rPr lang="ar-IQ" sz="2000" b="1" dirty="0" smtClean="0"/>
              <a:t>المباريات وهناك نوعين من التدريب لتطوير القوة السريعة لعضلات الجسم المختلفة.    </a:t>
            </a:r>
          </a:p>
          <a:p>
            <a:endParaRPr lang="ar-IQ" sz="2000" b="1" dirty="0"/>
          </a:p>
          <a:p>
            <a:endParaRPr lang="ar-IQ" sz="2000" b="1" dirty="0" smtClean="0"/>
          </a:p>
          <a:p>
            <a:r>
              <a:rPr lang="ar-IQ" sz="2400" b="1" dirty="0" smtClean="0"/>
              <a:t>أ تدريب القوة السريعة عن طريق الأثقال -</a:t>
            </a:r>
          </a:p>
          <a:p>
            <a:r>
              <a:rPr lang="ar-IQ" sz="2000" b="1" dirty="0" smtClean="0"/>
              <a:t>الشدة: بالنسبة للوزن المستخدم من ) - 50 – 75 %( من أقصى وزن يستطيع أن يؤديه اللاعب</a:t>
            </a:r>
          </a:p>
          <a:p>
            <a:r>
              <a:rPr lang="ar-IQ" sz="2000" b="1" dirty="0" smtClean="0"/>
              <a:t>للتمرين المحدد.</a:t>
            </a:r>
          </a:p>
          <a:p>
            <a:r>
              <a:rPr lang="ar-IQ" sz="2000" b="1" dirty="0" smtClean="0"/>
              <a:t>سرعة الأداء من 90 – 100 % من أسرع أداء للاعب</a:t>
            </a:r>
          </a:p>
          <a:p>
            <a:r>
              <a:rPr lang="ar-IQ" sz="2000" b="1" dirty="0" smtClean="0"/>
              <a:t>الحجم: التكرار من ) - 6 – 10 ( تكرارات في كل تمرين.</a:t>
            </a:r>
          </a:p>
          <a:p>
            <a:r>
              <a:rPr lang="ar-IQ" sz="2000" b="1" dirty="0" smtClean="0"/>
              <a:t>المجاميع من ) 3 – 5 ( مجاميع لكل تمرين.</a:t>
            </a:r>
          </a:p>
          <a:p>
            <a:r>
              <a:rPr lang="ar-IQ" sz="2000" b="1" dirty="0" smtClean="0"/>
              <a:t>الراحة: يكون النبض من ) - 120 ( ضربة/دقيقة بين التكرارات واقل من 110 ض/د بين المجاميع.</a:t>
            </a:r>
          </a:p>
          <a:p>
            <a:r>
              <a:rPr lang="ar-IQ" sz="2000" b="1" dirty="0" smtClean="0"/>
              <a:t>أو راحة من ) 3 - 5 ( دقائق بين التكرارات. ومن ) 8 - 10 ( دقيقة بين المجاميع</a:t>
            </a:r>
          </a:p>
          <a:p>
            <a:endParaRPr lang="ar-IQ" sz="2000" b="1" dirty="0"/>
          </a:p>
          <a:p>
            <a:endParaRPr lang="ar-IQ" sz="2000" b="1" dirty="0" smtClean="0"/>
          </a:p>
          <a:p>
            <a:endParaRPr lang="ar-IQ" sz="2000" b="1" dirty="0"/>
          </a:p>
          <a:p>
            <a:endParaRPr lang="ar-IQ" sz="2000" b="1" dirty="0" smtClean="0"/>
          </a:p>
          <a:p>
            <a:endParaRPr lang="ar-IQ" sz="2000" b="1" dirty="0"/>
          </a:p>
          <a:p>
            <a:endParaRPr lang="ar-IQ" sz="2000" b="1" dirty="0" smtClean="0"/>
          </a:p>
          <a:p>
            <a:endParaRPr lang="ar-IQ" sz="2000" b="1" dirty="0"/>
          </a:p>
          <a:p>
            <a:endParaRPr lang="ar-IQ" sz="2000" b="1" dirty="0" smtClean="0"/>
          </a:p>
          <a:p>
            <a:endParaRPr lang="ar-IQ" sz="2000" b="1" dirty="0"/>
          </a:p>
          <a:p>
            <a:endParaRPr lang="ar-IQ" sz="2000" b="1" dirty="0" smtClean="0"/>
          </a:p>
          <a:p>
            <a:endParaRPr lang="ar-IQ" sz="2000" b="1" dirty="0"/>
          </a:p>
          <a:p>
            <a:endParaRPr lang="ar-IQ" sz="2000" b="1" dirty="0" smtClean="0"/>
          </a:p>
          <a:p>
            <a:endParaRPr lang="ar-IQ" sz="2000" b="1" dirty="0"/>
          </a:p>
          <a:p>
            <a:endParaRPr lang="ar-IQ" sz="2000" b="1" dirty="0" smtClean="0"/>
          </a:p>
        </p:txBody>
      </p:sp>
    </p:spTree>
    <p:extLst>
      <p:ext uri="{BB962C8B-B14F-4D97-AF65-F5344CB8AC3E}">
        <p14:creationId xmlns:p14="http://schemas.microsoft.com/office/powerpoint/2010/main" val="5752261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95536" y="620688"/>
            <a:ext cx="8280920" cy="6555641"/>
          </a:xfrm>
          <a:prstGeom prst="rect">
            <a:avLst/>
          </a:prstGeom>
        </p:spPr>
        <p:txBody>
          <a:bodyPr wrap="square">
            <a:spAutoFit/>
          </a:bodyPr>
          <a:lstStyle/>
          <a:p>
            <a:r>
              <a:rPr lang="ar-IQ" sz="2400" b="1" dirty="0" smtClean="0"/>
              <a:t>ب تدريب القوة السريعة عن طريق الوثب أو استعمال أجهزة متنوعة -</a:t>
            </a:r>
          </a:p>
          <a:p>
            <a:r>
              <a:rPr lang="ar-IQ" sz="2400" b="1" dirty="0" smtClean="0"/>
              <a:t>حيث يستخدم في هذه التدريبات تمارين مختلفة من تمارين الوثب برجل واحدة أو برجلين سواء</a:t>
            </a:r>
          </a:p>
          <a:p>
            <a:r>
              <a:rPr lang="ar-IQ" sz="2400" b="1" dirty="0" smtClean="0"/>
              <a:t>باستعمال أجهزة متنوعة أو بدونها بحيث تؤدى التمارين وفقا لما يلي: -</a:t>
            </a:r>
          </a:p>
          <a:p>
            <a:endParaRPr lang="ar-IQ" b="1" dirty="0" smtClean="0"/>
          </a:p>
          <a:p>
            <a:r>
              <a:rPr lang="ar-IQ" sz="2800" b="1" dirty="0" smtClean="0"/>
              <a:t>الشدة: تكون سرعة الأداء من - 90 – 100 % من أفضل انجاز.</a:t>
            </a:r>
          </a:p>
          <a:p>
            <a:r>
              <a:rPr lang="ar-IQ" sz="2800" b="1" dirty="0" smtClean="0"/>
              <a:t>التكرار: من ) - 6 – 10 ( تكرارات لكل تمرين.</a:t>
            </a:r>
          </a:p>
          <a:p>
            <a:r>
              <a:rPr lang="ar-IQ" sz="2800" b="1" dirty="0" smtClean="0"/>
              <a:t>الراحة: رجوع النبض إلى من ) - 120 ( ضربة/دقيقة بين التكرارات واقل من 110 ضربة/دقيقة بين</a:t>
            </a:r>
          </a:p>
          <a:p>
            <a:r>
              <a:rPr lang="ar-IQ" sz="2800" b="1" dirty="0" smtClean="0"/>
              <a:t>المجاميع. أو راحة من ) 3 - 5 ( دقائق بين التكرارات. ومن ) 8 - 10 ( دقيقة بين المجاميع</a:t>
            </a:r>
          </a:p>
          <a:p>
            <a:endParaRPr lang="ar-IQ" sz="2800" b="1" dirty="0"/>
          </a:p>
          <a:p>
            <a:endParaRPr lang="ar-IQ" sz="2800" b="1" dirty="0" smtClean="0"/>
          </a:p>
          <a:p>
            <a:endParaRPr lang="ar-IQ" sz="2800" b="1" dirty="0"/>
          </a:p>
          <a:p>
            <a:endParaRPr lang="ar-IQ" b="1" dirty="0" smtClean="0"/>
          </a:p>
          <a:p>
            <a:endParaRPr lang="ar-IQ" b="1" dirty="0"/>
          </a:p>
          <a:p>
            <a:endParaRPr lang="ar-IQ" b="1" dirty="0"/>
          </a:p>
        </p:txBody>
      </p:sp>
    </p:spTree>
    <p:extLst>
      <p:ext uri="{BB962C8B-B14F-4D97-AF65-F5344CB8AC3E}">
        <p14:creationId xmlns:p14="http://schemas.microsoft.com/office/powerpoint/2010/main" val="53412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1196752"/>
            <a:ext cx="7920880" cy="4370427"/>
          </a:xfrm>
          <a:prstGeom prst="rect">
            <a:avLst/>
          </a:prstGeom>
        </p:spPr>
        <p:txBody>
          <a:bodyPr wrap="square">
            <a:spAutoFit/>
          </a:bodyPr>
          <a:lstStyle/>
          <a:p>
            <a:r>
              <a:rPr lang="ar-IQ" sz="2000" b="1" dirty="0" smtClean="0"/>
              <a:t>لقد أثبتت البحوث الميدانية في مجال التدريب الرياضي إن اللاعبين والفرق الرياضية حققت تطورا كبيراً في مستوى القوة السريعة وذلك من خلال توظيف العلاقة الجيدة والمترابطة بين القوة القصوى</a:t>
            </a:r>
          </a:p>
          <a:p>
            <a:r>
              <a:rPr lang="ar-IQ" sz="2000" b="1" dirty="0" smtClean="0"/>
              <a:t>والقوة السريعة عن طريق استعمال تدريبات القوة القصوى لجميع أجزاء الجسم وعن طريق زيادة</a:t>
            </a:r>
          </a:p>
          <a:p>
            <a:r>
              <a:rPr lang="ar-IQ" sz="2000" b="1" dirty="0" smtClean="0"/>
              <a:t>سرعة الانقباضات العضلية في التدريبات حيث أكد علماء التدريب الرياضي على إن هناك علاقة</a:t>
            </a:r>
          </a:p>
          <a:p>
            <a:r>
              <a:rPr lang="ar-IQ" sz="2000" b="1" dirty="0" smtClean="0"/>
              <a:t>بين القوة السريعة نسبة إلى القوة القصوى حيث أكدوا على انه لبلوغ أعلى قوة سريعة يجب زيادة</a:t>
            </a:r>
          </a:p>
          <a:p>
            <a:r>
              <a:rPr lang="ar-IQ" sz="2000" b="1" dirty="0" smtClean="0"/>
              <a:t>القوة القصوى ونقصان الزمن في آن واحد أو من خلال ما يلي :-</a:t>
            </a:r>
          </a:p>
          <a:p>
            <a:r>
              <a:rPr lang="ar-IQ" sz="2000" b="1" dirty="0" smtClean="0"/>
              <a:t>زيادة القوة القصوى بثبات الزمن يؤدي إلى زيادة القوة السريعة. -</a:t>
            </a:r>
          </a:p>
          <a:p>
            <a:r>
              <a:rPr lang="ar-IQ" sz="2000" b="1" dirty="0" smtClean="0"/>
              <a:t>زيادة القوة القصوى بتقليل الزمن يؤدي إلى زيادة القوة السريعة. </a:t>
            </a:r>
          </a:p>
          <a:p>
            <a:r>
              <a:rPr lang="ar-IQ" sz="2000" b="1" dirty="0" smtClean="0"/>
              <a:t>ات القوة القصوى وتقليل الزمن يؤدي إلى زيادة القوة السريعة. –</a:t>
            </a:r>
          </a:p>
          <a:p>
            <a:r>
              <a:rPr lang="ar-IQ" sz="2000" b="1" dirty="0" smtClean="0"/>
              <a:t>الزمن ÷ القوة السريعة = القوة القصوى</a:t>
            </a:r>
          </a:p>
          <a:p>
            <a:endParaRPr lang="ar-IQ" dirty="0"/>
          </a:p>
        </p:txBody>
      </p:sp>
    </p:spTree>
    <p:extLst>
      <p:ext uri="{BB962C8B-B14F-4D97-AF65-F5344CB8AC3E}">
        <p14:creationId xmlns:p14="http://schemas.microsoft.com/office/powerpoint/2010/main" val="1695431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6135960"/>
          </a:xfrm>
        </p:spPr>
        <p:txBody>
          <a:bodyPr>
            <a:normAutofit fontScale="85000" lnSpcReduction="10000"/>
          </a:bodyPr>
          <a:lstStyle/>
          <a:p>
            <a:pPr marL="0" indent="0" algn="ctr">
              <a:buNone/>
            </a:pPr>
            <a:r>
              <a:rPr lang="ar-IQ" sz="4400" dirty="0" smtClean="0"/>
              <a:t> </a:t>
            </a:r>
            <a:endParaRPr lang="ar-IQ" sz="4400" dirty="0"/>
          </a:p>
          <a:p>
            <a:pPr marL="0" indent="0">
              <a:buNone/>
            </a:pPr>
            <a:r>
              <a:rPr lang="ar-IQ" sz="4400" dirty="0"/>
              <a:t>مفهوم القوة العضلية</a:t>
            </a:r>
          </a:p>
          <a:p>
            <a:pPr marL="0" indent="0">
              <a:buNone/>
            </a:pPr>
            <a:r>
              <a:rPr lang="ar-IQ" sz="2800" dirty="0"/>
              <a:t>تعد القوة العضلية صفة هامة وفاعلة تؤدي إلى تحسين مستوى الأداء الرياضي للاعبي </a:t>
            </a:r>
            <a:r>
              <a:rPr lang="ar-IQ" sz="2800" dirty="0" err="1"/>
              <a:t>الألعااب</a:t>
            </a:r>
            <a:r>
              <a:rPr lang="ar-IQ" sz="2800" dirty="0"/>
              <a:t> الفردية </a:t>
            </a:r>
            <a:r>
              <a:rPr lang="ar-IQ" sz="2800" dirty="0" err="1"/>
              <a:t>والفرقية</a:t>
            </a:r>
            <a:r>
              <a:rPr lang="ar-IQ" sz="2800" dirty="0"/>
              <a:t> وتساعد على الوقاية من الإصابات نتيجة لقوة العضلات وقدرتها على تحمل الأداء أثناء التدريبات أو المباريات.</a:t>
            </a:r>
          </a:p>
          <a:p>
            <a:pPr marL="0" indent="0">
              <a:buNone/>
            </a:pPr>
            <a:r>
              <a:rPr lang="ar-IQ" sz="2800" dirty="0"/>
              <a:t>تعني تدريبات القوة قدرة اللاعب على التغلب أو محاولة التغلب على مقاومات مختلفة مثل )الأثقال،</a:t>
            </a:r>
          </a:p>
          <a:p>
            <a:pPr marL="0" indent="0">
              <a:buNone/>
            </a:pPr>
            <a:r>
              <a:rPr lang="ar-IQ" sz="2800" dirty="0"/>
              <a:t>وزن الجسم، كرات طبية، حبل مطاطي، أجهزة متنوعة مثل )سلالم حواجز، صنا</a:t>
            </a:r>
          </a:p>
          <a:p>
            <a:pPr marL="0" indent="0">
              <a:buNone/>
            </a:pPr>
            <a:r>
              <a:rPr lang="ar-IQ" sz="2800" dirty="0"/>
              <a:t>مقاعد( صعود مدرج الملعب أو مرتفع ، الجري في الرمل، لبس جاكيت بأوزان مختلفة . </a:t>
            </a:r>
          </a:p>
          <a:p>
            <a:pPr marL="0" indent="0">
              <a:buNone/>
            </a:pPr>
            <a:r>
              <a:rPr lang="ar-IQ" sz="2800" dirty="0"/>
              <a:t>إن تقسيم التمارين إلى تمارين قوة عامة وتمارين قوة خاصة يكون تبعا لدرجة قرابتها من اللعبة</a:t>
            </a:r>
          </a:p>
          <a:p>
            <a:pPr marL="0" indent="0">
              <a:buNone/>
            </a:pPr>
            <a:r>
              <a:rPr lang="ar-IQ" sz="2800" dirty="0"/>
              <a:t>نفسها من حيث نوع وشكل التمارين التي يؤديها اللاعبين وسرعتها واتجاهها وقوتها ونوع </a:t>
            </a:r>
            <a:r>
              <a:rPr lang="ar-IQ" sz="2800" dirty="0" smtClean="0"/>
              <a:t>العمل </a:t>
            </a:r>
          </a:p>
          <a:p>
            <a:pPr marL="0" indent="0">
              <a:buNone/>
            </a:pPr>
            <a:r>
              <a:rPr lang="ar-IQ" sz="2800" dirty="0" smtClean="0"/>
              <a:t>العضلي </a:t>
            </a:r>
            <a:r>
              <a:rPr lang="ar-IQ" sz="2800" dirty="0"/>
              <a:t>في هذه التمارين وما </a:t>
            </a:r>
            <a:r>
              <a:rPr lang="ar-IQ" sz="2800" dirty="0" err="1"/>
              <a:t>تتطلبة</a:t>
            </a:r>
            <a:r>
              <a:rPr lang="ar-IQ" sz="2800" dirty="0"/>
              <a:t> اللعبة ومواقفها المختلفة</a:t>
            </a:r>
          </a:p>
          <a:p>
            <a:pPr marL="0" indent="0" algn="just">
              <a:buNone/>
            </a:pPr>
            <a:endParaRPr lang="ar-IQ" sz="2400" dirty="0"/>
          </a:p>
          <a:p>
            <a:pPr marL="0" indent="0">
              <a:buNone/>
            </a:pPr>
            <a:endParaRPr lang="ar-IQ" sz="2400" dirty="0"/>
          </a:p>
          <a:p>
            <a:pPr marL="0" indent="0">
              <a:buNone/>
            </a:pPr>
            <a:endParaRPr lang="ar-IQ" sz="2400" dirty="0"/>
          </a:p>
          <a:p>
            <a:pPr marL="0" indent="0">
              <a:buNone/>
            </a:pPr>
            <a:endParaRPr lang="ar-IQ" sz="2400" dirty="0"/>
          </a:p>
          <a:p>
            <a:pPr marL="0" indent="0">
              <a:buNone/>
            </a:pPr>
            <a:endParaRPr lang="ar-IQ" sz="2400" dirty="0"/>
          </a:p>
          <a:p>
            <a:pPr marL="0" indent="0">
              <a:buNone/>
            </a:pPr>
            <a:endParaRPr lang="ar-IQ" sz="2400" dirty="0"/>
          </a:p>
          <a:p>
            <a:pPr marL="0" indent="0">
              <a:buNone/>
            </a:pPr>
            <a:endParaRPr lang="ar-IQ" dirty="0"/>
          </a:p>
        </p:txBody>
      </p:sp>
    </p:spTree>
    <p:extLst>
      <p:ext uri="{BB962C8B-B14F-4D97-AF65-F5344CB8AC3E}">
        <p14:creationId xmlns:p14="http://schemas.microsoft.com/office/powerpoint/2010/main" val="2211772649"/>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612845"/>
            <a:ext cx="7992888" cy="4401205"/>
          </a:xfrm>
          <a:prstGeom prst="rect">
            <a:avLst/>
          </a:prstGeom>
        </p:spPr>
        <p:txBody>
          <a:bodyPr wrap="square">
            <a:spAutoFit/>
          </a:bodyPr>
          <a:lstStyle/>
          <a:p>
            <a:r>
              <a:rPr lang="ar-IQ" dirty="0" smtClean="0"/>
              <a:t>( </a:t>
            </a:r>
            <a:r>
              <a:rPr lang="ar-IQ" sz="2000" b="1" dirty="0" smtClean="0"/>
              <a:t>: إذا كانت القوة القصوى للاعب في تمرين معين ) 90 ( كغم والزمن الذي استغرقه في</a:t>
            </a:r>
          </a:p>
          <a:p>
            <a:r>
              <a:rPr lang="ar-IQ" sz="2000" b="1" dirty="0" smtClean="0"/>
              <a:t>تنفيذه ) 6 ( ثواني.</a:t>
            </a:r>
          </a:p>
          <a:p>
            <a:r>
              <a:rPr lang="ar-IQ" sz="2000" b="1" dirty="0" smtClean="0"/>
              <a:t>القوة السريعة= 90 ÷ كغم 6 ثواني= 15 قيمة القوة السريعة قبل التدريب فإذا زادت القوة القصوى مع</a:t>
            </a:r>
          </a:p>
          <a:p>
            <a:r>
              <a:rPr lang="ar-IQ" sz="2000" b="1" dirty="0" smtClean="0"/>
              <a:t>ثبات الزمن الذي يؤدي به التمرين</a:t>
            </a:r>
          </a:p>
          <a:p>
            <a:r>
              <a:rPr lang="ar-IQ" sz="2000" b="1" dirty="0" smtClean="0"/>
              <a:t>القوة السريعة= 100 ÷ كغم 6 ثواني= 16.6 أي زيادة في مقدار القوة</a:t>
            </a:r>
          </a:p>
          <a:p>
            <a:r>
              <a:rPr lang="ar-IQ" sz="2000" b="1" dirty="0" smtClean="0"/>
              <a:t>مثال ) 2 ( : في حالة زيادة القوة القصوى مع تقليل الزمن</a:t>
            </a:r>
          </a:p>
          <a:p>
            <a:r>
              <a:rPr lang="ar-IQ" sz="2000" b="1" dirty="0" smtClean="0"/>
              <a:t>القوة السريعة= 100 ÷ كغم 5 ثانية= 20 هو قيمة القوة السريعة</a:t>
            </a:r>
          </a:p>
          <a:p>
            <a:r>
              <a:rPr lang="ar-IQ" sz="2000" b="1" dirty="0" smtClean="0"/>
              <a:t>مثال ) 3 ( : في حالة ثبات القوة القصوى مع تقليل الزمن.</a:t>
            </a:r>
          </a:p>
          <a:p>
            <a:r>
              <a:rPr lang="ar-IQ" sz="2000" b="1" dirty="0" smtClean="0"/>
              <a:t>القوة السريعة- 100 ÷ كغم 4 ثانية= 25 قيمة القوة السريعة</a:t>
            </a:r>
          </a:p>
          <a:p>
            <a:r>
              <a:rPr lang="ar-IQ" sz="2000" b="1" dirty="0" smtClean="0"/>
              <a:t>وعليه فان أفضل الحالات لتطوير القوة السريعة هو من خلال زيادة القوة القصوى وتقليل زمن</a:t>
            </a:r>
          </a:p>
          <a:p>
            <a:r>
              <a:rPr lang="ar-IQ" sz="2000" b="1" dirty="0" smtClean="0"/>
              <a:t>الانقباضات العضلية أي زيادة سرعة الانبساط والانقباض أثناء الأداء العضلي مما يؤدي ذلك إلى</a:t>
            </a:r>
          </a:p>
          <a:p>
            <a:r>
              <a:rPr lang="ar-IQ" sz="2000" b="1" dirty="0" smtClean="0"/>
              <a:t>سرعة تنفيذ الواجب سواء كان بدني أو مهاري أو خططي وبالتالي تحسين مستوى الأداء أثناء</a:t>
            </a:r>
          </a:p>
          <a:p>
            <a:r>
              <a:rPr lang="ar-IQ" sz="2000" b="1" dirty="0" smtClean="0"/>
              <a:t>المباريات.</a:t>
            </a:r>
            <a:endParaRPr lang="ar-IQ" sz="2000" b="1" dirty="0"/>
          </a:p>
        </p:txBody>
      </p:sp>
    </p:spTree>
    <p:extLst>
      <p:ext uri="{BB962C8B-B14F-4D97-AF65-F5344CB8AC3E}">
        <p14:creationId xmlns:p14="http://schemas.microsoft.com/office/powerpoint/2010/main" val="37750495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404664"/>
            <a:ext cx="8712968" cy="5355312"/>
          </a:xfrm>
          <a:prstGeom prst="rect">
            <a:avLst/>
          </a:prstGeom>
        </p:spPr>
        <p:txBody>
          <a:bodyPr wrap="square">
            <a:spAutoFit/>
          </a:bodyPr>
          <a:lstStyle/>
          <a:p>
            <a:r>
              <a:rPr lang="ar-IQ" b="1" dirty="0" smtClean="0">
                <a:solidFill>
                  <a:srgbClr val="FF0000"/>
                </a:solidFill>
              </a:rPr>
              <a:t>تدريبات القوة الانفجارية -</a:t>
            </a:r>
          </a:p>
          <a:p>
            <a:r>
              <a:rPr lang="ar-IQ" b="1" dirty="0" smtClean="0"/>
              <a:t>تعني تدريبات القوة الانفجارية القدرة على التغلب على مقاومة تتطلب سرعة قصوى من الانقباض</a:t>
            </a:r>
          </a:p>
          <a:p>
            <a:r>
              <a:rPr lang="ar-IQ" b="1" dirty="0" smtClean="0"/>
              <a:t>العضلي، والهدف من تدريبات القوة الانفجارية هو تطوير عمل المجاميع العضلية وجعلها تنتج</a:t>
            </a:r>
          </a:p>
          <a:p>
            <a:r>
              <a:rPr lang="ar-IQ" b="1" dirty="0" smtClean="0"/>
              <a:t>أقصى قدرة بأقصر زمن أثناء الأداء في المباريات وهناك نوعين من تدريب القوة الانفجارية.</a:t>
            </a:r>
          </a:p>
          <a:p>
            <a:r>
              <a:rPr lang="ar-IQ" b="1" dirty="0" smtClean="0">
                <a:solidFill>
                  <a:srgbClr val="FF0000"/>
                </a:solidFill>
              </a:rPr>
              <a:t>أ تدريب القوة الانفجارية عن طريق الأثقال -</a:t>
            </a:r>
          </a:p>
          <a:p>
            <a:r>
              <a:rPr lang="ar-IQ" b="1" dirty="0" smtClean="0"/>
              <a:t>الشدة: بالنسبة للوزن المستخدم من - 30 – 50 % من أقصى وزن يستطيع اللاعب أن يرفعه للتمرين</a:t>
            </a:r>
          </a:p>
          <a:p>
            <a:r>
              <a:rPr lang="ar-IQ" b="1" dirty="0" smtClean="0"/>
              <a:t>المحدد. وتكون سرعة الأداء أقصى ما يمكن من قوة وسرعة ) 100 . ) %</a:t>
            </a:r>
          </a:p>
          <a:p>
            <a:r>
              <a:rPr lang="ar-IQ" b="1" dirty="0" smtClean="0"/>
              <a:t>الحجم: التكرارات أقل من ) - 4 ( تكرارات للتمرين الواحد.</a:t>
            </a:r>
          </a:p>
          <a:p>
            <a:r>
              <a:rPr lang="ar-IQ" b="1" dirty="0" smtClean="0"/>
              <a:t>الراحة: رجوع النبض إلى ) - 120 ( ضربة/دقيقة بين التكرارات وبين المجاميع إلى اقل من 110</a:t>
            </a:r>
          </a:p>
          <a:p>
            <a:r>
              <a:rPr lang="ar-IQ" b="1" dirty="0" smtClean="0"/>
              <a:t>ضربة/دقيقة . أو راحة من ) 3 - 5 ( دقائق بين التكرارات .ومن ) 8 - 10 ( دقيقة بين المجاميع.</a:t>
            </a:r>
          </a:p>
          <a:p>
            <a:r>
              <a:rPr lang="ar-IQ" b="1" dirty="0" smtClean="0">
                <a:solidFill>
                  <a:srgbClr val="FF0000"/>
                </a:solidFill>
              </a:rPr>
              <a:t>ب تدريبات القوة الانفجارية عن طريق الوثب ) </a:t>
            </a:r>
            <a:r>
              <a:rPr lang="ar-IQ" b="1" dirty="0" err="1" smtClean="0">
                <a:solidFill>
                  <a:srgbClr val="FF0000"/>
                </a:solidFill>
              </a:rPr>
              <a:t>البليومترك</a:t>
            </a:r>
            <a:r>
              <a:rPr lang="ar-IQ" b="1" dirty="0" smtClean="0">
                <a:solidFill>
                  <a:srgbClr val="FF0000"/>
                </a:solidFill>
              </a:rPr>
              <a:t> ( -</a:t>
            </a:r>
          </a:p>
          <a:p>
            <a:r>
              <a:rPr lang="ar-IQ" b="1" dirty="0" smtClean="0"/>
              <a:t>لقد أكدت الدراسات والبحوث التي أجريت بخصوص أفضل الأساليب التدريبية لتطوير القوة</a:t>
            </a:r>
          </a:p>
          <a:p>
            <a:r>
              <a:rPr lang="ar-IQ" b="1" dirty="0" smtClean="0"/>
              <a:t>الانفجارية إن تدريبات </a:t>
            </a:r>
            <a:r>
              <a:rPr lang="ar-IQ" b="1" dirty="0" err="1" smtClean="0"/>
              <a:t>البليومترك</a:t>
            </a:r>
            <a:r>
              <a:rPr lang="ar-IQ" b="1" dirty="0" smtClean="0"/>
              <a:t> هي أفضل التدريبات لتطوير القوة الانفجارية ، وقد أجريت بحوث</a:t>
            </a:r>
          </a:p>
          <a:p>
            <a:r>
              <a:rPr lang="ar-IQ" b="1" dirty="0" smtClean="0"/>
              <a:t>مقارنة بين تدريب القوة الانفجارية عن طريق الأثقال و تدريب القوة الانفجارية عن طريق</a:t>
            </a:r>
          </a:p>
          <a:p>
            <a:r>
              <a:rPr lang="ar-IQ" b="1" dirty="0" err="1" smtClean="0"/>
              <a:t>البليومترك</a:t>
            </a:r>
            <a:r>
              <a:rPr lang="ar-IQ" b="1" dirty="0" smtClean="0"/>
              <a:t> على عينه من مجموعتين متجانستين استخدمنا برنامجين لتطوير القوة الانفجارية بنفس</a:t>
            </a:r>
          </a:p>
          <a:p>
            <a:r>
              <a:rPr lang="ar-IQ" b="1" dirty="0" smtClean="0"/>
              <a:t>عدد التكرارات ونفس الفترة الزمنية وقد أظهرت النتائج تفوق مجموعة التدريب بطريقة </a:t>
            </a:r>
            <a:r>
              <a:rPr lang="ar-IQ" b="1" dirty="0" err="1" smtClean="0"/>
              <a:t>البليومترك</a:t>
            </a:r>
            <a:endParaRPr lang="ar-IQ" b="1" dirty="0" smtClean="0"/>
          </a:p>
          <a:p>
            <a:r>
              <a:rPr lang="ar-IQ" b="1" dirty="0" smtClean="0"/>
              <a:t>على مجموعة التدريب بالأثقال في تطوير مستوى القوة الانفجارية وبذلك فان تدريبات </a:t>
            </a:r>
            <a:r>
              <a:rPr lang="ar-IQ" b="1" dirty="0" err="1" smtClean="0"/>
              <a:t>البليومترك</a:t>
            </a:r>
            <a:r>
              <a:rPr lang="ar-IQ" b="1" dirty="0" smtClean="0"/>
              <a:t> قد</a:t>
            </a:r>
          </a:p>
          <a:p>
            <a:r>
              <a:rPr lang="ar-IQ" b="1" dirty="0" smtClean="0"/>
              <a:t>اختصرت الفترة الزمنية لتطوير القوة الانفجارية نتيجة لتأثيرها الفعال في تطوير القوة الانفجارية</a:t>
            </a:r>
          </a:p>
          <a:p>
            <a:r>
              <a:rPr lang="ar-IQ" b="1" dirty="0" smtClean="0"/>
              <a:t>للاعبين .</a:t>
            </a:r>
            <a:endParaRPr lang="ar-IQ" b="1" dirty="0"/>
          </a:p>
        </p:txBody>
      </p:sp>
    </p:spTree>
    <p:extLst>
      <p:ext uri="{BB962C8B-B14F-4D97-AF65-F5344CB8AC3E}">
        <p14:creationId xmlns:p14="http://schemas.microsoft.com/office/powerpoint/2010/main" val="39939023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856984" cy="5262979"/>
          </a:xfrm>
          <a:prstGeom prst="rect">
            <a:avLst/>
          </a:prstGeom>
        </p:spPr>
        <p:txBody>
          <a:bodyPr wrap="square">
            <a:spAutoFit/>
          </a:bodyPr>
          <a:lstStyle/>
          <a:p>
            <a:r>
              <a:rPr lang="ar-IQ" b="1" dirty="0" smtClean="0"/>
              <a:t>مثال على تدريبات الوثب العميق     </a:t>
            </a:r>
          </a:p>
          <a:p>
            <a:endParaRPr lang="ar-IQ" b="1" dirty="0" smtClean="0"/>
          </a:p>
          <a:p>
            <a:r>
              <a:rPr lang="ar-IQ" sz="2000" dirty="0" smtClean="0"/>
              <a:t>يقف اللاعب على صندوق أو مرتفع ارتفاعه مثلا ) 90 ( سم ثم يهبط اللاعب بكلتا رجليه إلى</a:t>
            </a:r>
          </a:p>
          <a:p>
            <a:r>
              <a:rPr lang="ar-IQ" sz="2000" dirty="0" smtClean="0"/>
              <a:t>الأرض وأثناء لمس الأرض تستقبل عضلات الرجلين مقاومة ثقل الجسم بالانقباض اللامركزي أي</a:t>
            </a:r>
          </a:p>
          <a:p>
            <a:r>
              <a:rPr lang="ar-IQ" sz="2000" dirty="0" smtClean="0"/>
              <a:t>انقباض بالتطويل لتمتص صدمة التقاء الرجلين بالأرض أي يحدث أثناء لمس الأرض بالرجلين</a:t>
            </a:r>
          </a:p>
          <a:p>
            <a:r>
              <a:rPr lang="ar-IQ" sz="2000" dirty="0" smtClean="0"/>
              <a:t>إطالة سريعة في العضلات العاملة مما يؤدي ذلك إلى حدوث تحفيز في </a:t>
            </a:r>
            <a:r>
              <a:rPr lang="ar-IQ" sz="2000" dirty="0" err="1" smtClean="0"/>
              <a:t>مستلمات</a:t>
            </a:r>
            <a:r>
              <a:rPr lang="ar-IQ" sz="2000" dirty="0" smtClean="0"/>
              <a:t> الإطالة الموجودة</a:t>
            </a:r>
          </a:p>
          <a:p>
            <a:r>
              <a:rPr lang="ar-IQ" sz="2000" dirty="0" smtClean="0"/>
              <a:t>داخل الألياف العضلية وهي المغازل العضلية وأعضاء </a:t>
            </a:r>
            <a:r>
              <a:rPr lang="ar-IQ" sz="2000" dirty="0" err="1" smtClean="0"/>
              <a:t>جولجي</a:t>
            </a:r>
            <a:r>
              <a:rPr lang="ar-IQ" sz="2000" dirty="0" smtClean="0"/>
              <a:t> الوترية والتي ترسل إشارات إلى</a:t>
            </a:r>
          </a:p>
          <a:p>
            <a:r>
              <a:rPr lang="ar-IQ" sz="2000" dirty="0" smtClean="0"/>
              <a:t>الحبل الشوكي الذي يقوم بدوره برد الفعل الانعكاسي لمنع حدوث فوق الإطالة عن طريق تقلص</a:t>
            </a:r>
          </a:p>
          <a:p>
            <a:r>
              <a:rPr lang="ar-IQ" sz="2000" dirty="0" smtClean="0"/>
              <a:t>لاإراديا قويا نحو مركز العضلة )حتى لا يحدث تمزق للعضلة نتيجة فوق الإطالة( هذا التقلص القوي</a:t>
            </a:r>
          </a:p>
          <a:p>
            <a:r>
              <a:rPr lang="ar-IQ" sz="2000" dirty="0" smtClean="0"/>
              <a:t>اللاإرادي للعضلة يدمج مع التقلص القوي الذي يقوم به اللاعب للارتقاء مباشراً بعد لمس الأرض</a:t>
            </a:r>
          </a:p>
          <a:p>
            <a:r>
              <a:rPr lang="ar-IQ" sz="2000" dirty="0" smtClean="0"/>
              <a:t>إلى فوق صندوق آخر على بعد ) 1 (م من الصندوق الأول وبارتفاع مثلاً ) 90 (سم، وعليه فان هذا</a:t>
            </a:r>
          </a:p>
          <a:p>
            <a:r>
              <a:rPr lang="ar-IQ" sz="2000" dirty="0" smtClean="0"/>
              <a:t>التقلص اللامركزي )تطويل العضلة( والتقلص المركزي يؤدي إلى مشاركة اكبر عدد ممكن من</a:t>
            </a:r>
          </a:p>
          <a:p>
            <a:r>
              <a:rPr lang="ar-IQ" sz="2000" dirty="0" smtClean="0"/>
              <a:t>الوحدات الحركية وبنفس الوقت وبأقصر فترة زمنية.</a:t>
            </a:r>
          </a:p>
          <a:p>
            <a:r>
              <a:rPr lang="ar-IQ" sz="2000" dirty="0" smtClean="0"/>
              <a:t>وعليه يجب التركيز على مثل هكذا تدريبات وذلك لان اللاعبين في الألعاب المختلفة يواجهون</a:t>
            </a:r>
          </a:p>
          <a:p>
            <a:r>
              <a:rPr lang="ar-IQ" sz="2000" dirty="0" smtClean="0"/>
              <a:t>مواقف كثيرة تتطلب انقباض عضلي سريع وقوي للعضلات العاملة لغرض الانطلاق السريع أو</a:t>
            </a:r>
          </a:p>
          <a:p>
            <a:r>
              <a:rPr lang="ar-IQ" sz="2000" dirty="0" smtClean="0"/>
              <a:t>لرمي الكرة أو الوثب للأعلى أو ضرب الكرة وهذه التدريبات توفر أقصى انقباض بأقصر فترة</a:t>
            </a:r>
          </a:p>
          <a:p>
            <a:r>
              <a:rPr lang="ar-IQ" sz="2000" dirty="0" smtClean="0"/>
              <a:t>زمنية ولهذا يجب التأكيد على تدريبها وخاصة في فترة الإعداد الخاص وفترة المنافسات</a:t>
            </a:r>
            <a:endParaRPr lang="ar-IQ" sz="2000" dirty="0"/>
          </a:p>
        </p:txBody>
      </p:sp>
    </p:spTree>
    <p:extLst>
      <p:ext uri="{BB962C8B-B14F-4D97-AF65-F5344CB8AC3E}">
        <p14:creationId xmlns:p14="http://schemas.microsoft.com/office/powerpoint/2010/main" val="15950043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92697"/>
            <a:ext cx="8496944" cy="4247317"/>
          </a:xfrm>
          <a:prstGeom prst="rect">
            <a:avLst/>
          </a:prstGeom>
        </p:spPr>
        <p:txBody>
          <a:bodyPr wrap="square">
            <a:spAutoFit/>
          </a:bodyPr>
          <a:lstStyle/>
          <a:p>
            <a:r>
              <a:rPr lang="ar-IQ" sz="2000" b="1" dirty="0" smtClean="0"/>
              <a:t>مراحل تدريبات القوة خلال فترات التدريب )الإعداد العام، الإعداد الخاص، الإعداد للمباريات(</a:t>
            </a:r>
          </a:p>
          <a:p>
            <a:r>
              <a:rPr lang="ar-IQ" dirty="0" smtClean="0"/>
              <a:t>يتفق علماء التدريب الرياضي على إن نوع تدريبات القوة أهدافها تختلف من فترة تدريبية إلى</a:t>
            </a:r>
          </a:p>
          <a:p>
            <a:r>
              <a:rPr lang="ar-IQ" dirty="0" smtClean="0"/>
              <a:t>أخرى وكل تدريب من هذه التدريبات له هدف معين وحجم وشدة تدريبية تتناسب مع هذا الهدف</a:t>
            </a:r>
          </a:p>
          <a:p>
            <a:r>
              <a:rPr lang="ar-IQ" dirty="0" smtClean="0"/>
              <a:t>والسؤال هو ما هي تدريبات القوة المناسبة لكل فترة من فترات التدريب )الإعداد العام، الإعداد</a:t>
            </a:r>
          </a:p>
          <a:p>
            <a:r>
              <a:rPr lang="ar-IQ" dirty="0" smtClean="0"/>
              <a:t>الخاص، الإعداد للمباريات)</a:t>
            </a:r>
          </a:p>
          <a:p>
            <a:r>
              <a:rPr lang="ar-IQ" sz="2000" b="1" dirty="0" smtClean="0"/>
              <a:t>المرحلة الأولى من تدريب القوة هي مرحلة (اعداد القوة العامة)</a:t>
            </a:r>
          </a:p>
          <a:p>
            <a:r>
              <a:rPr lang="ar-IQ" sz="2000" dirty="0" smtClean="0"/>
              <a:t>وهدفها هو خلق الأسس العامة لمستوى الأداء البدني </a:t>
            </a:r>
            <a:r>
              <a:rPr lang="ar-IQ" sz="2000" dirty="0" err="1" smtClean="0"/>
              <a:t>والمهاري</a:t>
            </a:r>
            <a:r>
              <a:rPr lang="ar-IQ" sz="2000" dirty="0" smtClean="0"/>
              <a:t> </a:t>
            </a:r>
            <a:r>
              <a:rPr lang="ar-IQ" sz="2000" dirty="0" err="1" smtClean="0"/>
              <a:t>والخططي</a:t>
            </a:r>
            <a:r>
              <a:rPr lang="ar-IQ" sz="2000" dirty="0" smtClean="0"/>
              <a:t> وتوفير قاعدة جيدة له</a:t>
            </a:r>
          </a:p>
          <a:p>
            <a:r>
              <a:rPr lang="ar-IQ" sz="2000" dirty="0" smtClean="0"/>
              <a:t>في المراحل القادمة من التدريب وذلك من خلال تنمية وتطوير المجاميع العضلية المختلفة وتحسين</a:t>
            </a:r>
          </a:p>
          <a:p>
            <a:r>
              <a:rPr lang="ar-IQ" sz="2000" dirty="0" smtClean="0"/>
              <a:t>عمل الأجهزة الوظيفية كالجهاز الدوري والتنفسي، والصفة البدنية الأساسية التي يمكن تنميتها</a:t>
            </a:r>
          </a:p>
          <a:p>
            <a:r>
              <a:rPr lang="ar-IQ" sz="2000" dirty="0" smtClean="0"/>
              <a:t>وتطويرها خلال هذه المرحلة هي صفة تحمل القوة حيث تنفذ فيها التدريبات بحجم تدريبي كبير</a:t>
            </a:r>
          </a:p>
          <a:p>
            <a:r>
              <a:rPr lang="ar-IQ" sz="2000" dirty="0" smtClean="0"/>
              <a:t>وبشدة منخفضة.</a:t>
            </a:r>
          </a:p>
          <a:p>
            <a:r>
              <a:rPr lang="ar-IQ" sz="2000" dirty="0" smtClean="0"/>
              <a:t>ويطلق البعض على هذه المرحلة من تدريب القوة )بمرحلة الإعداد المنخفض الشدة( أو )مرحلة</a:t>
            </a:r>
          </a:p>
          <a:p>
            <a:r>
              <a:rPr lang="ar-IQ" sz="2000" dirty="0" smtClean="0"/>
              <a:t>الوقاية من الإصابة( أي كلما تم تنفيذ هذه المرحلة بشكل جيد كلما قلت احتمالات الإصابة في</a:t>
            </a:r>
          </a:p>
          <a:p>
            <a:r>
              <a:rPr lang="ar-IQ" sz="2000" dirty="0" smtClean="0"/>
              <a:t>المراحل التالية من الإعداد</a:t>
            </a:r>
            <a:r>
              <a:rPr lang="ar-IQ" dirty="0" smtClean="0"/>
              <a:t>.</a:t>
            </a:r>
            <a:endParaRPr lang="ar-IQ" dirty="0"/>
          </a:p>
        </p:txBody>
      </p:sp>
    </p:spTree>
    <p:extLst>
      <p:ext uri="{BB962C8B-B14F-4D97-AF65-F5344CB8AC3E}">
        <p14:creationId xmlns:p14="http://schemas.microsoft.com/office/powerpoint/2010/main" val="36916632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260648"/>
            <a:ext cx="8352928" cy="2246769"/>
          </a:xfrm>
          <a:prstGeom prst="rect">
            <a:avLst/>
          </a:prstGeom>
        </p:spPr>
        <p:txBody>
          <a:bodyPr wrap="square">
            <a:spAutoFit/>
          </a:bodyPr>
          <a:lstStyle/>
          <a:p>
            <a:r>
              <a:rPr lang="ar-IQ" sz="2000" b="1" dirty="0" smtClean="0"/>
              <a:t>مثال: إذا كانت الدائرة التدريبية للإعداد العام ) 4 ( أسابيع، كيف يكون تدريب تحمل القوة لهذه الدائرة</a:t>
            </a:r>
          </a:p>
          <a:p>
            <a:r>
              <a:rPr lang="ar-IQ" sz="2000" b="1" dirty="0" smtClean="0"/>
              <a:t>التدريبية من حيث الحجم والشدة والراحة لكل تمرين من التمارين التي سيتم تنفيذها خلال هذه</a:t>
            </a:r>
          </a:p>
          <a:p>
            <a:r>
              <a:rPr lang="ar-IQ" sz="2000" b="1" dirty="0" smtClean="0"/>
              <a:t>المرحلة من تدريب القوة</a:t>
            </a:r>
          </a:p>
          <a:p>
            <a:r>
              <a:rPr lang="ar-IQ" sz="2000" b="1" dirty="0" smtClean="0"/>
              <a:t>جدول (1 )</a:t>
            </a:r>
          </a:p>
          <a:p>
            <a:r>
              <a:rPr lang="ar-IQ" sz="2000" b="1" dirty="0" smtClean="0"/>
              <a:t>يبين الشدة والحجم والراحة وسرعة الاداء لتمرين وضع الأثقال على الأكتاف ثم ثني الرجلين</a:t>
            </a:r>
          </a:p>
          <a:p>
            <a:r>
              <a:rPr lang="ar-IQ" sz="2000" b="1" dirty="0" smtClean="0"/>
              <a:t>والوثب إلى الأعلى</a:t>
            </a:r>
            <a:endParaRPr lang="ar-IQ" sz="2000" b="1" dirty="0"/>
          </a:p>
        </p:txBody>
      </p:sp>
      <p:graphicFrame>
        <p:nvGraphicFramePr>
          <p:cNvPr id="3" name="جدول 2"/>
          <p:cNvGraphicFramePr>
            <a:graphicFrameLocks noGrp="1"/>
          </p:cNvGraphicFramePr>
          <p:nvPr>
            <p:extLst>
              <p:ext uri="{D42A27DB-BD31-4B8C-83A1-F6EECF244321}">
                <p14:modId xmlns:p14="http://schemas.microsoft.com/office/powerpoint/2010/main" val="1786047281"/>
              </p:ext>
            </p:extLst>
          </p:nvPr>
        </p:nvGraphicFramePr>
        <p:xfrm>
          <a:off x="323528" y="2636912"/>
          <a:ext cx="8424936" cy="4032450"/>
        </p:xfrm>
        <a:graphic>
          <a:graphicData uri="http://schemas.openxmlformats.org/drawingml/2006/table">
            <a:tbl>
              <a:tblPr rtl="1" firstRow="1" bandRow="1">
                <a:tableStyleId>{5C22544A-7EE6-4342-B048-85BDC9FD1C3A}</a:tableStyleId>
              </a:tblPr>
              <a:tblGrid>
                <a:gridCol w="916419"/>
                <a:gridCol w="2247907"/>
                <a:gridCol w="1330816"/>
                <a:gridCol w="2071930"/>
                <a:gridCol w="1857864"/>
              </a:tblGrid>
              <a:tr h="806490">
                <a:tc>
                  <a:txBody>
                    <a:bodyPr/>
                    <a:lstStyle/>
                    <a:p>
                      <a:pPr rtl="1"/>
                      <a:r>
                        <a:rPr lang="ar-IQ" dirty="0" smtClean="0"/>
                        <a:t>الاسبوع</a:t>
                      </a:r>
                      <a:endParaRPr lang="ar-IQ" dirty="0"/>
                    </a:p>
                  </a:txBody>
                  <a:tcPr/>
                </a:tc>
                <a:tc>
                  <a:txBody>
                    <a:bodyPr/>
                    <a:lstStyle/>
                    <a:p>
                      <a:pPr rtl="1"/>
                      <a:r>
                        <a:rPr lang="ar-IQ" dirty="0" smtClean="0"/>
                        <a:t>الشدة </a:t>
                      </a:r>
                      <a:endParaRPr lang="ar-IQ" dirty="0"/>
                    </a:p>
                  </a:txBody>
                  <a:tcPr/>
                </a:tc>
                <a:tc>
                  <a:txBody>
                    <a:bodyPr/>
                    <a:lstStyle/>
                    <a:p>
                      <a:pPr rtl="1"/>
                      <a:r>
                        <a:rPr lang="ar-IQ" dirty="0" smtClean="0"/>
                        <a:t>الحجم</a:t>
                      </a:r>
                      <a:endParaRPr lang="ar-IQ" dirty="0"/>
                    </a:p>
                  </a:txBody>
                  <a:tcPr/>
                </a:tc>
                <a:tc>
                  <a:txBody>
                    <a:bodyPr/>
                    <a:lstStyle/>
                    <a:p>
                      <a:pPr rtl="1"/>
                      <a:r>
                        <a:rPr lang="ar-IQ" dirty="0" smtClean="0"/>
                        <a:t>الراحة</a:t>
                      </a:r>
                      <a:endParaRPr lang="ar-IQ" dirty="0"/>
                    </a:p>
                  </a:txBody>
                  <a:tcPr/>
                </a:tc>
                <a:tc>
                  <a:txBody>
                    <a:bodyPr/>
                    <a:lstStyle/>
                    <a:p>
                      <a:pPr rtl="1"/>
                      <a:r>
                        <a:rPr lang="ar-IQ" dirty="0" smtClean="0"/>
                        <a:t>سرعه الاداء</a:t>
                      </a:r>
                      <a:endParaRPr lang="ar-IQ" dirty="0"/>
                    </a:p>
                  </a:txBody>
                  <a:tcPr/>
                </a:tc>
              </a:tr>
              <a:tr h="806490">
                <a:tc>
                  <a:txBody>
                    <a:bodyPr/>
                    <a:lstStyle/>
                    <a:p>
                      <a:pPr rtl="1"/>
                      <a:r>
                        <a:rPr lang="ar-IQ" dirty="0" smtClean="0"/>
                        <a:t>الاول</a:t>
                      </a:r>
                    </a:p>
                  </a:txBody>
                  <a:tcPr/>
                </a:tc>
                <a:tc>
                  <a:txBody>
                    <a:bodyPr/>
                    <a:lstStyle/>
                    <a:p>
                      <a:pPr rtl="1"/>
                      <a:r>
                        <a:rPr lang="ar-IQ" dirty="0" smtClean="0"/>
                        <a:t>30 % من أقصى وزن</a:t>
                      </a:r>
                      <a:endParaRPr lang="ar-IQ" dirty="0"/>
                    </a:p>
                  </a:txBody>
                  <a:tcPr/>
                </a:tc>
                <a:tc>
                  <a:txBody>
                    <a:bodyPr/>
                    <a:lstStyle/>
                    <a:p>
                      <a:pPr rtl="1"/>
                      <a:r>
                        <a:rPr lang="ar-IQ" dirty="0" smtClean="0"/>
                        <a:t>15تكرار×3</a:t>
                      </a:r>
                      <a:endParaRPr lang="ar-IQ" dirty="0"/>
                    </a:p>
                  </a:txBody>
                  <a:tcPr/>
                </a:tc>
                <a:tc>
                  <a:txBody>
                    <a:bodyPr/>
                    <a:lstStyle/>
                    <a:p>
                      <a:pPr rtl="1"/>
                      <a:r>
                        <a:rPr lang="ar-IQ" dirty="0" smtClean="0"/>
                        <a:t>عودة النبض 130 ض/د</a:t>
                      </a:r>
                      <a:endParaRPr lang="ar-IQ" dirty="0"/>
                    </a:p>
                  </a:txBody>
                  <a:tcPr/>
                </a:tc>
                <a:tc>
                  <a:txBody>
                    <a:bodyPr/>
                    <a:lstStyle/>
                    <a:p>
                      <a:pPr algn="ctr" rtl="1"/>
                      <a:r>
                        <a:rPr lang="ar-IQ" dirty="0" smtClean="0"/>
                        <a:t>50%</a:t>
                      </a:r>
                      <a:endParaRPr lang="ar-IQ" dirty="0"/>
                    </a:p>
                  </a:txBody>
                  <a:tcPr/>
                </a:tc>
              </a:tr>
              <a:tr h="806490">
                <a:tc>
                  <a:txBody>
                    <a:bodyPr/>
                    <a:lstStyle/>
                    <a:p>
                      <a:pPr rtl="1"/>
                      <a:r>
                        <a:rPr lang="ar-IQ" dirty="0" smtClean="0"/>
                        <a:t>الثاني</a:t>
                      </a:r>
                      <a:endParaRPr lang="ar-IQ" dirty="0"/>
                    </a:p>
                  </a:txBody>
                  <a:tcPr/>
                </a:tc>
                <a:tc>
                  <a:txBody>
                    <a:bodyPr/>
                    <a:lstStyle/>
                    <a:p>
                      <a:pPr rtl="1"/>
                      <a:r>
                        <a:rPr lang="ar-IQ" dirty="0" smtClean="0"/>
                        <a:t>35 % من أقصى وزن</a:t>
                      </a:r>
                      <a:endParaRPr lang="ar-IQ" dirty="0"/>
                    </a:p>
                  </a:txBody>
                  <a:tcPr/>
                </a:tc>
                <a:tc>
                  <a:txBody>
                    <a:bodyPr/>
                    <a:lstStyle/>
                    <a:p>
                      <a:pPr rtl="1"/>
                      <a:r>
                        <a:rPr lang="ar-IQ" dirty="0" smtClean="0"/>
                        <a:t>20تكرار×3</a:t>
                      </a:r>
                      <a:endParaRPr lang="ar-IQ" dirty="0"/>
                    </a:p>
                  </a:txBody>
                  <a:tcPr/>
                </a:tc>
                <a:tc>
                  <a:txBody>
                    <a:bodyPr/>
                    <a:lstStyle/>
                    <a:p>
                      <a:pPr rtl="1"/>
                      <a:r>
                        <a:rPr lang="ar-IQ" dirty="0" smtClean="0"/>
                        <a:t>عودة النبض 130 ض/د</a:t>
                      </a:r>
                      <a:endParaRPr lang="ar-IQ" dirty="0"/>
                    </a:p>
                  </a:txBody>
                  <a:tcPr/>
                </a:tc>
                <a:tc>
                  <a:txBody>
                    <a:bodyPr/>
                    <a:lstStyle/>
                    <a:p>
                      <a:pPr algn="ctr" rtl="1"/>
                      <a:r>
                        <a:rPr lang="ar-IQ" dirty="0" smtClean="0"/>
                        <a:t>60%</a:t>
                      </a:r>
                      <a:endParaRPr lang="ar-IQ" dirty="0"/>
                    </a:p>
                  </a:txBody>
                  <a:tcPr/>
                </a:tc>
              </a:tr>
              <a:tr h="806490">
                <a:tc>
                  <a:txBody>
                    <a:bodyPr/>
                    <a:lstStyle/>
                    <a:p>
                      <a:pPr rtl="1"/>
                      <a:r>
                        <a:rPr lang="ar-IQ" dirty="0" smtClean="0"/>
                        <a:t>الثالث</a:t>
                      </a:r>
                      <a:endParaRPr lang="ar-IQ" dirty="0"/>
                    </a:p>
                  </a:txBody>
                  <a:tcPr/>
                </a:tc>
                <a:tc>
                  <a:txBody>
                    <a:bodyPr/>
                    <a:lstStyle/>
                    <a:p>
                      <a:pPr rtl="1"/>
                      <a:r>
                        <a:rPr lang="ar-IQ" dirty="0" smtClean="0"/>
                        <a:t>40 % من أقصى تكرار</a:t>
                      </a:r>
                      <a:endParaRPr lang="ar-IQ" dirty="0"/>
                    </a:p>
                  </a:txBody>
                  <a:tcPr/>
                </a:tc>
                <a:tc>
                  <a:txBody>
                    <a:bodyPr/>
                    <a:lstStyle/>
                    <a:p>
                      <a:pPr rtl="1"/>
                      <a:r>
                        <a:rPr lang="ar-IQ" dirty="0" smtClean="0"/>
                        <a:t>25تكرار×3</a:t>
                      </a:r>
                      <a:endParaRPr lang="ar-IQ" dirty="0"/>
                    </a:p>
                  </a:txBody>
                  <a:tcPr/>
                </a:tc>
                <a:tc>
                  <a:txBody>
                    <a:bodyPr/>
                    <a:lstStyle/>
                    <a:p>
                      <a:pPr rtl="1"/>
                      <a:r>
                        <a:rPr lang="ar-IQ" dirty="0" smtClean="0"/>
                        <a:t>عودة النبض 130 ض/د</a:t>
                      </a:r>
                      <a:endParaRPr lang="ar-IQ" dirty="0"/>
                    </a:p>
                  </a:txBody>
                  <a:tcPr/>
                </a:tc>
                <a:tc>
                  <a:txBody>
                    <a:bodyPr/>
                    <a:lstStyle/>
                    <a:p>
                      <a:pPr algn="ctr" rtl="1"/>
                      <a:r>
                        <a:rPr lang="ar-IQ" dirty="0" smtClean="0"/>
                        <a:t>70%</a:t>
                      </a:r>
                      <a:endParaRPr lang="ar-IQ" dirty="0"/>
                    </a:p>
                  </a:txBody>
                  <a:tcPr/>
                </a:tc>
              </a:tr>
              <a:tr h="806490">
                <a:tc>
                  <a:txBody>
                    <a:bodyPr/>
                    <a:lstStyle/>
                    <a:p>
                      <a:pPr rtl="1"/>
                      <a:r>
                        <a:rPr lang="ar-IQ" dirty="0" smtClean="0"/>
                        <a:t>الرابع </a:t>
                      </a:r>
                      <a:endParaRPr lang="ar-IQ" dirty="0"/>
                    </a:p>
                  </a:txBody>
                  <a:tcPr/>
                </a:tc>
                <a:tc>
                  <a:txBody>
                    <a:bodyPr/>
                    <a:lstStyle/>
                    <a:p>
                      <a:pPr rtl="1"/>
                      <a:r>
                        <a:rPr lang="ar-IQ" dirty="0" smtClean="0"/>
                        <a:t>0 %من أقصى تكرار</a:t>
                      </a:r>
                      <a:endParaRPr lang="ar-IQ" dirty="0"/>
                    </a:p>
                  </a:txBody>
                  <a:tcPr/>
                </a:tc>
                <a:tc>
                  <a:txBody>
                    <a:bodyPr/>
                    <a:lstStyle/>
                    <a:p>
                      <a:pPr rtl="1"/>
                      <a:r>
                        <a:rPr lang="ar-IQ" dirty="0" smtClean="0"/>
                        <a:t>15تكرار×3</a:t>
                      </a:r>
                      <a:endParaRPr lang="ar-IQ" dirty="0"/>
                    </a:p>
                  </a:txBody>
                  <a:tcPr/>
                </a:tc>
                <a:tc>
                  <a:txBody>
                    <a:bodyPr/>
                    <a:lstStyle/>
                    <a:p>
                      <a:pPr rtl="1"/>
                      <a:r>
                        <a:rPr lang="ar-IQ" dirty="0" smtClean="0"/>
                        <a:t>عودة النبض 130 ض/د</a:t>
                      </a:r>
                      <a:endParaRPr lang="ar-IQ" dirty="0"/>
                    </a:p>
                  </a:txBody>
                  <a:tcPr/>
                </a:tc>
                <a:tc>
                  <a:txBody>
                    <a:bodyPr/>
                    <a:lstStyle/>
                    <a:p>
                      <a:pPr algn="ctr" rtl="1"/>
                      <a:r>
                        <a:rPr lang="ar-IQ" dirty="0" smtClean="0"/>
                        <a:t>50%</a:t>
                      </a:r>
                      <a:endParaRPr lang="ar-IQ" dirty="0"/>
                    </a:p>
                  </a:txBody>
                  <a:tcPr/>
                </a:tc>
              </a:tr>
            </a:tbl>
          </a:graphicData>
        </a:graphic>
      </p:graphicFrame>
    </p:spTree>
    <p:extLst>
      <p:ext uri="{BB962C8B-B14F-4D97-AF65-F5344CB8AC3E}">
        <p14:creationId xmlns:p14="http://schemas.microsoft.com/office/powerpoint/2010/main" val="23268560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12845"/>
            <a:ext cx="8784976" cy="5632311"/>
          </a:xfrm>
          <a:prstGeom prst="rect">
            <a:avLst/>
          </a:prstGeom>
        </p:spPr>
        <p:txBody>
          <a:bodyPr wrap="square">
            <a:spAutoFit/>
          </a:bodyPr>
          <a:lstStyle/>
          <a:p>
            <a:pPr algn="just"/>
            <a:r>
              <a:rPr lang="ar-IQ" sz="2400" dirty="0" smtClean="0"/>
              <a:t>المرحلة الثانية من تدريب القوة هي مرحلة )إعداد القوة الخاصة( -</a:t>
            </a:r>
          </a:p>
          <a:p>
            <a:pPr algn="just"/>
            <a:r>
              <a:rPr lang="ar-IQ" sz="2400" dirty="0" smtClean="0"/>
              <a:t>تهدف مرحلة إعداد القوة الخاصة الى تنمية وتطوير المجاميع العضلية الخاصة التي تشارك في العمل العضلي الخاص باللعبة وذلك عن طريق تحسين تزامن عمل الوحدات الحركية داخل العضلة الواحدة وبين العضلات العاملة وهذا يعني إعداد العضلات لتنفيذ المتطلبات البدنية </a:t>
            </a:r>
            <a:r>
              <a:rPr lang="ar-IQ" sz="2400" dirty="0" err="1" smtClean="0"/>
              <a:t>والمهارية</a:t>
            </a:r>
            <a:r>
              <a:rPr lang="ar-IQ" sz="2400" dirty="0"/>
              <a:t> </a:t>
            </a:r>
            <a:r>
              <a:rPr lang="ar-IQ" sz="2400" dirty="0" err="1" smtClean="0"/>
              <a:t>والخططية</a:t>
            </a:r>
            <a:r>
              <a:rPr lang="ar-IQ" sz="2400" dirty="0" smtClean="0"/>
              <a:t> الخاصة باللعبة. وتتميز هذه المرحلة من تدريبات القوة بارتفاع الشدة التدريبية بحيث</a:t>
            </a:r>
          </a:p>
          <a:p>
            <a:pPr algn="just"/>
            <a:r>
              <a:rPr lang="ar-IQ" sz="2400" dirty="0" smtClean="0"/>
              <a:t>تصل سرعة الأداء من ) 80 – 90 % ( من أقصى سرعة للأداء مع خفض التكرارات وباستعمال</a:t>
            </a:r>
          </a:p>
          <a:p>
            <a:pPr algn="just"/>
            <a:r>
              <a:rPr lang="ar-IQ" sz="2400" dirty="0" smtClean="0"/>
              <a:t>تمارين متنوعة ومن أوضاع مختلفة تتضمن جوانب هامة من الحركات التي تنفذ خلال المباريات.</a:t>
            </a:r>
          </a:p>
          <a:p>
            <a:pPr algn="just"/>
            <a:r>
              <a:rPr lang="ar-IQ" sz="2400" dirty="0" smtClean="0"/>
              <a:t>مثال: إذا كانت الدائرة التدريبية ) 3 ( أسابيع.</a:t>
            </a:r>
          </a:p>
          <a:p>
            <a:pPr algn="just"/>
            <a:r>
              <a:rPr lang="ar-IQ" sz="2400" dirty="0" smtClean="0"/>
              <a:t>كيف يتم توزيع الحجم والشدة والراحة لكل تمرين من التمارين التي سيتم تنفيذها خلال هذه المرحلة</a:t>
            </a:r>
          </a:p>
          <a:p>
            <a:pPr algn="just"/>
            <a:r>
              <a:rPr lang="ar-IQ" sz="2400" dirty="0" smtClean="0"/>
              <a:t>من التدريب.</a:t>
            </a:r>
          </a:p>
          <a:p>
            <a:pPr algn="just"/>
            <a:r>
              <a:rPr lang="ar-IQ" sz="2400" dirty="0" smtClean="0"/>
              <a:t>مثال: لتمرين رمي الكرة الطبية للإمام لتطوير عضلات الذراعين والكتفين.</a:t>
            </a:r>
            <a:endParaRPr lang="ar-IQ" sz="2400" dirty="0"/>
          </a:p>
        </p:txBody>
      </p:sp>
    </p:spTree>
    <p:extLst>
      <p:ext uri="{BB962C8B-B14F-4D97-AF65-F5344CB8AC3E}">
        <p14:creationId xmlns:p14="http://schemas.microsoft.com/office/powerpoint/2010/main" val="2549491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extLst>
              <p:ext uri="{D42A27DB-BD31-4B8C-83A1-F6EECF244321}">
                <p14:modId xmlns:p14="http://schemas.microsoft.com/office/powerpoint/2010/main" val="4061536431"/>
              </p:ext>
            </p:extLst>
          </p:nvPr>
        </p:nvGraphicFramePr>
        <p:xfrm>
          <a:off x="395536" y="1397000"/>
          <a:ext cx="8424936" cy="5056335"/>
        </p:xfrm>
        <a:graphic>
          <a:graphicData uri="http://schemas.openxmlformats.org/drawingml/2006/table">
            <a:tbl>
              <a:tblPr rtl="1" firstRow="1" bandRow="1">
                <a:tableStyleId>{74C1A8A3-306A-4EB7-A6B1-4F7E0EB9C5D6}</a:tableStyleId>
              </a:tblPr>
              <a:tblGrid>
                <a:gridCol w="2013652"/>
                <a:gridCol w="6411284"/>
              </a:tblGrid>
              <a:tr h="1685445">
                <a:tc>
                  <a:txBody>
                    <a:bodyPr/>
                    <a:lstStyle/>
                    <a:p>
                      <a:pPr rtl="1"/>
                      <a:r>
                        <a:rPr lang="ar-IQ" sz="2800" dirty="0" smtClean="0"/>
                        <a:t>الاسبوع الاول</a:t>
                      </a:r>
                      <a:endParaRPr lang="ar-IQ" sz="2800" dirty="0"/>
                    </a:p>
                  </a:txBody>
                  <a:tcPr/>
                </a:tc>
                <a:tc>
                  <a:txBody>
                    <a:bodyPr/>
                    <a:lstStyle/>
                    <a:p>
                      <a:pPr rtl="1"/>
                      <a:r>
                        <a:rPr lang="ar-IQ" sz="3600" dirty="0" smtClean="0"/>
                        <a:t>12 × رمية 3 مجاميع بشدة 80 %</a:t>
                      </a:r>
                      <a:endParaRPr lang="ar-IQ" sz="3600" dirty="0"/>
                    </a:p>
                  </a:txBody>
                  <a:tcPr/>
                </a:tc>
              </a:tr>
              <a:tr h="1685445">
                <a:tc>
                  <a:txBody>
                    <a:bodyPr/>
                    <a:lstStyle/>
                    <a:p>
                      <a:pPr rtl="1"/>
                      <a:r>
                        <a:rPr lang="ar-IQ" sz="2800" dirty="0" smtClean="0"/>
                        <a:t>الاسبوع الثاني</a:t>
                      </a:r>
                      <a:endParaRPr lang="ar-IQ" sz="2800" dirty="0"/>
                    </a:p>
                  </a:txBody>
                  <a:tcPr/>
                </a:tc>
                <a:tc>
                  <a:txBody>
                    <a:bodyPr/>
                    <a:lstStyle/>
                    <a:p>
                      <a:pPr rtl="1"/>
                      <a:r>
                        <a:rPr lang="ar-IQ" sz="3200" dirty="0" smtClean="0"/>
                        <a:t>10</a:t>
                      </a:r>
                      <a:r>
                        <a:rPr lang="ar-IQ" sz="3600" dirty="0" smtClean="0"/>
                        <a:t> × رميات 4 مجاميع بشدة 85 %</a:t>
                      </a:r>
                      <a:endParaRPr lang="ar-IQ" sz="3600" dirty="0"/>
                    </a:p>
                  </a:txBody>
                  <a:tcPr/>
                </a:tc>
              </a:tr>
              <a:tr h="1685445">
                <a:tc>
                  <a:txBody>
                    <a:bodyPr/>
                    <a:lstStyle/>
                    <a:p>
                      <a:pPr rtl="1"/>
                      <a:r>
                        <a:rPr lang="ar-IQ" sz="2400" dirty="0" smtClean="0"/>
                        <a:t>الاسبوع الثالث</a:t>
                      </a:r>
                      <a:endParaRPr lang="ar-IQ" sz="2400" dirty="0"/>
                    </a:p>
                  </a:txBody>
                  <a:tcPr/>
                </a:tc>
                <a:tc>
                  <a:txBody>
                    <a:bodyPr/>
                    <a:lstStyle/>
                    <a:p>
                      <a:pPr rtl="1"/>
                      <a:r>
                        <a:rPr lang="ar-IQ" sz="4000" dirty="0" smtClean="0"/>
                        <a:t>10 × رميات 3 مجاميع بشدة 90 %</a:t>
                      </a:r>
                      <a:endParaRPr lang="ar-IQ" sz="4000" dirty="0"/>
                    </a:p>
                  </a:txBody>
                  <a:tcPr/>
                </a:tc>
              </a:tr>
            </a:tbl>
          </a:graphicData>
        </a:graphic>
      </p:graphicFrame>
    </p:spTree>
    <p:extLst>
      <p:ext uri="{BB962C8B-B14F-4D97-AF65-F5344CB8AC3E}">
        <p14:creationId xmlns:p14="http://schemas.microsoft.com/office/powerpoint/2010/main" val="25691654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1305342"/>
            <a:ext cx="7632848" cy="4893647"/>
          </a:xfrm>
          <a:prstGeom prst="rect">
            <a:avLst/>
          </a:prstGeom>
        </p:spPr>
        <p:txBody>
          <a:bodyPr wrap="square">
            <a:spAutoFit/>
          </a:bodyPr>
          <a:lstStyle/>
          <a:p>
            <a:pPr algn="just"/>
            <a:r>
              <a:rPr lang="ar-IQ" sz="2400" dirty="0" smtClean="0"/>
              <a:t>المرحلة الثالثة من تدريب القوة هي مرحلة )المحافظة على مستوى القوة ( -</a:t>
            </a:r>
          </a:p>
          <a:p>
            <a:pPr algn="just"/>
            <a:r>
              <a:rPr lang="ar-IQ" sz="2400" dirty="0" smtClean="0"/>
              <a:t>وفيها يعمل المدرب في الحفاظ على مستوى القوة المكتسب خلال المرحلتين السابقة.</a:t>
            </a:r>
          </a:p>
          <a:p>
            <a:pPr algn="just"/>
            <a:r>
              <a:rPr lang="ar-IQ" sz="2400" dirty="0" smtClean="0"/>
              <a:t>نموذج لتدريب القوة بكرة القدم</a:t>
            </a:r>
          </a:p>
          <a:p>
            <a:pPr algn="just"/>
            <a:r>
              <a:rPr lang="ar-IQ" sz="2400" dirty="0" smtClean="0"/>
              <a:t>تعد القوة ذات أهمية بالغة للعب مباراة 90 دقيقة أو أكثر وهي من أول متطلبات اللعب فالحصول</a:t>
            </a:r>
          </a:p>
          <a:p>
            <a:pPr algn="just"/>
            <a:r>
              <a:rPr lang="ar-IQ" sz="2400" dirty="0" smtClean="0"/>
              <a:t>على قوة عضلية جيدة تسهل تنفيذ فعاليات أخرى كالركض السريع والقفز والتلاحم وغيرها ويمكن</a:t>
            </a:r>
          </a:p>
          <a:p>
            <a:pPr algn="just"/>
            <a:r>
              <a:rPr lang="ar-IQ" sz="2400" dirty="0" smtClean="0"/>
              <a:t>تطوير القوة من خلال مجموعة من تمارين القوة والتي تستلزم بناء الكتلة العضلية وهنا أضع أهم</a:t>
            </a:r>
          </a:p>
          <a:p>
            <a:pPr algn="just"/>
            <a:r>
              <a:rPr lang="ar-IQ" sz="2400" dirty="0" smtClean="0"/>
              <a:t>تلك التمارين التي تساعد على تحقيق تلك الاهداف من خلال برنامج المقترح والذي يأخذ في</a:t>
            </a:r>
          </a:p>
          <a:p>
            <a:pPr algn="just"/>
            <a:r>
              <a:rPr lang="ar-IQ" sz="2400" dirty="0" smtClean="0"/>
              <a:t>الاعتبار نوعية التمارين لكل فترة من فترات الإعداد خلال الموسم.</a:t>
            </a:r>
            <a:endParaRPr lang="ar-IQ" sz="2400" dirty="0"/>
          </a:p>
        </p:txBody>
      </p:sp>
    </p:spTree>
    <p:extLst>
      <p:ext uri="{BB962C8B-B14F-4D97-AF65-F5344CB8AC3E}">
        <p14:creationId xmlns:p14="http://schemas.microsoft.com/office/powerpoint/2010/main" val="29767558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741368"/>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341932214"/>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08720"/>
            <a:ext cx="8229600" cy="5472608"/>
          </a:xfrm>
        </p:spPr>
        <p:txBody>
          <a:bodyPr>
            <a:normAutofit/>
          </a:bodyPr>
          <a:lstStyle/>
          <a:p>
            <a:pPr algn="ctr"/>
            <a:r>
              <a:rPr lang="ar-IQ" sz="4000" dirty="0"/>
              <a:t>تدريبات القوة العامة</a:t>
            </a:r>
            <a:r>
              <a:rPr lang="ar-IQ" dirty="0"/>
              <a:t/>
            </a:r>
            <a:br>
              <a:rPr lang="ar-IQ" dirty="0"/>
            </a:br>
            <a:r>
              <a:rPr lang="ar-IQ" dirty="0"/>
              <a:t>وتعني التدريبات التي يتغلب فيها اللاعب على مقومات مختلفة )أثقال مختلفة وزن الجسم، كرات</a:t>
            </a:r>
            <a:br>
              <a:rPr lang="ar-IQ" dirty="0"/>
            </a:br>
            <a:r>
              <a:rPr lang="ar-IQ" dirty="0"/>
              <a:t>طبية، حبل مطاطي، مقاومة زميل، أجهزة متنوعة، جري في الرمل( وغيرها من التمارين المتنوعة</a:t>
            </a:r>
            <a:br>
              <a:rPr lang="ar-IQ" dirty="0"/>
            </a:br>
            <a:r>
              <a:rPr lang="ar-IQ" dirty="0"/>
              <a:t>بحيث تكون هذه التمارين عامة ولجميع عضلات الجسم ولا تتشابه مع الأداء الفني الخاص للعبة</a:t>
            </a:r>
            <a:br>
              <a:rPr lang="ar-IQ" dirty="0"/>
            </a:br>
            <a:r>
              <a:rPr lang="ar-IQ" dirty="0"/>
              <a:t>وطريقة أدائها من حيث سرعة الحركة وقوتها واتجاهها وقوانينها ولكن هذه التمارين تؤثر بشكل</a:t>
            </a:r>
            <a:br>
              <a:rPr lang="ar-IQ" dirty="0"/>
            </a:br>
            <a:r>
              <a:rPr lang="ar-IQ" dirty="0"/>
              <a:t>غير مباشر على أجهزة وأعضاء الجسم المختلفة وتكون قاعدة متينة ورصينة وبالتالي تحسن مستوى</a:t>
            </a:r>
            <a:br>
              <a:rPr lang="ar-IQ" dirty="0"/>
            </a:br>
            <a:r>
              <a:rPr lang="ar-IQ" dirty="0"/>
              <a:t>الأداء البدني والمهارى </a:t>
            </a:r>
            <a:r>
              <a:rPr lang="ar-IQ" dirty="0" err="1"/>
              <a:t>والخططي</a:t>
            </a:r>
            <a:r>
              <a:rPr lang="ar-IQ" dirty="0"/>
              <a:t> للاعب</a:t>
            </a:r>
          </a:p>
          <a:p>
            <a:pPr algn="ctr"/>
            <a:endParaRPr lang="ar-IQ" dirty="0"/>
          </a:p>
        </p:txBody>
      </p:sp>
    </p:spTree>
    <p:extLst>
      <p:ext uri="{BB962C8B-B14F-4D97-AF65-F5344CB8AC3E}">
        <p14:creationId xmlns:p14="http://schemas.microsoft.com/office/powerpoint/2010/main" val="2637439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1890870"/>
            <a:ext cx="7704856" cy="3970318"/>
          </a:xfrm>
          <a:prstGeom prst="rect">
            <a:avLst/>
          </a:prstGeom>
        </p:spPr>
        <p:txBody>
          <a:bodyPr wrap="square">
            <a:spAutoFit/>
          </a:bodyPr>
          <a:lstStyle/>
          <a:p>
            <a:pPr algn="just"/>
            <a:r>
              <a:rPr lang="ar-IQ" sz="2800" dirty="0" smtClean="0"/>
              <a:t>مثال:</a:t>
            </a:r>
          </a:p>
          <a:p>
            <a:pPr algn="just"/>
            <a:r>
              <a:rPr lang="ar-IQ" sz="2800" dirty="0" smtClean="0"/>
              <a:t>تمارين الوثب بالأثقال وبدونها لتقوية عضلات الرجلين. -</a:t>
            </a:r>
          </a:p>
          <a:p>
            <a:pPr algn="just"/>
            <a:r>
              <a:rPr lang="ar-IQ" sz="2800" dirty="0" smtClean="0"/>
              <a:t>تمارين بالأثقال وبدونها لتقوية عضلات الصدر والبطن والظهر. -</a:t>
            </a:r>
          </a:p>
          <a:p>
            <a:pPr algn="just"/>
            <a:r>
              <a:rPr lang="ar-IQ" sz="2800" dirty="0" smtClean="0"/>
              <a:t>تمرين الاستناد الأمامي على الأرض ثني ومد الذراعين. -</a:t>
            </a:r>
          </a:p>
          <a:p>
            <a:pPr algn="just"/>
            <a:r>
              <a:rPr lang="ar-IQ" sz="2800" dirty="0" smtClean="0"/>
              <a:t>تمرين رفع الجسم من وضع التعلق. -</a:t>
            </a:r>
          </a:p>
          <a:p>
            <a:pPr algn="just"/>
            <a:r>
              <a:rPr lang="ar-IQ" sz="2800" dirty="0" smtClean="0"/>
              <a:t>تمرين تسلق الحبال المربوطة من الأعلى. -</a:t>
            </a:r>
          </a:p>
          <a:p>
            <a:pPr algn="just"/>
            <a:r>
              <a:rPr lang="ar-IQ" sz="2800" dirty="0" smtClean="0"/>
              <a:t>وقد أثبتت الدراسات والبحوث إن تدريبات القوة العامة هي القاعدة الأساسية لتنمية القوة الخاصة التي</a:t>
            </a:r>
          </a:p>
          <a:p>
            <a:pPr algn="just"/>
            <a:r>
              <a:rPr lang="ar-IQ" sz="2800" dirty="0" smtClean="0"/>
              <a:t>يحتاجها اللاعب أثناء الأداء الرياضي في التدريبات والمباريات.</a:t>
            </a:r>
            <a:endParaRPr lang="ar-IQ" sz="2800" dirty="0"/>
          </a:p>
        </p:txBody>
      </p:sp>
    </p:spTree>
    <p:extLst>
      <p:ext uri="{BB962C8B-B14F-4D97-AF65-F5344CB8AC3E}">
        <p14:creationId xmlns:p14="http://schemas.microsoft.com/office/powerpoint/2010/main" val="1036097682"/>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8520" y="1412776"/>
            <a:ext cx="9073008" cy="5078313"/>
          </a:xfrm>
          <a:prstGeom prst="rect">
            <a:avLst/>
          </a:prstGeom>
        </p:spPr>
        <p:txBody>
          <a:bodyPr wrap="square">
            <a:spAutoFit/>
          </a:bodyPr>
          <a:lstStyle/>
          <a:p>
            <a:r>
              <a:rPr lang="ar-IQ" sz="2400" b="1" dirty="0" smtClean="0">
                <a:solidFill>
                  <a:srgbClr val="002060"/>
                </a:solidFill>
              </a:rPr>
              <a:t>تدريبات القوة الخاصة</a:t>
            </a:r>
          </a:p>
          <a:p>
            <a:pPr algn="just"/>
            <a:r>
              <a:rPr lang="ar-IQ" sz="2000" b="1" dirty="0" smtClean="0"/>
              <a:t>وتعني التدريبات التي يتغلب فيها اللاعب على مقومات مختلفة )وزن الجسم، أثقال، كرات طبية،</a:t>
            </a:r>
          </a:p>
          <a:p>
            <a:pPr algn="just"/>
            <a:r>
              <a:rPr lang="ar-IQ" sz="2000" b="1" dirty="0" smtClean="0"/>
              <a:t>حبل مطاطي، مقاومة زميل، جري في الرمل( بحيث تتشابه هذه التدريبات مع المهارات الأساسية</a:t>
            </a:r>
          </a:p>
          <a:p>
            <a:pPr algn="just"/>
            <a:r>
              <a:rPr lang="ar-IQ" sz="2000" b="1" dirty="0" smtClean="0"/>
              <a:t>للعبة من حيث سرعتها وقوتها واتجاهاتها واسلوب العمل العضلي فيها مثلاً الجري السريع أو</a:t>
            </a:r>
          </a:p>
          <a:p>
            <a:pPr algn="just"/>
            <a:r>
              <a:rPr lang="ar-IQ" sz="2000" b="1" dirty="0" smtClean="0"/>
              <a:t>الوثب مع لبس جاكيت بوزن ) 5 ( كغم يهدف إلى تقوية القوة الخاصة للرجلين ورمي الكرة الطبية)</a:t>
            </a:r>
            <a:endParaRPr lang="ar-IQ" sz="2000" b="1" dirty="0"/>
          </a:p>
          <a:p>
            <a:pPr algn="just"/>
            <a:r>
              <a:rPr lang="ar-IQ" sz="2000" b="1" dirty="0" smtClean="0"/>
              <a:t>للأمام بكلا الذراعين يهدف إلى تقوية القوة الخاصة للذراعين ، إن هذه التدريبات لها تأثيراً فاعلاً</a:t>
            </a:r>
          </a:p>
          <a:p>
            <a:pPr algn="just"/>
            <a:r>
              <a:rPr lang="ar-IQ" sz="2000" b="1" dirty="0" smtClean="0"/>
              <a:t>في تحسين السرعة والقوة الخاصة للعضلات العاملة أثناء المباريات كونها تعمل على تطوير</a:t>
            </a:r>
          </a:p>
          <a:p>
            <a:pPr algn="just"/>
            <a:r>
              <a:rPr lang="ar-IQ" sz="2000" b="1" dirty="0" smtClean="0"/>
              <a:t>السرعة والقوة من خلال تحفيز اكبر عدد ممكن من الوحدات الحركية في هذه العضلات وبالتالي</a:t>
            </a:r>
          </a:p>
          <a:p>
            <a:pPr algn="just"/>
            <a:r>
              <a:rPr lang="ar-IQ" sz="2000" b="1" dirty="0" smtClean="0"/>
              <a:t>إنتاج سرعة وقوة اكبر تؤدي إلى تحسين الأداء </a:t>
            </a:r>
            <a:r>
              <a:rPr lang="ar-IQ" sz="2000" b="1" dirty="0" err="1" smtClean="0"/>
              <a:t>المهاري</a:t>
            </a:r>
            <a:r>
              <a:rPr lang="ar-IQ" sz="2000" b="1" dirty="0" smtClean="0"/>
              <a:t> للاعب ، اذ أن الانطلاق السريع وقطع</a:t>
            </a:r>
          </a:p>
          <a:p>
            <a:pPr algn="just"/>
            <a:r>
              <a:rPr lang="ar-IQ" sz="2000" b="1" dirty="0" smtClean="0"/>
              <a:t>المسافة بأقل زمن ممكن هو نتيجة لتنمية القوة الخاصة للاعب.</a:t>
            </a:r>
          </a:p>
          <a:p>
            <a:pPr algn="just"/>
            <a:r>
              <a:rPr lang="ar-IQ" sz="2000" b="1" dirty="0" smtClean="0"/>
              <a:t>ويجب على المدربين الانتباه إلى إن إهمال تدريب القوة العامة وخاصة عند تدريب الناشئين</a:t>
            </a:r>
          </a:p>
          <a:p>
            <a:pPr algn="just"/>
            <a:r>
              <a:rPr lang="ar-IQ" sz="2000" b="1" dirty="0" smtClean="0"/>
              <a:t>والتركيز فقط على تدريبات القوة الخاصة سيؤدي إلى ضعف وخمول في مجموعة من العضلات</a:t>
            </a:r>
          </a:p>
          <a:p>
            <a:pPr algn="just"/>
            <a:r>
              <a:rPr lang="ar-IQ" sz="2000" b="1" dirty="0" smtClean="0"/>
              <a:t>وهي العضلات التي لا تشارك في التدريب.</a:t>
            </a:r>
          </a:p>
          <a:p>
            <a:endParaRPr lang="ar-IQ" sz="2000" dirty="0"/>
          </a:p>
          <a:p>
            <a:endParaRPr lang="ar-IQ" sz="2000" dirty="0"/>
          </a:p>
          <a:p>
            <a:endParaRPr lang="ar-IQ" sz="2000" dirty="0" smtClean="0"/>
          </a:p>
        </p:txBody>
      </p:sp>
    </p:spTree>
    <p:extLst>
      <p:ext uri="{BB962C8B-B14F-4D97-AF65-F5344CB8AC3E}">
        <p14:creationId xmlns:p14="http://schemas.microsoft.com/office/powerpoint/2010/main" val="3989890012"/>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908721"/>
            <a:ext cx="8784976" cy="3170099"/>
          </a:xfrm>
          <a:prstGeom prst="rect">
            <a:avLst/>
          </a:prstGeom>
        </p:spPr>
        <p:txBody>
          <a:bodyPr wrap="square">
            <a:spAutoFit/>
          </a:bodyPr>
          <a:lstStyle/>
          <a:p>
            <a:r>
              <a:rPr lang="ar-IQ" sz="2000" b="1" dirty="0" smtClean="0"/>
              <a:t>مثال : لتدريبات خاصة لتطوير عضلات الرجلين :</a:t>
            </a:r>
          </a:p>
          <a:p>
            <a:pPr algn="just"/>
            <a:r>
              <a:rPr lang="ar-IQ" sz="2000" dirty="0" smtClean="0"/>
              <a:t>الوثب من فوق الحواجز ارتفاع - 70 سم تكرار 10 × حواجز 3 مجموعات.</a:t>
            </a:r>
          </a:p>
          <a:p>
            <a:pPr algn="just"/>
            <a:r>
              <a:rPr lang="ar-IQ" sz="2000" dirty="0" smtClean="0"/>
              <a:t>لبس جاكيت وزن - 5 % من وزن الجسم والوثب عاليا تكرار 10 × مرات 3 مجموعات.</a:t>
            </a:r>
          </a:p>
          <a:p>
            <a:pPr algn="just"/>
            <a:r>
              <a:rPr lang="ar-IQ" sz="2000" dirty="0" smtClean="0"/>
              <a:t>وضع الأثقال على الكتفين خلف الرأس ثم الوثب للأعلى يكون فيه وزن الأثقال - 30 % من أفضل</a:t>
            </a:r>
          </a:p>
          <a:p>
            <a:pPr algn="just"/>
            <a:r>
              <a:rPr lang="ar-IQ" sz="2000" dirty="0" smtClean="0"/>
              <a:t>انجاز في هذا التمرين ، تكرار التمرين من 6 – 10 مرات وبسرعة من 90 – 100 % من أسرع</a:t>
            </a:r>
          </a:p>
          <a:p>
            <a:pPr algn="just"/>
            <a:r>
              <a:rPr lang="ar-IQ" sz="2000" dirty="0" smtClean="0"/>
              <a:t>أداء لهذا التمرين.</a:t>
            </a:r>
          </a:p>
          <a:p>
            <a:pPr algn="just"/>
            <a:r>
              <a:rPr lang="ar-IQ" sz="2000" dirty="0" smtClean="0"/>
              <a:t>ويشترط في التدريبات الخاصة أن تؤدي بشدة عالية وحجم كبير ووفقا لما يلي :-</a:t>
            </a:r>
          </a:p>
          <a:p>
            <a:pPr algn="just"/>
            <a:r>
              <a:rPr lang="ar-IQ" sz="2000" dirty="0" smtClean="0"/>
              <a:t>شدة الأداء )سرعته( من - 90 – 100 .%</a:t>
            </a:r>
          </a:p>
          <a:p>
            <a:pPr algn="just"/>
            <a:r>
              <a:rPr lang="ar-IQ" sz="2000" dirty="0" smtClean="0"/>
              <a:t>الحجم التكرارات اقل من - 10 تكرار</a:t>
            </a:r>
          </a:p>
          <a:p>
            <a:pPr algn="just"/>
            <a:r>
              <a:rPr lang="ar-IQ" sz="2000" dirty="0" smtClean="0"/>
              <a:t>الراحة يهبط النبض إلى اقل من - 120 ضربة في الدقيقة أو ) 3 ( دقائق.</a:t>
            </a:r>
            <a:endParaRPr lang="ar-IQ" sz="2000" dirty="0"/>
          </a:p>
        </p:txBody>
      </p:sp>
    </p:spTree>
    <p:extLst>
      <p:ext uri="{BB962C8B-B14F-4D97-AF65-F5344CB8AC3E}">
        <p14:creationId xmlns:p14="http://schemas.microsoft.com/office/powerpoint/2010/main" val="24281027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1443841"/>
            <a:ext cx="8064896" cy="3354765"/>
          </a:xfrm>
          <a:prstGeom prst="rect">
            <a:avLst/>
          </a:prstGeom>
        </p:spPr>
        <p:txBody>
          <a:bodyPr wrap="square">
            <a:spAutoFit/>
          </a:bodyPr>
          <a:lstStyle/>
          <a:p>
            <a:r>
              <a:rPr lang="ar-IQ" sz="2400" b="1" dirty="0" smtClean="0"/>
              <a:t>(السؤال الذي يطرح )متى تستخدم تدريبات القوة العامة </a:t>
            </a:r>
          </a:p>
          <a:p>
            <a:endParaRPr lang="ar-IQ" sz="2000" b="1" dirty="0" smtClean="0"/>
          </a:p>
          <a:p>
            <a:r>
              <a:rPr lang="ar-IQ" sz="2400" dirty="0" smtClean="0"/>
              <a:t>تستخدم تدريبات القوة العامة أثناء مرحلة التدريب الأساسي أو أثناء فترة الإعداد العام حيث تشكل هذه التدريبات النسبة الأكبر من الحجم التدريبي للرياضي ويمكن أن يكون تأثيرها موضعيا أو شاملا اي يمكن استعمالها لمجموعة عضلية معينة أو يشمل مجموعة عضلات أو يشمل جميع أجز الجسم ويكون لتمارين القوة العامة أهمية وتأثيراً كبيراً للاعبين الصغار والناشئين وهذا يعني إن هذه التمارين تسهم بارتفاع مستوى القوة والتحمل وتشكل القاعدة الأساسية والمتينة للتدريبات اللاحقة وبالتالي تسهم في تحسين مستوى الأداء </a:t>
            </a:r>
            <a:r>
              <a:rPr lang="ar-IQ" sz="2400" dirty="0" err="1" smtClean="0"/>
              <a:t>المهاري</a:t>
            </a:r>
            <a:r>
              <a:rPr lang="ar-IQ" sz="2400" dirty="0" smtClean="0"/>
              <a:t> </a:t>
            </a:r>
            <a:r>
              <a:rPr lang="ar-IQ" sz="2400" dirty="0" err="1" smtClean="0"/>
              <a:t>والخططي</a:t>
            </a:r>
            <a:r>
              <a:rPr lang="ar-IQ" sz="2400" dirty="0" smtClean="0"/>
              <a:t> في المباريات</a:t>
            </a:r>
            <a:endParaRPr lang="ar-IQ" sz="2400" dirty="0"/>
          </a:p>
        </p:txBody>
      </p:sp>
    </p:spTree>
    <p:extLst>
      <p:ext uri="{BB962C8B-B14F-4D97-AF65-F5344CB8AC3E}">
        <p14:creationId xmlns:p14="http://schemas.microsoft.com/office/powerpoint/2010/main" val="3190641451"/>
      </p:ext>
    </p:extLst>
  </p:cSld>
  <p:clrMapOvr>
    <a:masterClrMapping/>
  </p:clrMapOvr>
  <p:transition spd="slow">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153997"/>
            <a:ext cx="8640960" cy="9017853"/>
          </a:xfrm>
          <a:prstGeom prst="rect">
            <a:avLst/>
          </a:prstGeom>
        </p:spPr>
        <p:txBody>
          <a:bodyPr wrap="square">
            <a:spAutoFit/>
          </a:bodyPr>
          <a:lstStyle/>
          <a:p>
            <a:r>
              <a:rPr lang="ar-IQ" sz="2000" b="1" dirty="0" smtClean="0"/>
              <a:t>القوة المطلقة والقوة النسبية</a:t>
            </a:r>
          </a:p>
          <a:p>
            <a:r>
              <a:rPr lang="ar-IQ" sz="2000" dirty="0" smtClean="0"/>
              <a:t>وهناك سؤال هو )ما هي أكثر المؤشرات التي تدل على قوة الرياضي، أو كيف نعرف إن هذا</a:t>
            </a:r>
          </a:p>
          <a:p>
            <a:r>
              <a:rPr lang="ar-IQ" sz="2000" dirty="0" smtClean="0"/>
              <a:t>الرياضي يتمتع بقوة عالية؟ ( ويمكن الإجابة على هذا السؤال من خلال معرفة انه هناك نوعين من</a:t>
            </a:r>
          </a:p>
          <a:p>
            <a:r>
              <a:rPr lang="ar-IQ" sz="2000" dirty="0" smtClean="0"/>
              <a:t>القوة العضلية لدى الرياضي هما القوة المطلقة والقوة النسبية.</a:t>
            </a:r>
          </a:p>
          <a:p>
            <a:endParaRPr lang="ar-IQ" sz="2000" dirty="0" smtClean="0"/>
          </a:p>
          <a:p>
            <a:r>
              <a:rPr lang="ar-IQ" sz="2000" b="1" dirty="0" smtClean="0"/>
              <a:t>القوة المطلقة القصوى </a:t>
            </a:r>
          </a:p>
          <a:p>
            <a:endParaRPr lang="ar-IQ" sz="2000" b="1" dirty="0" smtClean="0"/>
          </a:p>
          <a:p>
            <a:r>
              <a:rPr lang="ar-IQ" sz="2000" dirty="0" smtClean="0"/>
              <a:t>تعني قدرة اللاعب على التغلب على أقصى مقاومة تحت الانقباض الإرادي ويمكن أن تكون هذه</a:t>
            </a:r>
          </a:p>
          <a:p>
            <a:r>
              <a:rPr lang="ar-IQ" sz="2000" dirty="0" smtClean="0"/>
              <a:t>المقاومة متحركة أو ثابتة )مثال رفع ثقل على الأكتاف ثم ثني الركبتين كاملاً ثم الوقوف إن أقصى</a:t>
            </a:r>
          </a:p>
          <a:p>
            <a:r>
              <a:rPr lang="ar-IQ" sz="2000" dirty="0" smtClean="0"/>
              <a:t>وزن يستطيع اللاعب أن يرفعه يسمى )القوة المطلقة أو القوة القصوى</a:t>
            </a:r>
          </a:p>
          <a:p>
            <a:endParaRPr lang="ar-IQ" sz="2000" dirty="0" smtClean="0"/>
          </a:p>
          <a:p>
            <a:r>
              <a:rPr lang="ar-IQ" sz="2000" b="1" dirty="0" smtClean="0"/>
              <a:t>القوة النسبية: </a:t>
            </a:r>
            <a:r>
              <a:rPr lang="ar-IQ" sz="2000" dirty="0" smtClean="0"/>
              <a:t>هي مقدار القوة لكل كغم واحد من وزن الجسم ويمكن تحديدها عن طريق قسمة القوة -</a:t>
            </a:r>
          </a:p>
          <a:p>
            <a:r>
              <a:rPr lang="ar-IQ" sz="2000" dirty="0" smtClean="0"/>
              <a:t>المطلقة على وزن الجسم      </a:t>
            </a:r>
          </a:p>
          <a:p>
            <a:endParaRPr lang="ar-IQ" sz="2000" dirty="0" smtClean="0"/>
          </a:p>
          <a:p>
            <a:endParaRPr lang="ar-IQ" sz="2000" dirty="0"/>
          </a:p>
          <a:p>
            <a:endParaRPr lang="ar-IQ" sz="2000" dirty="0" smtClean="0"/>
          </a:p>
          <a:p>
            <a:endParaRPr lang="ar-IQ" sz="2000" dirty="0"/>
          </a:p>
          <a:p>
            <a:endParaRPr lang="ar-IQ" sz="2000" dirty="0" smtClean="0"/>
          </a:p>
          <a:p>
            <a:endParaRPr lang="ar-IQ" sz="2000" dirty="0"/>
          </a:p>
          <a:p>
            <a:endParaRPr lang="ar-IQ" sz="2000" dirty="0" smtClean="0"/>
          </a:p>
          <a:p>
            <a:endParaRPr lang="ar-IQ" sz="2000" dirty="0"/>
          </a:p>
          <a:p>
            <a:endParaRPr lang="ar-IQ" sz="2000" dirty="0" smtClean="0"/>
          </a:p>
          <a:p>
            <a:endParaRPr lang="ar-IQ" sz="2000" dirty="0" smtClean="0"/>
          </a:p>
          <a:p>
            <a:endParaRPr lang="ar-IQ" sz="2000" dirty="0" smtClean="0"/>
          </a:p>
          <a:p>
            <a:endParaRPr lang="ar-IQ" sz="2000" dirty="0"/>
          </a:p>
          <a:p>
            <a:endParaRPr lang="ar-IQ" sz="2000" dirty="0" smtClean="0"/>
          </a:p>
          <a:p>
            <a:endParaRPr lang="ar-IQ" sz="2000" dirty="0"/>
          </a:p>
          <a:p>
            <a:endParaRPr lang="ar-IQ" sz="2000" dirty="0" smtClean="0"/>
          </a:p>
          <a:p>
            <a:endParaRPr lang="ar-IQ" sz="2000" dirty="0"/>
          </a:p>
        </p:txBody>
      </p:sp>
    </p:spTree>
    <p:extLst>
      <p:ext uri="{BB962C8B-B14F-4D97-AF65-F5344CB8AC3E}">
        <p14:creationId xmlns:p14="http://schemas.microsoft.com/office/powerpoint/2010/main" val="1508002468"/>
      </p:ext>
    </p:extLst>
  </p:cSld>
  <p:clrMapOvr>
    <a:masterClrMapping/>
  </p:clrMapOvr>
  <p:transition spd="slow">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620688"/>
            <a:ext cx="8496944" cy="7478970"/>
          </a:xfrm>
          <a:prstGeom prst="rect">
            <a:avLst/>
          </a:prstGeom>
        </p:spPr>
        <p:txBody>
          <a:bodyPr wrap="square">
            <a:spAutoFit/>
          </a:bodyPr>
          <a:lstStyle/>
          <a:p>
            <a:r>
              <a:rPr lang="ar-IQ" sz="2000" b="1" dirty="0" smtClean="0"/>
              <a:t>القوة النسبية= القوة المطلقة</a:t>
            </a:r>
          </a:p>
          <a:p>
            <a:r>
              <a:rPr lang="ar-IQ" sz="2000" dirty="0" smtClean="0"/>
              <a:t>تعد القوة النسبية من أكثر المؤشرات دلالة وموضوعية على قوة اللاعب وتلعب هذه القوة دورا هاما في الألعاب التي يكون فيها تنافس اللاعبين تبعا لأوزانهم كما في المصارعة والملاكمة ورفع</a:t>
            </a:r>
          </a:p>
          <a:p>
            <a:r>
              <a:rPr lang="ar-IQ" sz="2000" dirty="0" smtClean="0"/>
              <a:t>الأثقال والتايكواندو وكذلك تلعب دوراً هاما في بعض الألعاب التي تتطلب التغلب على مقاومة وزن</a:t>
            </a:r>
          </a:p>
          <a:p>
            <a:r>
              <a:rPr lang="ar-IQ" sz="2000" dirty="0" smtClean="0"/>
              <a:t>الجسم كما في الوثب العالي ولاعب الجمباز حيث تكون المقاومة هي عبارة عن وزن جسم اللاعب.</a:t>
            </a:r>
          </a:p>
          <a:p>
            <a:r>
              <a:rPr lang="ar-IQ" sz="2000" dirty="0" smtClean="0"/>
              <a:t>حيث لا يستطيع هؤلاء اللاعبين من تحسين مستوى القوة القصوى عن طريق زيادة حجم العضلة أي</a:t>
            </a:r>
          </a:p>
          <a:p>
            <a:r>
              <a:rPr lang="ar-IQ" sz="2000" dirty="0" smtClean="0"/>
              <a:t>زيادة وزن الجسم بل يعتمدون على تطوير القوة القصوى )المطلقة( من خلال تحسين مستوى</a:t>
            </a:r>
          </a:p>
          <a:p>
            <a:r>
              <a:rPr lang="ar-IQ" sz="2000" dirty="0" smtClean="0"/>
              <a:t>التوافق والتزامن في عمل العضلات داخل العضلة الواحدة وبين العضلات العاملة مما يؤدي إلى</a:t>
            </a:r>
          </a:p>
          <a:p>
            <a:r>
              <a:rPr lang="ar-IQ" sz="2000" dirty="0" smtClean="0"/>
              <a:t>إنتاج قوة أكبر بدون زيادة في وزن اللاعب.</a:t>
            </a:r>
          </a:p>
          <a:p>
            <a:r>
              <a:rPr lang="ar-IQ" sz="2000" dirty="0" smtClean="0"/>
              <a:t>مثلاً لدينا ) 3 ( لاعبين في العاب مختلفة وبأوزان مختلفة هي ) 70 كغم ، 80 كغم ، ) 90 ( كغم ( تم</a:t>
            </a:r>
          </a:p>
          <a:p>
            <a:r>
              <a:rPr lang="ar-IQ" sz="2000" dirty="0" smtClean="0"/>
              <a:t>اختبار القوة المطلقة عندهم من خلال رفع أقصى ثقل على الأكتاف ثم ثني الركبتين كاملاً ثم الوقوف</a:t>
            </a:r>
          </a:p>
          <a:p>
            <a:r>
              <a:rPr lang="ar-IQ" sz="2000" dirty="0" smtClean="0"/>
              <a:t>وكانت القوة القصوى لديهم جميعها متساوية ) 120 (كغم.</a:t>
            </a:r>
          </a:p>
          <a:p>
            <a:r>
              <a:rPr lang="ar-IQ" sz="2000" dirty="0" smtClean="0"/>
              <a:t>لاعب كرة طائرة وزنه ) 70 ( كغم قوته 120 كغم</a:t>
            </a:r>
          </a:p>
          <a:p>
            <a:r>
              <a:rPr lang="ar-IQ" sz="2000" dirty="0" smtClean="0"/>
              <a:t>وزن الجسم= ÷ القوة النسبية= القوة المطلقة 120 ÷ 70 = 1.7</a:t>
            </a:r>
          </a:p>
          <a:p>
            <a:r>
              <a:rPr lang="ar-IQ" sz="2000" dirty="0" smtClean="0"/>
              <a:t>لاعب كرة القدم وزنه ) 80 ( كغم قوته 120 كغم</a:t>
            </a:r>
          </a:p>
          <a:p>
            <a:r>
              <a:rPr lang="ar-IQ" sz="2000" dirty="0" smtClean="0"/>
              <a:t>وزن الجسم= ÷ القوة النسبية= القوة المطلقة 120 ÷ 80 = 1.5لاعب كرة سلة وزنه ) 90 (كغم قوته 120 كغم</a:t>
            </a:r>
          </a:p>
          <a:p>
            <a:r>
              <a:rPr lang="ar-IQ" sz="2000" dirty="0" smtClean="0"/>
              <a:t>وزن الجسم= ÷ القوة النسبية= القوة المطلقة 120 ÷ 90 = 1,3</a:t>
            </a:r>
            <a:endParaRPr lang="ar-IQ" sz="2000" dirty="0"/>
          </a:p>
          <a:p>
            <a:endParaRPr lang="ar-IQ" sz="2000" dirty="0" smtClean="0"/>
          </a:p>
          <a:p>
            <a:endParaRPr lang="ar-IQ" sz="2000" dirty="0"/>
          </a:p>
          <a:p>
            <a:endParaRPr lang="ar-IQ" sz="2000" dirty="0" smtClean="0"/>
          </a:p>
          <a:p>
            <a:endParaRPr lang="ar-IQ" sz="2000" dirty="0"/>
          </a:p>
          <a:p>
            <a:endParaRPr lang="ar-IQ" sz="2000" dirty="0" smtClean="0"/>
          </a:p>
          <a:p>
            <a:endParaRPr lang="ar-IQ" sz="2000" dirty="0"/>
          </a:p>
        </p:txBody>
      </p:sp>
    </p:spTree>
    <p:extLst>
      <p:ext uri="{BB962C8B-B14F-4D97-AF65-F5344CB8AC3E}">
        <p14:creationId xmlns:p14="http://schemas.microsoft.com/office/powerpoint/2010/main" val="5479506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3348</Words>
  <Application>Microsoft Office PowerPoint</Application>
  <PresentationFormat>عرض على الشاشة (3:4)‏</PresentationFormat>
  <Paragraphs>346</Paragraphs>
  <Slides>28</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28</vt:i4>
      </vt:variant>
    </vt:vector>
  </HeadingPairs>
  <TitlesOfParts>
    <vt:vector size="36" baseType="lpstr">
      <vt:lpstr>Calibri</vt:lpstr>
      <vt:lpstr>Century Gothic</vt:lpstr>
      <vt:lpstr>Constantia</vt:lpstr>
      <vt:lpstr>Majalla UI</vt:lpstr>
      <vt:lpstr>Tahoma</vt:lpstr>
      <vt:lpstr>Traditional Arabic</vt:lpstr>
      <vt:lpstr>Wingdings 2</vt: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cp:lastModifiedBy>Windows User</cp:lastModifiedBy>
  <cp:revision>2</cp:revision>
  <dcterms:modified xsi:type="dcterms:W3CDTF">2019-09-15T06:47:30Z</dcterms:modified>
</cp:coreProperties>
</file>