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3" d="100"/>
          <a:sy n="83" d="100"/>
        </p:scale>
        <p:origin x="102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pPr/>
              <a:t>16/01/1441</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pPr/>
              <a:t>16/01/1441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pPr/>
              <a:t>16/01/1441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pPr/>
              <a:t>16/01/1441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pPr/>
              <a:t>16/01/1441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pPr/>
              <a:t>16/01/1441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pPr/>
              <a:t>16/01/1441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pPr/>
              <a:t>16/01/1441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pPr/>
              <a:t>16/01/1441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pPr/>
              <a:t>16/01/1441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pPr/>
              <a:t>16/01/1441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pPr/>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pPr/>
              <a:t>16/01/1441</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pPr/>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28596" y="1857364"/>
            <a:ext cx="7772400" cy="2016223"/>
          </a:xfrm>
        </p:spPr>
        <p:txBody>
          <a:bodyPr>
            <a:normAutofit fontScale="90000"/>
          </a:bodyPr>
          <a:lstStyle/>
          <a:p>
            <a:pPr rtl="1">
              <a:lnSpc>
                <a:spcPct val="115000"/>
              </a:lnSpc>
              <a:spcAft>
                <a:spcPts val="1000"/>
              </a:spcAft>
            </a:pPr>
            <a:r>
              <a:rPr lang="ar-SA" sz="6000" dirty="0" smtClean="0">
                <a:effectLst/>
                <a:ea typeface="Calibri"/>
                <a:cs typeface="Arial"/>
              </a:rPr>
              <a:t>التدريب </a:t>
            </a:r>
            <a:r>
              <a:rPr lang="ar-IQ" sz="6000" dirty="0" smtClean="0">
                <a:effectLst/>
                <a:ea typeface="Calibri"/>
                <a:cs typeface="Arial"/>
              </a:rPr>
              <a:t>والتخطيط الرياضي </a:t>
            </a:r>
            <a:r>
              <a:rPr lang="ar-SA" sz="6000" dirty="0" smtClean="0">
                <a:effectLst/>
                <a:ea typeface="Calibri"/>
                <a:cs typeface="Arial"/>
              </a:rPr>
              <a:t> </a:t>
            </a:r>
            <a:r>
              <a:rPr lang="en-US" sz="4400" dirty="0">
                <a:effectLst/>
                <a:ea typeface="Calibri"/>
                <a:cs typeface="Arial"/>
              </a:rPr>
              <a:t/>
            </a:r>
            <a:br>
              <a:rPr lang="en-US" sz="4400" dirty="0">
                <a:effectLst/>
                <a:ea typeface="Calibri"/>
                <a:cs typeface="Arial"/>
              </a:rPr>
            </a:br>
            <a:endParaRPr lang="ar-IQ" dirty="0"/>
          </a:p>
        </p:txBody>
      </p:sp>
      <p:sp>
        <p:nvSpPr>
          <p:cNvPr id="3" name="مربع نص 1"/>
          <p:cNvSpPr txBox="1"/>
          <p:nvPr/>
        </p:nvSpPr>
        <p:spPr>
          <a:xfrm>
            <a:off x="167834" y="6396463"/>
            <a:ext cx="8391645" cy="338554"/>
          </a:xfrm>
          <a:prstGeom prst="rect">
            <a:avLst/>
          </a:prstGeom>
          <a:noFill/>
        </p:spPr>
        <p:txBody>
          <a:bodyPr wrap="square" rtlCol="1">
            <a:spAutoFit/>
          </a:bodyPr>
          <a:lstStyle>
            <a:defPPr lvl="0">
              <a:defRPr lang="ar-IQ"/>
            </a:defPPr>
            <a:lvl1pPr marL="0" lvl="0" algn="r" defTabSz="914400" rtl="1" eaLnBrk="1" latinLnBrk="0" hangingPunct="1">
              <a:defRPr sz="1800" kern="1200">
                <a:solidFill>
                  <a:schemeClr val="tx1"/>
                </a:solidFill>
                <a:latin typeface="+mn-lt"/>
                <a:ea typeface="+mn-ea"/>
                <a:cs typeface="+mn-cs"/>
              </a:defRPr>
            </a:lvl1pPr>
            <a:lvl2pPr marL="457200" lvl="1" algn="r" defTabSz="914400" rtl="1" eaLnBrk="1" latinLnBrk="0" hangingPunct="1">
              <a:defRPr sz="1800" kern="1200">
                <a:solidFill>
                  <a:schemeClr val="tx1"/>
                </a:solidFill>
                <a:latin typeface="+mn-lt"/>
                <a:ea typeface="+mn-ea"/>
                <a:cs typeface="+mn-cs"/>
              </a:defRPr>
            </a:lvl2pPr>
            <a:lvl3pPr marL="914400" lvl="2" algn="r" defTabSz="914400" rtl="1" eaLnBrk="1" latinLnBrk="0" hangingPunct="1">
              <a:defRPr sz="1800" kern="1200">
                <a:solidFill>
                  <a:schemeClr val="tx1"/>
                </a:solidFill>
                <a:latin typeface="+mn-lt"/>
                <a:ea typeface="+mn-ea"/>
                <a:cs typeface="+mn-cs"/>
              </a:defRPr>
            </a:lvl3pPr>
            <a:lvl4pPr marL="1371600" lvl="3" algn="r" defTabSz="914400" rtl="1" eaLnBrk="1" latinLnBrk="0" hangingPunct="1">
              <a:defRPr sz="1800" kern="1200">
                <a:solidFill>
                  <a:schemeClr val="tx1"/>
                </a:solidFill>
                <a:latin typeface="+mn-lt"/>
                <a:ea typeface="+mn-ea"/>
                <a:cs typeface="+mn-cs"/>
              </a:defRPr>
            </a:lvl4pPr>
            <a:lvl5pPr marL="1828800" lvl="4" algn="r" defTabSz="914400" rtl="1" eaLnBrk="1" latinLnBrk="0" hangingPunct="1">
              <a:defRPr sz="1800" kern="1200">
                <a:solidFill>
                  <a:schemeClr val="tx1"/>
                </a:solidFill>
                <a:latin typeface="+mn-lt"/>
                <a:ea typeface="+mn-ea"/>
                <a:cs typeface="+mn-cs"/>
              </a:defRPr>
            </a:lvl5pPr>
            <a:lvl6pPr marL="2286000" lvl="5" algn="r" defTabSz="914400" rtl="1" eaLnBrk="1" latinLnBrk="0" hangingPunct="1">
              <a:defRPr sz="1800" kern="1200">
                <a:solidFill>
                  <a:schemeClr val="tx1"/>
                </a:solidFill>
                <a:latin typeface="+mn-lt"/>
                <a:ea typeface="+mn-ea"/>
                <a:cs typeface="+mn-cs"/>
              </a:defRPr>
            </a:lvl6pPr>
            <a:lvl7pPr marL="2743200" lvl="6" algn="r" defTabSz="914400" rtl="1" eaLnBrk="1" latinLnBrk="0" hangingPunct="1">
              <a:defRPr sz="1800" kern="1200">
                <a:solidFill>
                  <a:schemeClr val="tx1"/>
                </a:solidFill>
                <a:latin typeface="+mn-lt"/>
                <a:ea typeface="+mn-ea"/>
                <a:cs typeface="+mn-cs"/>
              </a:defRPr>
            </a:lvl7pPr>
            <a:lvl8pPr marL="3200400" lvl="7" algn="r" defTabSz="914400" rtl="1" eaLnBrk="1" latinLnBrk="0" hangingPunct="1">
              <a:defRPr sz="1800" kern="1200">
                <a:solidFill>
                  <a:schemeClr val="tx1"/>
                </a:solidFill>
                <a:latin typeface="+mn-lt"/>
                <a:ea typeface="+mn-ea"/>
                <a:cs typeface="+mn-cs"/>
              </a:defRPr>
            </a:lvl8pPr>
            <a:lvl9pPr marL="3657600" lvl="8" algn="r" defTabSz="914400" rtl="1" eaLnBrk="1" latinLnBrk="0" hangingPunct="1">
              <a:defRPr sz="1800" kern="1200">
                <a:solidFill>
                  <a:schemeClr val="tx1"/>
                </a:solidFill>
                <a:latin typeface="+mn-lt"/>
                <a:ea typeface="+mn-ea"/>
                <a:cs typeface="+mn-cs"/>
              </a:defRPr>
            </a:lvl9pPr>
          </a:lstStyle>
          <a:p>
            <a:pPr algn="ctr">
              <a:defRPr/>
            </a:pPr>
            <a:r>
              <a:rPr lang="ar-IQ" sz="1600" b="1" dirty="0">
                <a:solidFill>
                  <a:srgbClr val="FF0000"/>
                </a:solidFill>
                <a:latin typeface="Century Gothic"/>
                <a:cs typeface="Tahoma" panose="020B0604030504040204" pitchFamily="34" charset="0"/>
              </a:rPr>
              <a:t>اعداد طالبات الدكتوراه للعام الدراسي 2018-2019 </a:t>
            </a:r>
            <a:r>
              <a:rPr lang="ar-IQ" sz="1600" b="1" dirty="0" smtClean="0">
                <a:solidFill>
                  <a:srgbClr val="FF0000"/>
                </a:solidFill>
                <a:latin typeface="Century Gothic"/>
                <a:cs typeface="Tahoma" panose="020B0604030504040204" pitchFamily="34" charset="0"/>
              </a:rPr>
              <a:t>- بأشراف </a:t>
            </a:r>
            <a:r>
              <a:rPr lang="ar-IQ" sz="1600" b="1" dirty="0">
                <a:solidFill>
                  <a:srgbClr val="FF0000"/>
                </a:solidFill>
                <a:latin typeface="Century Gothic"/>
                <a:cs typeface="Tahoma" panose="020B0604030504040204" pitchFamily="34" charset="0"/>
              </a:rPr>
              <a:t>ا.د فاطمة عبد مالح  </a:t>
            </a:r>
          </a:p>
        </p:txBody>
      </p:sp>
    </p:spTree>
    <p:extLst>
      <p:ext uri="{BB962C8B-B14F-4D97-AF65-F5344CB8AC3E}">
        <p14:creationId xmlns:p14="http://schemas.microsoft.com/office/powerpoint/2010/main" val="6666176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268760"/>
            <a:ext cx="7992888"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17712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a:t>الدائرة التدريبية المرحلية ( الكبيرة ) </a:t>
            </a:r>
          </a:p>
        </p:txBody>
      </p:sp>
      <p:sp>
        <p:nvSpPr>
          <p:cNvPr id="3" name="عنصر نائب للمحتوى 2"/>
          <p:cNvSpPr>
            <a:spLocks noGrp="1"/>
          </p:cNvSpPr>
          <p:nvPr>
            <p:ph idx="1"/>
          </p:nvPr>
        </p:nvSpPr>
        <p:spPr/>
        <p:txBody>
          <a:bodyPr>
            <a:normAutofit fontScale="92500" lnSpcReduction="20000"/>
          </a:bodyPr>
          <a:lstStyle/>
          <a:p>
            <a:pPr marL="0" indent="0" algn="just">
              <a:lnSpc>
                <a:spcPct val="150000"/>
              </a:lnSpc>
              <a:buNone/>
            </a:pPr>
            <a:r>
              <a:rPr lang="ar-IQ" dirty="0"/>
              <a:t>المقصود بهذا النوع من الدوائر التدريبية هي مرحلة زمنية تستغرق مدتها اسابيع ، اي مرحلة تدريبية معينة كالفترة التحضيرية او فترة المنافسات او يمكن تحديد هذه الفترة من(6-8) اسابيع، اذ ان من اهم مميزات الدائرة الكبرى حجم الحمل يكون كبيراً مع الشدة مع التغيير بدرجة صعوبة الحمل بين المعدل العالي لفترة طويلة وبين الحمل لفترة قصيرة اذ نشاهد في الفترة التحضيرية تتكون الدائرة التدريبية الكبيرة (المرحلية) من (6-8) اسابيع اما في فترة المنافسات تكون اقصر فتتراوح من (2-4)اسابيع، وهذا ما ينسجم مع طبيعة مرحلة المنافسات، اذ يجب ان يراعي المدربين خفض متطلبات التدريب في الاسبوع الاخير قبل المنافسات اذا كان توزيع الحمل بشكل صحيح. </a:t>
            </a:r>
          </a:p>
        </p:txBody>
      </p:sp>
    </p:spTree>
    <p:extLst>
      <p:ext uri="{BB962C8B-B14F-4D97-AF65-F5344CB8AC3E}">
        <p14:creationId xmlns:p14="http://schemas.microsoft.com/office/powerpoint/2010/main" val="39678256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4000" dirty="0">
                <a:solidFill>
                  <a:schemeClr val="tx1"/>
                </a:solidFill>
              </a:rPr>
              <a:t>الاسس التي يجب مراعاتها عند وضع الدائرة التدريبية السنوية </a:t>
            </a:r>
          </a:p>
        </p:txBody>
      </p:sp>
      <p:sp>
        <p:nvSpPr>
          <p:cNvPr id="3" name="عنصر نائب للمحتوى 2"/>
          <p:cNvSpPr>
            <a:spLocks noGrp="1"/>
          </p:cNvSpPr>
          <p:nvPr>
            <p:ph idx="1"/>
          </p:nvPr>
        </p:nvSpPr>
        <p:spPr/>
        <p:txBody>
          <a:bodyPr>
            <a:normAutofit fontScale="92500" lnSpcReduction="20000"/>
          </a:bodyPr>
          <a:lstStyle/>
          <a:p>
            <a:pPr marL="0" indent="0">
              <a:buNone/>
            </a:pPr>
            <a:r>
              <a:rPr lang="ar-IQ" dirty="0" smtClean="0"/>
              <a:t>1. </a:t>
            </a:r>
            <a:r>
              <a:rPr lang="ar-IQ" dirty="0"/>
              <a:t>معرفة نتائج الفريق واللاعبين في السنة الماضية .</a:t>
            </a:r>
          </a:p>
          <a:p>
            <a:pPr marL="0" indent="0">
              <a:buNone/>
            </a:pPr>
            <a:r>
              <a:rPr lang="ar-IQ" dirty="0"/>
              <a:t>2. العمل على تقويم كل لاعب بشكل انفرادي.</a:t>
            </a:r>
          </a:p>
          <a:p>
            <a:pPr marL="0" indent="0">
              <a:buNone/>
            </a:pPr>
            <a:r>
              <a:rPr lang="ar-IQ" dirty="0"/>
              <a:t>3. تحديد بداية ونهاية الموسم (السباقات).</a:t>
            </a:r>
          </a:p>
          <a:p>
            <a:pPr marL="0" indent="0">
              <a:buNone/>
            </a:pPr>
            <a:r>
              <a:rPr lang="ar-IQ" dirty="0"/>
              <a:t>4. تحديد بداية المنافسات الرسمية.</a:t>
            </a:r>
          </a:p>
          <a:p>
            <a:pPr marL="0" indent="0">
              <a:buNone/>
            </a:pPr>
            <a:r>
              <a:rPr lang="ar-IQ" dirty="0"/>
              <a:t>5. تثبيت عدد البطولات الخارجية .</a:t>
            </a:r>
          </a:p>
          <a:p>
            <a:pPr marL="0" indent="0">
              <a:buNone/>
            </a:pPr>
            <a:r>
              <a:rPr lang="ar-IQ" dirty="0"/>
              <a:t>6. توفير التجهيزات الرياضية المطلوبة.</a:t>
            </a:r>
          </a:p>
          <a:p>
            <a:pPr marL="0" indent="0">
              <a:buNone/>
            </a:pPr>
            <a:r>
              <a:rPr lang="ar-IQ" dirty="0"/>
              <a:t>7. توفير المعسكرات التدريبية .</a:t>
            </a:r>
          </a:p>
          <a:p>
            <a:pPr marL="0" indent="0">
              <a:buNone/>
            </a:pPr>
            <a:r>
              <a:rPr lang="ar-IQ" dirty="0"/>
              <a:t>8. توفير الاجهزة المساعدة للعملية التدريبية .</a:t>
            </a:r>
          </a:p>
          <a:p>
            <a:pPr marL="0" indent="0">
              <a:buNone/>
            </a:pPr>
            <a:r>
              <a:rPr lang="ar-IQ" dirty="0"/>
              <a:t>9. تسجيل عدد اللاعبين في الفرق .</a:t>
            </a:r>
          </a:p>
          <a:p>
            <a:pPr marL="0" indent="0">
              <a:buNone/>
            </a:pPr>
            <a:r>
              <a:rPr lang="ar-IQ" dirty="0"/>
              <a:t>10. توفير الكادر الطبي والنفسي .</a:t>
            </a:r>
          </a:p>
          <a:p>
            <a:pPr marL="0" indent="0">
              <a:buNone/>
            </a:pPr>
            <a:r>
              <a:rPr lang="ar-IQ" dirty="0"/>
              <a:t>11. توفير الكادر الاداري والفني للفريق . </a:t>
            </a:r>
          </a:p>
          <a:p>
            <a:pPr marL="0" indent="0">
              <a:buNone/>
            </a:pPr>
            <a:endParaRPr lang="ar-IQ" dirty="0"/>
          </a:p>
        </p:txBody>
      </p:sp>
    </p:spTree>
    <p:extLst>
      <p:ext uri="{BB962C8B-B14F-4D97-AF65-F5344CB8AC3E}">
        <p14:creationId xmlns:p14="http://schemas.microsoft.com/office/powerpoint/2010/main" val="531708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a:t>انواع التخطيط الرياضي </a:t>
            </a:r>
          </a:p>
        </p:txBody>
      </p:sp>
      <p:sp>
        <p:nvSpPr>
          <p:cNvPr id="3" name="عنصر نائب للمحتوى 2"/>
          <p:cNvSpPr>
            <a:spLocks noGrp="1"/>
          </p:cNvSpPr>
          <p:nvPr>
            <p:ph idx="1"/>
          </p:nvPr>
        </p:nvSpPr>
        <p:spPr/>
        <p:txBody>
          <a:bodyPr>
            <a:normAutofit fontScale="92500" lnSpcReduction="10000"/>
          </a:bodyPr>
          <a:lstStyle/>
          <a:p>
            <a:pPr marL="0" indent="0" algn="just">
              <a:lnSpc>
                <a:spcPct val="150000"/>
              </a:lnSpc>
              <a:buNone/>
            </a:pPr>
            <a:r>
              <a:rPr lang="ar-IQ" dirty="0"/>
              <a:t>يستند التدريب الرياضي من حيث التخطيط على انواع متعددة حيث تكون هي السمة الاساسية في الارتكاز على التخطيط وان انواع التخطيط هي :</a:t>
            </a:r>
          </a:p>
          <a:p>
            <a:pPr marL="0" indent="0" algn="just">
              <a:lnSpc>
                <a:spcPct val="150000"/>
              </a:lnSpc>
              <a:buNone/>
            </a:pPr>
            <a:r>
              <a:rPr lang="ar-IQ" dirty="0" smtClean="0"/>
              <a:t>1.تخطيط </a:t>
            </a:r>
            <a:r>
              <a:rPr lang="ar-IQ" dirty="0"/>
              <a:t>بعيد المدى (طويل الامد)</a:t>
            </a:r>
          </a:p>
          <a:p>
            <a:pPr marL="0" indent="0" algn="just">
              <a:lnSpc>
                <a:spcPct val="150000"/>
              </a:lnSpc>
              <a:buNone/>
            </a:pPr>
            <a:r>
              <a:rPr lang="ar-IQ" dirty="0"/>
              <a:t>وهو يشمل الاعداد للدورات الاولمبية والقارية اذ ان الفترة في هذا النوع يستغرق من 4-8 سنوات اي من خلال الاعداد والتهيئة لهذا النوع من التخطيط الرياضي نرى انه يرتكز في بنائه على الدائرة التدريبية السنوية اذ تكون هي الاساس في عملية التهيئة والاستعداد للمشاركة في الدورات الاولمبية والقارية ، وهناك شروط يجب الاخذ بها ومراعاتها عند اخراج هذا النوع من الدوائر التدريبية .</a:t>
            </a:r>
          </a:p>
          <a:p>
            <a:pPr marL="0" indent="0">
              <a:buNone/>
            </a:pPr>
            <a:endParaRPr lang="ar-IQ" dirty="0"/>
          </a:p>
        </p:txBody>
      </p:sp>
    </p:spTree>
    <p:extLst>
      <p:ext uri="{BB962C8B-B14F-4D97-AF65-F5344CB8AC3E}">
        <p14:creationId xmlns:p14="http://schemas.microsoft.com/office/powerpoint/2010/main" val="5306540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a:t>انواع التخطيط الرياضي </a:t>
            </a:r>
          </a:p>
        </p:txBody>
      </p:sp>
      <p:sp>
        <p:nvSpPr>
          <p:cNvPr id="3" name="عنصر نائب للمحتوى 2"/>
          <p:cNvSpPr>
            <a:spLocks noGrp="1"/>
          </p:cNvSpPr>
          <p:nvPr>
            <p:ph idx="1"/>
          </p:nvPr>
        </p:nvSpPr>
        <p:spPr/>
        <p:txBody>
          <a:bodyPr>
            <a:normAutofit fontScale="92500"/>
          </a:bodyPr>
          <a:lstStyle/>
          <a:p>
            <a:pPr algn="just"/>
            <a:r>
              <a:rPr lang="ar-IQ" dirty="0" smtClean="0"/>
              <a:t>وضوح </a:t>
            </a:r>
            <a:r>
              <a:rPr lang="ar-IQ" dirty="0"/>
              <a:t>الهدف اذ يشكل الركن الاساس في الدائرة التدريبية .</a:t>
            </a:r>
          </a:p>
          <a:p>
            <a:pPr algn="just"/>
            <a:r>
              <a:rPr lang="ar-IQ" dirty="0" smtClean="0"/>
              <a:t>تقسم </a:t>
            </a:r>
            <a:r>
              <a:rPr lang="ar-IQ" dirty="0"/>
              <a:t>الدائرة التدريبية الى فترات مع تحديد كل فترة وواجباتها الخاصة بها.</a:t>
            </a:r>
          </a:p>
          <a:p>
            <a:pPr algn="just"/>
            <a:r>
              <a:rPr lang="ar-IQ" dirty="0" smtClean="0"/>
              <a:t>تحديد </a:t>
            </a:r>
            <a:r>
              <a:rPr lang="ar-IQ" dirty="0"/>
              <a:t>الواجبات لكل مرحلة تدريبية وحسب نوع الفعالية والحمل التدريبي.</a:t>
            </a:r>
          </a:p>
          <a:p>
            <a:pPr algn="just"/>
            <a:r>
              <a:rPr lang="ar-IQ" dirty="0" smtClean="0"/>
              <a:t>اعداد </a:t>
            </a:r>
            <a:r>
              <a:rPr lang="ar-IQ" dirty="0"/>
              <a:t>جدول للمنافسات والمشاركات من اجل الوصول الى الهدف  المطلوب .</a:t>
            </a:r>
          </a:p>
          <a:p>
            <a:pPr algn="just"/>
            <a:r>
              <a:rPr lang="ar-IQ" dirty="0" smtClean="0"/>
              <a:t>مراقبة </a:t>
            </a:r>
            <a:r>
              <a:rPr lang="ar-IQ" dirty="0"/>
              <a:t>الحالة التدريبية للاعبين فيما يخص الاعداد البدني والفني والخططي والمهاري والنفسي .</a:t>
            </a:r>
          </a:p>
          <a:p>
            <a:pPr algn="just"/>
            <a:r>
              <a:rPr lang="ar-IQ" dirty="0" smtClean="0"/>
              <a:t>الفحص </a:t>
            </a:r>
            <a:r>
              <a:rPr lang="ar-IQ" dirty="0"/>
              <a:t>الدوري للاعبين ومعرفة حالتهم الصحية .</a:t>
            </a:r>
          </a:p>
          <a:p>
            <a:pPr algn="just"/>
            <a:r>
              <a:rPr lang="ar-IQ" dirty="0" smtClean="0"/>
              <a:t>استخدام </a:t>
            </a:r>
            <a:r>
              <a:rPr lang="ar-IQ" dirty="0"/>
              <a:t>الطرق والوسائل التدريبية مع تحديد الاختبارات الخاصة بذلك .</a:t>
            </a:r>
          </a:p>
          <a:p>
            <a:pPr algn="just"/>
            <a:r>
              <a:rPr lang="ar-IQ" dirty="0" smtClean="0"/>
              <a:t>التقويم </a:t>
            </a:r>
            <a:r>
              <a:rPr lang="ar-IQ" dirty="0"/>
              <a:t>المستمر للنتائج بشأن سير العملية التدريبية والنتائج التي تم </a:t>
            </a:r>
            <a:r>
              <a:rPr lang="ar-IQ" dirty="0" smtClean="0"/>
              <a:t>التوصل </a:t>
            </a:r>
            <a:r>
              <a:rPr lang="ar-IQ" dirty="0"/>
              <a:t>اليها اللاعبين .</a:t>
            </a:r>
          </a:p>
          <a:p>
            <a:pPr algn="just"/>
            <a:endParaRPr lang="ar-IQ" dirty="0"/>
          </a:p>
        </p:txBody>
      </p:sp>
    </p:spTree>
    <p:extLst>
      <p:ext uri="{BB962C8B-B14F-4D97-AF65-F5344CB8AC3E}">
        <p14:creationId xmlns:p14="http://schemas.microsoft.com/office/powerpoint/2010/main" val="5370679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a:t>2. التخطيط قصير المدى</a:t>
            </a:r>
          </a:p>
        </p:txBody>
      </p:sp>
      <p:sp>
        <p:nvSpPr>
          <p:cNvPr id="3" name="عنصر نائب للمحتوى 2"/>
          <p:cNvSpPr>
            <a:spLocks noGrp="1"/>
          </p:cNvSpPr>
          <p:nvPr>
            <p:ph idx="1"/>
          </p:nvPr>
        </p:nvSpPr>
        <p:spPr/>
        <p:txBody>
          <a:bodyPr>
            <a:normAutofit lnSpcReduction="10000"/>
          </a:bodyPr>
          <a:lstStyle/>
          <a:p>
            <a:pPr marL="0" indent="0" algn="just">
              <a:buNone/>
            </a:pPr>
            <a:r>
              <a:rPr lang="ar-IQ" dirty="0"/>
              <a:t>هذا النوع من التخطيط للعملية التدريبية يشمل الدائرة التدريبية السنوية التي تحتوي على عدد من الدوائر التدريبية المتنوعة ، ويمكن تقسيم هذا النوع الى عدد من الدوائر التدريبية (الفصلية، الشهرية، الاسبوعية</a:t>
            </a:r>
            <a:r>
              <a:rPr lang="ar-IQ" dirty="0" smtClean="0"/>
              <a:t>) , اذان </a:t>
            </a:r>
            <a:r>
              <a:rPr lang="ar-IQ" dirty="0"/>
              <a:t>الدائرة التدريبية السنوية ترتكز في بنائها والتخطيط لها على الدائرة التدريبية الاسبوعية او تعتبر بمثابة التطبيق العملي الصحيح </a:t>
            </a:r>
            <a:r>
              <a:rPr lang="ar-IQ" dirty="0" smtClean="0"/>
              <a:t>لإخراج </a:t>
            </a:r>
            <a:r>
              <a:rPr lang="ar-IQ" dirty="0"/>
              <a:t>الدائرة التدريبية حيز التنفيذ مع عدم اغفال اي نوع من التحضيرات اللازمة لغرض تحقيق الاهداف على مدار السنة ، اذ تعتبر الدائرة التدريبية في التخطيط والاعداد لها حسب نوع الفعالية والنشاط الممارس اذ يوجد هناك اختلاف في الفعاليات الرياضية ان كان ذلك يسمى بالتقسيم البسيط للدائرة التدريبية السنوية التي تتحدد بالفعاليات الخاصة بركض المسافات الطويلة والسباحة الطويلة ، اما التقسيم المزدوج للدائرة التدريبية السنوية وهذا يشمل الفعاليات الجماعية التي ترتكز على القوة والسرعة والقوة المميزة بالسرعة .</a:t>
            </a:r>
          </a:p>
        </p:txBody>
      </p:sp>
    </p:spTree>
    <p:extLst>
      <p:ext uri="{BB962C8B-B14F-4D97-AF65-F5344CB8AC3E}">
        <p14:creationId xmlns:p14="http://schemas.microsoft.com/office/powerpoint/2010/main" val="22966717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IQ" dirty="0"/>
              <a:t>واجبات المدرب في عملية التخطيط للوحدة التدريبية </a:t>
            </a:r>
          </a:p>
        </p:txBody>
      </p:sp>
      <p:sp>
        <p:nvSpPr>
          <p:cNvPr id="3" name="عنصر نائب للمحتوى 2"/>
          <p:cNvSpPr>
            <a:spLocks noGrp="1"/>
          </p:cNvSpPr>
          <p:nvPr>
            <p:ph idx="1"/>
          </p:nvPr>
        </p:nvSpPr>
        <p:spPr/>
        <p:txBody>
          <a:bodyPr>
            <a:normAutofit fontScale="85000" lnSpcReduction="20000"/>
          </a:bodyPr>
          <a:lstStyle/>
          <a:p>
            <a:pPr marL="0" indent="0" algn="just">
              <a:buNone/>
            </a:pPr>
            <a:r>
              <a:rPr lang="ar-IQ" dirty="0" smtClean="0"/>
              <a:t>1. </a:t>
            </a:r>
            <a:r>
              <a:rPr lang="ar-IQ" dirty="0"/>
              <a:t>تقيم الوحدة التدريبية مباشرة لغرض تجنب وتفادي الاشكالات والتهيؤ الى الوحدة التدريبية القادمة .</a:t>
            </a:r>
          </a:p>
          <a:p>
            <a:pPr marL="0" indent="0" algn="just">
              <a:buNone/>
            </a:pPr>
            <a:r>
              <a:rPr lang="ar-IQ" dirty="0"/>
              <a:t>2. من خلال تقيم المدرب للوحدة التدريبية سوف يعطي وضوحا عن مستوى اداء اللاعبين .</a:t>
            </a:r>
          </a:p>
          <a:p>
            <a:pPr marL="0" indent="0" algn="just">
              <a:buNone/>
            </a:pPr>
            <a:r>
              <a:rPr lang="ar-IQ" dirty="0"/>
              <a:t>3. اعداد وتوجيه اللاعبين بالاهتمام والاعتماد على انفسهم وتطوير قدراتهم اتجاه الواجبات المناطة بهم .</a:t>
            </a:r>
          </a:p>
          <a:p>
            <a:pPr marL="0" indent="0" algn="just">
              <a:buNone/>
            </a:pPr>
            <a:r>
              <a:rPr lang="ar-IQ" dirty="0"/>
              <a:t>4. قيام المدربين باستخدام الملاحظة والمتابعة لحالات الاصابة التي قد تحدث من خلال عدم الاداء الجيد .</a:t>
            </a:r>
          </a:p>
          <a:p>
            <a:pPr marL="0" indent="0" algn="just">
              <a:buNone/>
            </a:pPr>
            <a:r>
              <a:rPr lang="ar-IQ" dirty="0"/>
              <a:t>5. الاعداد والتحضير الجيد من قبل المدربين قبل المباشرة بالوحدة التدريبية .</a:t>
            </a:r>
          </a:p>
          <a:p>
            <a:pPr marL="0" indent="0" algn="just">
              <a:buNone/>
            </a:pPr>
            <a:r>
              <a:rPr lang="ar-IQ" dirty="0"/>
              <a:t>6. العمل على اعتماد الفحوصات الطبية والاختبارات الدورية المنتظمة مع استخدام القياسات الخاصة </a:t>
            </a:r>
            <a:r>
              <a:rPr lang="ar-IQ" dirty="0" smtClean="0"/>
              <a:t>باللاعبين </a:t>
            </a:r>
            <a:r>
              <a:rPr lang="ar-IQ" dirty="0"/>
              <a:t>.</a:t>
            </a:r>
          </a:p>
          <a:p>
            <a:pPr marL="0" indent="0" algn="just">
              <a:buNone/>
            </a:pPr>
            <a:r>
              <a:rPr lang="ar-IQ" dirty="0"/>
              <a:t>7. ضرورة الاطلاع على الكتب </a:t>
            </a:r>
            <a:r>
              <a:rPr lang="ar-IQ" dirty="0" smtClean="0"/>
              <a:t>والمصادر العلمية </a:t>
            </a:r>
            <a:r>
              <a:rPr lang="ar-IQ" dirty="0"/>
              <a:t>التي لها علاقة بالاختصاص او الفعالية من قبل المدربين أولا واللاعبين ثانيا لغرض تطوير وزيادة الخبرة.</a:t>
            </a:r>
          </a:p>
          <a:p>
            <a:pPr marL="0" indent="0" algn="just">
              <a:buNone/>
            </a:pPr>
            <a:r>
              <a:rPr lang="ar-IQ" dirty="0"/>
              <a:t>8. قيام المدرب </a:t>
            </a:r>
            <a:r>
              <a:rPr lang="ar-IQ" dirty="0" smtClean="0"/>
              <a:t>بأعداد </a:t>
            </a:r>
            <a:r>
              <a:rPr lang="ar-IQ" dirty="0"/>
              <a:t>سجل خاص للاعبين يتضمن معلومات دقيقة مع تقييم النتائج واعطاء اللاعبين الملاحظات الخاصة بهم .</a:t>
            </a:r>
          </a:p>
          <a:p>
            <a:pPr marL="0" indent="0" algn="just">
              <a:buNone/>
            </a:pPr>
            <a:endParaRPr lang="ar-IQ" dirty="0"/>
          </a:p>
        </p:txBody>
      </p:sp>
    </p:spTree>
    <p:extLst>
      <p:ext uri="{BB962C8B-B14F-4D97-AF65-F5344CB8AC3E}">
        <p14:creationId xmlns:p14="http://schemas.microsoft.com/office/powerpoint/2010/main" val="27910325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a:t>الاشكال الاساسية للتخطيط في التدريب الرياضي </a:t>
            </a:r>
          </a:p>
        </p:txBody>
      </p:sp>
      <p:sp>
        <p:nvSpPr>
          <p:cNvPr id="3" name="عنصر نائب للمحتوى 2"/>
          <p:cNvSpPr>
            <a:spLocks noGrp="1"/>
          </p:cNvSpPr>
          <p:nvPr>
            <p:ph idx="1"/>
          </p:nvPr>
        </p:nvSpPr>
        <p:spPr>
          <a:xfrm>
            <a:off x="467544" y="1916832"/>
            <a:ext cx="8229600" cy="4389120"/>
          </a:xfrm>
        </p:spPr>
        <p:txBody>
          <a:bodyPr>
            <a:normAutofit fontScale="70000" lnSpcReduction="20000"/>
          </a:bodyPr>
          <a:lstStyle/>
          <a:p>
            <a:pPr marL="0" indent="0" algn="just">
              <a:lnSpc>
                <a:spcPct val="160000"/>
              </a:lnSpc>
              <a:buNone/>
            </a:pPr>
            <a:r>
              <a:rPr lang="ar-IQ" dirty="0"/>
              <a:t>لا يمكن ان يحدث اي اختلاف من خلال استخدام بعض المصطلحات من حيث التخطيط </a:t>
            </a:r>
            <a:r>
              <a:rPr lang="ar-IQ" dirty="0" smtClean="0"/>
              <a:t>لإخراج </a:t>
            </a:r>
            <a:r>
              <a:rPr lang="ar-IQ" dirty="0"/>
              <a:t>العملية التدريبية للوحدة التدريبية ومن هذه الاشكال:</a:t>
            </a:r>
          </a:p>
          <a:p>
            <a:pPr marL="0" indent="0" algn="just">
              <a:lnSpc>
                <a:spcPct val="160000"/>
              </a:lnSpc>
              <a:buNone/>
            </a:pPr>
            <a:r>
              <a:rPr lang="ar-IQ" dirty="0"/>
              <a:t> 1. التخطيط للتدريب الفردي</a:t>
            </a:r>
          </a:p>
          <a:p>
            <a:pPr marL="0" indent="0" algn="just">
              <a:lnSpc>
                <a:spcPct val="160000"/>
              </a:lnSpc>
              <a:buNone/>
            </a:pPr>
            <a:r>
              <a:rPr lang="ar-IQ" dirty="0"/>
              <a:t>هنا يقوم الرياضي بأداء المهام والواجبات المكلف بها بشكل منفرد وهي تعتمد على الخبرة التي يمتلكها اللاعب لذا يمكن وضع مفردات لهذا النوع من التخطيط وفق </a:t>
            </a:r>
            <a:r>
              <a:rPr lang="ar-IQ" dirty="0" smtClean="0"/>
              <a:t>ما يمتلكه </a:t>
            </a:r>
            <a:r>
              <a:rPr lang="ar-IQ" dirty="0"/>
              <a:t>الرياضي من اجل تنمية وتطوير مستواه .</a:t>
            </a:r>
          </a:p>
          <a:p>
            <a:pPr marL="0" indent="0" algn="just">
              <a:lnSpc>
                <a:spcPct val="160000"/>
              </a:lnSpc>
              <a:buNone/>
            </a:pPr>
            <a:r>
              <a:rPr lang="ar-IQ" dirty="0"/>
              <a:t>2. التخطيط للتدريب الجماعي</a:t>
            </a:r>
          </a:p>
          <a:p>
            <a:pPr marL="0" indent="0" algn="just">
              <a:lnSpc>
                <a:spcPct val="160000"/>
              </a:lnSpc>
              <a:buNone/>
            </a:pPr>
            <a:r>
              <a:rPr lang="ar-IQ" dirty="0"/>
              <a:t>هنا يقتصر العمل في هذا النوع بان يقوم الفريق </a:t>
            </a:r>
            <a:r>
              <a:rPr lang="ar-IQ" dirty="0" smtClean="0"/>
              <a:t>بأداء </a:t>
            </a:r>
            <a:r>
              <a:rPr lang="ar-IQ" dirty="0"/>
              <a:t>الوحدة التدريبية ويكون ذلك تحت اشراف وقيادة المدرب اذ نرى بان هذا النوع من التدريب يتميز بوجود حالة المنافسة بين اللاعبين وفق الامكانيات والقابليات التي يمتلكونها على الرغم من وجود اختلاف لهذه القدرات على المستوى الافراد (الفروقات الفردية) .</a:t>
            </a:r>
          </a:p>
          <a:p>
            <a:pPr marL="0" indent="0" algn="just">
              <a:lnSpc>
                <a:spcPct val="160000"/>
              </a:lnSpc>
              <a:buNone/>
            </a:pPr>
            <a:endParaRPr lang="ar-IQ" dirty="0"/>
          </a:p>
        </p:txBody>
      </p:sp>
    </p:spTree>
    <p:extLst>
      <p:ext uri="{BB962C8B-B14F-4D97-AF65-F5344CB8AC3E}">
        <p14:creationId xmlns:p14="http://schemas.microsoft.com/office/powerpoint/2010/main" val="2799820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a:t>. التخطيط للتدريب بالطريقة الفردية</a:t>
            </a:r>
          </a:p>
        </p:txBody>
      </p:sp>
      <p:sp>
        <p:nvSpPr>
          <p:cNvPr id="3" name="عنصر نائب للمحتوى 2"/>
          <p:cNvSpPr>
            <a:spLocks noGrp="1"/>
          </p:cNvSpPr>
          <p:nvPr>
            <p:ph idx="1"/>
          </p:nvPr>
        </p:nvSpPr>
        <p:spPr>
          <a:xfrm>
            <a:off x="467544" y="1882512"/>
            <a:ext cx="8229600" cy="4389120"/>
          </a:xfrm>
        </p:spPr>
        <p:txBody>
          <a:bodyPr/>
          <a:lstStyle/>
          <a:p>
            <a:pPr marL="0" indent="0" algn="just">
              <a:buNone/>
            </a:pPr>
            <a:r>
              <a:rPr lang="ar-IQ" dirty="0"/>
              <a:t>من خلال توفر الخبرة والامكانيات لدى بعض الرياضيين يمكن لهم من تنفيذ واجباتهم التدريبية منفردين اذ ان هذا النوع من التدريب يخلو من المنافسة بين اللاعبين لانهم يتدربون بشكل حر وبمعزل عن الاخر ، رغم ذلك يبقى الرياضي محتاجاً الى ارشادات المدرب ، اذ يمكن هنا اعطاء النصح والارشاد من خلال عرض النماذج </a:t>
            </a:r>
            <a:r>
              <a:rPr lang="ar-IQ" dirty="0" smtClean="0"/>
              <a:t>التدريبية </a:t>
            </a:r>
            <a:r>
              <a:rPr lang="ar-IQ" dirty="0"/>
              <a:t>او من خلال متابعة المدرب لرياضيه .</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4077072"/>
            <a:ext cx="6264695"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4736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a:t>اسس بناء التخطيط للوحدة التدريبية : </a:t>
            </a:r>
          </a:p>
        </p:txBody>
      </p:sp>
      <p:sp>
        <p:nvSpPr>
          <p:cNvPr id="3" name="عنصر نائب للمحتوى 2"/>
          <p:cNvSpPr>
            <a:spLocks noGrp="1"/>
          </p:cNvSpPr>
          <p:nvPr>
            <p:ph idx="1"/>
          </p:nvPr>
        </p:nvSpPr>
        <p:spPr/>
        <p:txBody>
          <a:bodyPr>
            <a:normAutofit fontScale="92500" lnSpcReduction="10000"/>
          </a:bodyPr>
          <a:lstStyle/>
          <a:p>
            <a:pPr>
              <a:lnSpc>
                <a:spcPct val="115000"/>
              </a:lnSpc>
              <a:spcAft>
                <a:spcPts val="1000"/>
              </a:spcAft>
            </a:pPr>
            <a:r>
              <a:rPr lang="ar-IQ" sz="2800" b="1" dirty="0" smtClean="0">
                <a:latin typeface="Calibri"/>
                <a:ea typeface="Calibri"/>
                <a:cs typeface="Arial"/>
              </a:rPr>
              <a:t>معرفة </a:t>
            </a:r>
            <a:r>
              <a:rPr lang="ar-IQ" sz="2800" b="1" dirty="0">
                <a:latin typeface="Calibri"/>
                <a:ea typeface="Calibri"/>
                <a:cs typeface="Arial"/>
              </a:rPr>
              <a:t>خصوصية اللعبة .</a:t>
            </a:r>
            <a:endParaRPr lang="en-US" sz="2800" dirty="0">
              <a:latin typeface="Calibri"/>
              <a:ea typeface="Calibri"/>
              <a:cs typeface="Arial"/>
            </a:endParaRPr>
          </a:p>
          <a:p>
            <a:pPr>
              <a:lnSpc>
                <a:spcPct val="115000"/>
              </a:lnSpc>
              <a:spcAft>
                <a:spcPts val="1000"/>
              </a:spcAft>
            </a:pPr>
            <a:r>
              <a:rPr lang="ar-IQ" sz="2800" b="1" dirty="0" smtClean="0">
                <a:latin typeface="Calibri"/>
                <a:ea typeface="Calibri"/>
                <a:cs typeface="Arial"/>
              </a:rPr>
              <a:t>معرفة </a:t>
            </a:r>
            <a:r>
              <a:rPr lang="ar-IQ" sz="2800" b="1" dirty="0">
                <a:latin typeface="Calibri"/>
                <a:ea typeface="Calibri"/>
                <a:cs typeface="Arial"/>
              </a:rPr>
              <a:t>الحالة التدريبية للاعبين ( ناشئين، متقدمين ) .</a:t>
            </a:r>
            <a:endParaRPr lang="en-US" sz="2800" dirty="0">
              <a:latin typeface="Calibri"/>
              <a:ea typeface="Calibri"/>
              <a:cs typeface="Arial"/>
            </a:endParaRPr>
          </a:p>
          <a:p>
            <a:pPr>
              <a:lnSpc>
                <a:spcPct val="115000"/>
              </a:lnSpc>
              <a:spcAft>
                <a:spcPts val="1000"/>
              </a:spcAft>
            </a:pPr>
            <a:r>
              <a:rPr lang="ar-IQ" sz="2800" b="1" dirty="0" smtClean="0">
                <a:latin typeface="Calibri"/>
                <a:ea typeface="Calibri"/>
                <a:cs typeface="Arial"/>
              </a:rPr>
              <a:t>العمر </a:t>
            </a:r>
            <a:r>
              <a:rPr lang="ar-IQ" sz="2800" b="1" dirty="0">
                <a:latin typeface="Calibri"/>
                <a:ea typeface="Calibri"/>
                <a:cs typeface="Arial"/>
              </a:rPr>
              <a:t>التدريبي للرياضي او الفريق .</a:t>
            </a:r>
            <a:endParaRPr lang="en-US" sz="2800" dirty="0">
              <a:latin typeface="Calibri"/>
              <a:ea typeface="Calibri"/>
              <a:cs typeface="Arial"/>
            </a:endParaRPr>
          </a:p>
          <a:p>
            <a:pPr>
              <a:lnSpc>
                <a:spcPct val="115000"/>
              </a:lnSpc>
              <a:spcAft>
                <a:spcPts val="1000"/>
              </a:spcAft>
            </a:pPr>
            <a:r>
              <a:rPr lang="ar-IQ" sz="2800" b="1" dirty="0" smtClean="0">
                <a:latin typeface="Calibri"/>
                <a:ea typeface="Calibri"/>
                <a:cs typeface="Arial"/>
              </a:rPr>
              <a:t>العمر </a:t>
            </a:r>
            <a:r>
              <a:rPr lang="ar-IQ" sz="2800" b="1" dirty="0">
                <a:latin typeface="Calibri"/>
                <a:ea typeface="Calibri"/>
                <a:cs typeface="Arial"/>
              </a:rPr>
              <a:t>الزمني للاعبين .</a:t>
            </a:r>
            <a:endParaRPr lang="en-US" sz="2800" dirty="0">
              <a:latin typeface="Calibri"/>
              <a:ea typeface="Calibri"/>
              <a:cs typeface="Arial"/>
            </a:endParaRPr>
          </a:p>
          <a:p>
            <a:pPr>
              <a:lnSpc>
                <a:spcPct val="115000"/>
              </a:lnSpc>
              <a:spcAft>
                <a:spcPts val="1000"/>
              </a:spcAft>
            </a:pPr>
            <a:r>
              <a:rPr lang="ar-IQ" sz="2800" b="1" dirty="0" smtClean="0">
                <a:latin typeface="Calibri"/>
                <a:ea typeface="Calibri"/>
                <a:cs typeface="Arial"/>
              </a:rPr>
              <a:t>الجنس . </a:t>
            </a:r>
            <a:endParaRPr lang="en-US" sz="2800" dirty="0">
              <a:latin typeface="Calibri"/>
              <a:ea typeface="Calibri"/>
              <a:cs typeface="Arial"/>
            </a:endParaRPr>
          </a:p>
          <a:p>
            <a:pPr>
              <a:lnSpc>
                <a:spcPct val="115000"/>
              </a:lnSpc>
              <a:spcAft>
                <a:spcPts val="1000"/>
              </a:spcAft>
            </a:pPr>
            <a:r>
              <a:rPr lang="ar-IQ" sz="2800" b="1" dirty="0" smtClean="0">
                <a:latin typeface="Calibri"/>
                <a:ea typeface="Calibri"/>
                <a:cs typeface="Arial"/>
              </a:rPr>
              <a:t>الاهداف </a:t>
            </a:r>
            <a:r>
              <a:rPr lang="ar-IQ" sz="2800" b="1" dirty="0">
                <a:latin typeface="Calibri"/>
                <a:ea typeface="Calibri"/>
                <a:cs typeface="Arial"/>
              </a:rPr>
              <a:t>العامة والخاصة.</a:t>
            </a:r>
            <a:endParaRPr lang="en-US" sz="2800" dirty="0">
              <a:latin typeface="Calibri"/>
              <a:ea typeface="Calibri"/>
              <a:cs typeface="Arial"/>
            </a:endParaRPr>
          </a:p>
          <a:p>
            <a:pPr>
              <a:lnSpc>
                <a:spcPct val="115000"/>
              </a:lnSpc>
              <a:spcAft>
                <a:spcPts val="1000"/>
              </a:spcAft>
            </a:pPr>
            <a:r>
              <a:rPr lang="ar-IQ" sz="2800" b="1" dirty="0" smtClean="0">
                <a:latin typeface="Calibri"/>
                <a:ea typeface="Calibri"/>
                <a:cs typeface="Arial"/>
              </a:rPr>
              <a:t>التجهيزات </a:t>
            </a:r>
            <a:r>
              <a:rPr lang="ar-IQ" sz="2800" b="1" dirty="0">
                <a:latin typeface="Calibri"/>
                <a:ea typeface="Calibri"/>
                <a:cs typeface="Arial"/>
              </a:rPr>
              <a:t>والمستلزمات الرياضية .</a:t>
            </a:r>
            <a:endParaRPr lang="en-US" sz="2800" dirty="0">
              <a:latin typeface="Calibri"/>
              <a:ea typeface="Calibri"/>
              <a:cs typeface="Arial"/>
            </a:endParaRPr>
          </a:p>
          <a:p>
            <a:endParaRPr lang="ar-IQ"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284984"/>
            <a:ext cx="3744415" cy="2448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5677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smtClean="0"/>
              <a:t>المبادئ </a:t>
            </a:r>
            <a:r>
              <a:rPr lang="ar-IQ" dirty="0"/>
              <a:t>الاساسية في بناء الوحدة التدريبية </a:t>
            </a:r>
          </a:p>
        </p:txBody>
      </p:sp>
      <p:sp>
        <p:nvSpPr>
          <p:cNvPr id="3" name="عنصر نائب للمحتوى 2"/>
          <p:cNvSpPr>
            <a:spLocks noGrp="1"/>
          </p:cNvSpPr>
          <p:nvPr>
            <p:ph idx="1"/>
          </p:nvPr>
        </p:nvSpPr>
        <p:spPr/>
        <p:txBody>
          <a:bodyPr>
            <a:normAutofit fontScale="92500" lnSpcReduction="10000"/>
          </a:bodyPr>
          <a:lstStyle/>
          <a:p>
            <a:pPr algn="just">
              <a:lnSpc>
                <a:spcPct val="150000"/>
              </a:lnSpc>
            </a:pPr>
            <a:r>
              <a:rPr lang="ar-IQ" dirty="0" smtClean="0"/>
              <a:t>التدرج في الحمل التدريبي اذ يتوجب توزيع الحمل التدريبي من خلال اقسام الوحدة التدريبية ، حيث يصل الحمل الى اقصاه في القسم الرئيسي من الوحدة التدريبية ، ثم يبدأ بالانخفاض .</a:t>
            </a:r>
          </a:p>
          <a:p>
            <a:pPr algn="just">
              <a:lnSpc>
                <a:spcPct val="150000"/>
              </a:lnSpc>
            </a:pPr>
            <a:r>
              <a:rPr lang="ar-IQ" dirty="0" smtClean="0"/>
              <a:t>الاخذ بنظر الاعتبار بمكونات الحمل الرئيسة والعلاقة بينهما مع عدم احداث اي خلل على هذه المكونات والعمل على ان تكون هناك موازنة دقيقة بين (الشدة والحجم والراحة) .</a:t>
            </a:r>
          </a:p>
          <a:p>
            <a:pPr algn="just">
              <a:lnSpc>
                <a:spcPct val="150000"/>
              </a:lnSpc>
            </a:pPr>
            <a:r>
              <a:rPr lang="ar-IQ" dirty="0" smtClean="0"/>
              <a:t>الوحدة التدريبية التي تطول فترتها الزمنية يكون حجم الوحدة التدريبية كبيراً، اما اذا تميزت الوحدة التدريبية بشدة عالية تكون فترتها قصيرة .</a:t>
            </a:r>
          </a:p>
          <a:p>
            <a:pPr marL="0" indent="0" algn="just">
              <a:buNone/>
            </a:pPr>
            <a:endParaRPr lang="ar-IQ" dirty="0"/>
          </a:p>
        </p:txBody>
      </p:sp>
    </p:spTree>
    <p:extLst>
      <p:ext uri="{BB962C8B-B14F-4D97-AF65-F5344CB8AC3E}">
        <p14:creationId xmlns:p14="http://schemas.microsoft.com/office/powerpoint/2010/main" val="12912576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a:t>تخطيط الوحدة التدريبية اليومية </a:t>
            </a:r>
          </a:p>
        </p:txBody>
      </p:sp>
      <p:sp>
        <p:nvSpPr>
          <p:cNvPr id="3" name="عنصر نائب للمحتوى 2"/>
          <p:cNvSpPr>
            <a:spLocks noGrp="1"/>
          </p:cNvSpPr>
          <p:nvPr>
            <p:ph idx="1"/>
          </p:nvPr>
        </p:nvSpPr>
        <p:spPr/>
        <p:txBody>
          <a:bodyPr>
            <a:normAutofit fontScale="92500"/>
          </a:bodyPr>
          <a:lstStyle/>
          <a:p>
            <a:pPr algn="just">
              <a:lnSpc>
                <a:spcPct val="150000"/>
              </a:lnSpc>
            </a:pPr>
            <a:r>
              <a:rPr lang="ar-IQ" dirty="0"/>
              <a:t>يمكن اعطاء تعريف محدد للوحدة التدريبية اليومية بأنها اصغر نواة او جزء في العملية التدريبية وتشكل الاساس في بناء وتخطيط التدريب ، لذا فان المطلوب من المدربين ان يركزوا على الوحدة التدريبية اليومية من حيث المفردات والمحتويات التي تشكل الاساس في بناء وتحضير الرياضي لغرض تطور المستوى، لذلك يجب ان تحتوي الوحدة التدريبية على الجوانب البدنية والمهارية والخططية والنفسية والتربوية والاجتماعية، وان اعطاء الاهمية والاولوية للوحدة التدريبية يعمل على اعداد الرياضي اعدادا كاملا من جميع الجوانب </a:t>
            </a:r>
            <a:r>
              <a:rPr lang="ar-IQ" dirty="0" smtClean="0"/>
              <a:t>. </a:t>
            </a:r>
            <a:endParaRPr lang="ar-IQ" dirty="0"/>
          </a:p>
        </p:txBody>
      </p:sp>
    </p:spTree>
    <p:extLst>
      <p:ext uri="{BB962C8B-B14F-4D97-AF65-F5344CB8AC3E}">
        <p14:creationId xmlns:p14="http://schemas.microsoft.com/office/powerpoint/2010/main" val="47337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692696"/>
            <a:ext cx="8229600" cy="1143000"/>
          </a:xfrm>
        </p:spPr>
        <p:txBody>
          <a:bodyPr/>
          <a:lstStyle/>
          <a:p>
            <a:pPr algn="r"/>
            <a:r>
              <a:rPr lang="ar-IQ" dirty="0"/>
              <a:t>اقسام الوحدة التدريبية</a:t>
            </a:r>
          </a:p>
        </p:txBody>
      </p:sp>
      <p:sp>
        <p:nvSpPr>
          <p:cNvPr id="3" name="عنصر نائب للمحتوى 2"/>
          <p:cNvSpPr>
            <a:spLocks noGrp="1"/>
          </p:cNvSpPr>
          <p:nvPr>
            <p:ph idx="1"/>
          </p:nvPr>
        </p:nvSpPr>
        <p:spPr/>
        <p:txBody>
          <a:bodyPr>
            <a:normAutofit fontScale="92500" lnSpcReduction="10000"/>
          </a:bodyPr>
          <a:lstStyle/>
          <a:p>
            <a:pPr marL="0" indent="0">
              <a:buNone/>
            </a:pPr>
            <a:r>
              <a:rPr lang="ar-IQ" dirty="0" smtClean="0"/>
              <a:t>جميع المختصين في مجال التدريب الرياضي اتفقوا على اجزاء الوحدة التدريبية وهي :</a:t>
            </a:r>
          </a:p>
          <a:p>
            <a:r>
              <a:rPr lang="ar-IQ" dirty="0" smtClean="0"/>
              <a:t> المقدمة :</a:t>
            </a:r>
            <a:endParaRPr lang="ar-IQ" dirty="0"/>
          </a:p>
          <a:p>
            <a:pPr marL="0" indent="0" algn="just">
              <a:buNone/>
            </a:pPr>
            <a:r>
              <a:rPr lang="ar-IQ" dirty="0" smtClean="0"/>
              <a:t>هي </a:t>
            </a:r>
            <a:r>
              <a:rPr lang="ar-IQ" dirty="0"/>
              <a:t>الجزء التي يتضمن شرح المفردات الاساسية للوحدة التدريبية وتهيئة اللاعبين بشكل جيد مع التركيز على الاعداد النفسي والتركيز على الهدف الاساس الذي تتضمنه الوحدة التدريبية .</a:t>
            </a:r>
          </a:p>
          <a:p>
            <a:pPr algn="just"/>
            <a:r>
              <a:rPr lang="ar-IQ" dirty="0" smtClean="0"/>
              <a:t>القسم </a:t>
            </a:r>
            <a:r>
              <a:rPr lang="ar-IQ" dirty="0"/>
              <a:t>التحضيري</a:t>
            </a:r>
          </a:p>
          <a:p>
            <a:pPr marL="0" indent="0" algn="just">
              <a:buNone/>
            </a:pPr>
            <a:r>
              <a:rPr lang="ar-IQ" dirty="0"/>
              <a:t>يتطلب تهيئة الرياضي من الناحية الجسمية والوظيفية ورفع كفاءة الاجهزة الوظيفية لمنع حدوث اي اصابة كما يتطلب اداء حركي جيد </a:t>
            </a:r>
            <a:r>
              <a:rPr lang="ar-IQ" dirty="0" smtClean="0"/>
              <a:t>لأداء </a:t>
            </a:r>
            <a:r>
              <a:rPr lang="ar-IQ" dirty="0"/>
              <a:t>الحركات الخاصة من اجل وصول اللاعبين الى مستوى يمكنهم من الاداء الحركي الخاص بالفعالية فضلا عن تهيئة اجزاء الجسم التي ستشارك في الواجبات الرئيسة للوحدة التدريبية.</a:t>
            </a:r>
          </a:p>
          <a:p>
            <a:endParaRPr lang="ar-IQ" dirty="0"/>
          </a:p>
        </p:txBody>
      </p:sp>
    </p:spTree>
    <p:extLst>
      <p:ext uri="{BB962C8B-B14F-4D97-AF65-F5344CB8AC3E}">
        <p14:creationId xmlns:p14="http://schemas.microsoft.com/office/powerpoint/2010/main" val="41996371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a:t>اقسام الوحدة التدريبية</a:t>
            </a:r>
          </a:p>
        </p:txBody>
      </p:sp>
      <p:sp>
        <p:nvSpPr>
          <p:cNvPr id="3" name="عنصر نائب للمحتوى 2"/>
          <p:cNvSpPr>
            <a:spLocks noGrp="1"/>
          </p:cNvSpPr>
          <p:nvPr>
            <p:ph idx="1"/>
          </p:nvPr>
        </p:nvSpPr>
        <p:spPr/>
        <p:txBody>
          <a:bodyPr/>
          <a:lstStyle/>
          <a:p>
            <a:r>
              <a:rPr lang="ar-IQ" dirty="0" smtClean="0"/>
              <a:t>القسم الرئيسي :</a:t>
            </a:r>
            <a:endParaRPr lang="ar-IQ" dirty="0"/>
          </a:p>
          <a:p>
            <a:pPr marL="0" indent="0" algn="just">
              <a:buNone/>
            </a:pPr>
            <a:r>
              <a:rPr lang="ar-IQ" dirty="0"/>
              <a:t>يحتوي على عدد من الواجبات التي تعمل على تطوير حالة التدريب للاعبين اذ ينصح بضرورة التدرج في الحمل وصعوبة الحركات الى ان تصل شدة التدريب الى اقصاها .</a:t>
            </a:r>
          </a:p>
          <a:p>
            <a:pPr algn="just"/>
            <a:r>
              <a:rPr lang="ar-IQ" dirty="0" smtClean="0"/>
              <a:t>القسم الختامي :</a:t>
            </a:r>
            <a:endParaRPr lang="ar-IQ" dirty="0"/>
          </a:p>
          <a:p>
            <a:pPr marL="0" indent="0" algn="just">
              <a:buNone/>
            </a:pPr>
            <a:r>
              <a:rPr lang="ar-IQ" dirty="0"/>
              <a:t>يحتوي هذا القسم من الوحدة التدريبية على استخدام تمارين الراحة مع ضرورة التقليل من شدة الحمل </a:t>
            </a:r>
            <a:r>
              <a:rPr lang="ar-IQ" dirty="0" smtClean="0"/>
              <a:t>باستخدام </a:t>
            </a:r>
            <a:r>
              <a:rPr lang="ar-IQ" dirty="0"/>
              <a:t>وسائل تدريبية اخرى (راحة ايجابية والالعاب صغيرة) ويجب ان تكون درجة الحمل واطئة جدا كي يصل الرياضي الى حالة الارتخاء . </a:t>
            </a:r>
          </a:p>
          <a:p>
            <a:endParaRPr lang="ar-IQ" dirty="0"/>
          </a:p>
        </p:txBody>
      </p:sp>
    </p:spTree>
    <p:extLst>
      <p:ext uri="{BB962C8B-B14F-4D97-AF65-F5344CB8AC3E}">
        <p14:creationId xmlns:p14="http://schemas.microsoft.com/office/powerpoint/2010/main" val="1970917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a:t>الدائرة التدريبية الاسبوعية </a:t>
            </a:r>
          </a:p>
        </p:txBody>
      </p:sp>
      <p:sp>
        <p:nvSpPr>
          <p:cNvPr id="3" name="عنصر نائب للمحتوى 2"/>
          <p:cNvSpPr>
            <a:spLocks noGrp="1"/>
          </p:cNvSpPr>
          <p:nvPr>
            <p:ph idx="1"/>
          </p:nvPr>
        </p:nvSpPr>
        <p:spPr>
          <a:xfrm>
            <a:off x="467544" y="1916832"/>
            <a:ext cx="8229600" cy="4389120"/>
          </a:xfrm>
        </p:spPr>
        <p:txBody>
          <a:bodyPr/>
          <a:lstStyle/>
          <a:p>
            <a:pPr marL="0" indent="0" algn="just">
              <a:lnSpc>
                <a:spcPct val="150000"/>
              </a:lnSpc>
              <a:buNone/>
            </a:pPr>
            <a:r>
              <a:rPr lang="ar-IQ" dirty="0"/>
              <a:t>ان هذا النوع من الدوائر التدريبية اكثر استعمالا في الوقت الحالي واصبح منتشرا ، اذ يسري هذا النوع من الدوائر التدريبية على جميع الالعاب الرياضية ، حيث يتطلب توزيع الحمل التدريبي بشكل دقيق ومنتظم بين درجات الصعوبة التي تعطي ضمن الاسبوع الواحد لغرض ضمان وتطور مستوى الاجهزة الداخلية او تجنب حالة الاجهاد ، اذ نشاهد توزيع الحمل ضمن هذا النوع من الدوائر التدريبية على شكلين اما متدرج اوتصاعدي كما موضح في </a:t>
            </a:r>
            <a:r>
              <a:rPr lang="ar-IQ" dirty="0" smtClean="0"/>
              <a:t>الشكل ادناه</a:t>
            </a:r>
            <a:endParaRPr lang="ar-IQ" dirty="0"/>
          </a:p>
        </p:txBody>
      </p:sp>
    </p:spTree>
    <p:extLst>
      <p:ext uri="{BB962C8B-B14F-4D97-AF65-F5344CB8AC3E}">
        <p14:creationId xmlns:p14="http://schemas.microsoft.com/office/powerpoint/2010/main" val="29527344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ttp://internationalhandballcenter.com/wp-content/uploads/2014/10/1.jpg"/>
          <p:cNvPicPr/>
          <p:nvPr/>
        </p:nvPicPr>
        <p:blipFill>
          <a:blip r:embed="rId2">
            <a:extLst>
              <a:ext uri="{28A0092B-C50C-407E-A947-70E740481C1C}">
                <a14:useLocalDpi xmlns:a14="http://schemas.microsoft.com/office/drawing/2010/main" val="0"/>
              </a:ext>
            </a:extLst>
          </a:blip>
          <a:srcRect/>
          <a:stretch>
            <a:fillRect/>
          </a:stretch>
        </p:blipFill>
        <p:spPr bwMode="auto">
          <a:xfrm>
            <a:off x="395536" y="692696"/>
            <a:ext cx="8568952" cy="5472608"/>
          </a:xfrm>
          <a:prstGeom prst="rect">
            <a:avLst/>
          </a:prstGeom>
          <a:noFill/>
          <a:ln>
            <a:noFill/>
          </a:ln>
        </p:spPr>
      </p:pic>
    </p:spTree>
    <p:extLst>
      <p:ext uri="{BB962C8B-B14F-4D97-AF65-F5344CB8AC3E}">
        <p14:creationId xmlns:p14="http://schemas.microsoft.com/office/powerpoint/2010/main" val="25639872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a:t>الدائرة التدريبية الشهرية ( المتوسطة ) </a:t>
            </a:r>
          </a:p>
        </p:txBody>
      </p:sp>
      <p:sp>
        <p:nvSpPr>
          <p:cNvPr id="3" name="عنصر نائب للمحتوى 2"/>
          <p:cNvSpPr>
            <a:spLocks noGrp="1"/>
          </p:cNvSpPr>
          <p:nvPr>
            <p:ph idx="1"/>
          </p:nvPr>
        </p:nvSpPr>
        <p:spPr/>
        <p:txBody>
          <a:bodyPr>
            <a:normAutofit fontScale="92500" lnSpcReduction="20000"/>
          </a:bodyPr>
          <a:lstStyle/>
          <a:p>
            <a:pPr marL="0" indent="0" algn="just">
              <a:lnSpc>
                <a:spcPct val="150000"/>
              </a:lnSpc>
              <a:buNone/>
            </a:pPr>
            <a:r>
              <a:rPr lang="ar-IQ" dirty="0"/>
              <a:t>هذا النوع من الدوائر التدريبية تسمى ايضا بالدائرة المتوسطة التي تحتوي على عدد من الدوائر التدريبية الاسبوعية من (2-4) دوائر تدريبية اسبوعية ، وان هذا النوع من الدوائر تختلف مفرداتها واشكال الحمل فيها حسب نوع الفعالية الرياضية ، اذ يركز في الكثير من الفعاليات الرياضية وبشكل خاص في مرحلة الاعداد (الفترة التحضيرية) تحتوي على اربعة دوائر تدريبية ، ثلاث دوائر تمتاز بزيادة الحمل التدريبي بشكل متدرج ، اما الاسبوع الاخير (الرابع) فتنخفض فيه متطلبات التدريب، اذ يمكن ان يتم هنا اجراء فحوصات محددة لمعرفة ملائمة التطور في النتائج اذ يمكن ان نعطي هنا بعضاً من الاشكال والنماذج لتقسيم الدائرة التدريبية الشهرية كما في الشكل </a:t>
            </a:r>
            <a:r>
              <a:rPr lang="ar-IQ" dirty="0" smtClean="0"/>
              <a:t> ادناه :</a:t>
            </a:r>
            <a:endParaRPr lang="ar-IQ" dirty="0"/>
          </a:p>
        </p:txBody>
      </p:sp>
    </p:spTree>
    <p:extLst>
      <p:ext uri="{BB962C8B-B14F-4D97-AF65-F5344CB8AC3E}">
        <p14:creationId xmlns:p14="http://schemas.microsoft.com/office/powerpoint/2010/main" val="23251895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67</TotalTime>
  <Words>1477</Words>
  <Application>Microsoft Office PowerPoint</Application>
  <PresentationFormat>عرض على الشاشة (3:4)‏</PresentationFormat>
  <Paragraphs>77</Paragraphs>
  <Slides>18</Slides>
  <Notes>0</Notes>
  <HiddenSlides>0</HiddenSlides>
  <MMClips>0</MMClips>
  <ScaleCrop>false</ScaleCrop>
  <HeadingPairs>
    <vt:vector size="6" baseType="variant">
      <vt:variant>
        <vt:lpstr>الخطوط المستخدمة</vt:lpstr>
      </vt:variant>
      <vt:variant>
        <vt:i4>8</vt:i4>
      </vt:variant>
      <vt:variant>
        <vt:lpstr>نسق</vt:lpstr>
      </vt:variant>
      <vt:variant>
        <vt:i4>1</vt:i4>
      </vt:variant>
      <vt:variant>
        <vt:lpstr>عناوين الشرائح</vt:lpstr>
      </vt:variant>
      <vt:variant>
        <vt:i4>18</vt:i4>
      </vt:variant>
    </vt:vector>
  </HeadingPairs>
  <TitlesOfParts>
    <vt:vector size="27" baseType="lpstr">
      <vt:lpstr>Arial</vt:lpstr>
      <vt:lpstr>Calibri</vt:lpstr>
      <vt:lpstr>Century Gothic</vt:lpstr>
      <vt:lpstr>Constantia</vt:lpstr>
      <vt:lpstr>Majalla UI</vt:lpstr>
      <vt:lpstr>Tahoma</vt:lpstr>
      <vt:lpstr>Traditional Arabic</vt:lpstr>
      <vt:lpstr>Wingdings 2</vt:lpstr>
      <vt:lpstr>تدفق</vt:lpstr>
      <vt:lpstr>التدريب والتخطيط الرياضي   </vt:lpstr>
      <vt:lpstr>اسس بناء التخطيط للوحدة التدريبية : </vt:lpstr>
      <vt:lpstr>المبادئ الاساسية في بناء الوحدة التدريبية </vt:lpstr>
      <vt:lpstr>تخطيط الوحدة التدريبية اليومية </vt:lpstr>
      <vt:lpstr>اقسام الوحدة التدريبية</vt:lpstr>
      <vt:lpstr>اقسام الوحدة التدريبية</vt:lpstr>
      <vt:lpstr>الدائرة التدريبية الاسبوعية </vt:lpstr>
      <vt:lpstr>عرض تقديمي في PowerPoint</vt:lpstr>
      <vt:lpstr>الدائرة التدريبية الشهرية ( المتوسطة ) </vt:lpstr>
      <vt:lpstr>عرض تقديمي في PowerPoint</vt:lpstr>
      <vt:lpstr>الدائرة التدريبية المرحلية ( الكبيرة ) </vt:lpstr>
      <vt:lpstr>الاسس التي يجب مراعاتها عند وضع الدائرة التدريبية السنوية </vt:lpstr>
      <vt:lpstr>انواع التخطيط الرياضي </vt:lpstr>
      <vt:lpstr>انواع التخطيط الرياضي </vt:lpstr>
      <vt:lpstr>2. التخطيط قصير المدى</vt:lpstr>
      <vt:lpstr>واجبات المدرب في عملية التخطيط للوحدة التدريبية </vt:lpstr>
      <vt:lpstr>الاشكال الاساسية للتخطيط في التدريب الرياضي </vt:lpstr>
      <vt:lpstr>. التخطيط للتدريب بالطريقة الفردية</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الحركة و التدريب   </dc:title>
  <dc:creator>akram</dc:creator>
  <cp:lastModifiedBy>Windows User</cp:lastModifiedBy>
  <cp:revision>26</cp:revision>
  <dcterms:created xsi:type="dcterms:W3CDTF">2015-03-06T16:01:19Z</dcterms:created>
  <dcterms:modified xsi:type="dcterms:W3CDTF">2019-09-15T10:49:01Z</dcterms:modified>
</cp:coreProperties>
</file>