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6" d="100"/>
          <a:sy n="66" d="100"/>
        </p:scale>
        <p:origin x="-1506" y="-84"/>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24781336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45731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38226336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448008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42489373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332035196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2312078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269224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17598980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1259245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B4ECF53-2EB4-4B8C-9288-435879E46E72}" type="datetimeFigureOut">
              <a:rPr lang="ar-IQ" smtClean="0"/>
              <a:pPr/>
              <a:t>23/08/1440</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15397439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B4ECF53-2EB4-4B8C-9288-435879E46E72}" type="datetimeFigureOut">
              <a:rPr lang="ar-IQ" smtClean="0"/>
              <a:pPr/>
              <a:t>23/08/1440</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D869A156-DE0C-445B-8196-DCF64E6DC491}" type="slidenum">
              <a:rPr lang="ar-IQ" smtClean="0"/>
              <a:pPr/>
              <a:t>‹#›</a:t>
            </a:fld>
            <a:endParaRPr lang="ar-IQ"/>
          </a:p>
        </p:txBody>
      </p:sp>
    </p:spTree>
    <p:extLst>
      <p:ext uri="{BB962C8B-B14F-4D97-AF65-F5344CB8AC3E}">
        <p14:creationId xmlns:p14="http://schemas.microsoft.com/office/powerpoint/2010/main" xmlns="" val="1998318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اوية واحدة مستديرة 3"/>
          <p:cNvSpPr/>
          <p:nvPr/>
        </p:nvSpPr>
        <p:spPr>
          <a:xfrm>
            <a:off x="0" y="0"/>
            <a:ext cx="9144000" cy="6858000"/>
          </a:xfrm>
          <a:prstGeom prst="round1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IQ" b="1" dirty="0">
                <a:solidFill>
                  <a:srgbClr val="0070C0"/>
                </a:solidFill>
              </a:rPr>
              <a:t>وزارة التعليم العالي والبحث العلمي</a:t>
            </a:r>
            <a:endParaRPr lang="en-US" dirty="0">
              <a:solidFill>
                <a:srgbClr val="0070C0"/>
              </a:solidFill>
            </a:endParaRPr>
          </a:p>
          <a:p>
            <a:r>
              <a:rPr lang="ar-IQ" b="1" dirty="0">
                <a:solidFill>
                  <a:srgbClr val="0070C0"/>
                </a:solidFill>
              </a:rPr>
              <a:t>جامعة بغداد</a:t>
            </a:r>
            <a:endParaRPr lang="en-US" dirty="0">
              <a:solidFill>
                <a:srgbClr val="0070C0"/>
              </a:solidFill>
            </a:endParaRPr>
          </a:p>
          <a:p>
            <a:r>
              <a:rPr lang="ar-IQ" b="1" dirty="0">
                <a:solidFill>
                  <a:srgbClr val="0070C0"/>
                </a:solidFill>
              </a:rPr>
              <a:t>كلية التربية البدنية وعلوم الرياضة للبنات</a:t>
            </a:r>
            <a:endParaRPr lang="en-US" dirty="0">
              <a:solidFill>
                <a:srgbClr val="0070C0"/>
              </a:solidFill>
            </a:endParaRPr>
          </a:p>
          <a:p>
            <a:r>
              <a:rPr lang="ar-IQ" b="1" dirty="0">
                <a:solidFill>
                  <a:srgbClr val="0070C0"/>
                </a:solidFill>
              </a:rPr>
              <a:t>الدراسات العليا </a:t>
            </a:r>
            <a:r>
              <a:rPr lang="ar-IQ" b="1" dirty="0" smtClean="0">
                <a:solidFill>
                  <a:srgbClr val="0070C0"/>
                </a:solidFill>
              </a:rPr>
              <a:t>– الماجستير</a:t>
            </a:r>
          </a:p>
          <a:p>
            <a:endParaRPr lang="ar-IQ" b="1" dirty="0">
              <a:solidFill>
                <a:srgbClr val="0070C0"/>
              </a:solidFill>
            </a:endParaRPr>
          </a:p>
          <a:p>
            <a:pPr algn="ctr"/>
            <a:r>
              <a:rPr lang="ar-IQ" sz="4800" smtClean="0">
                <a:solidFill>
                  <a:srgbClr val="0070C0"/>
                </a:solidFill>
                <a:effectLst>
                  <a:outerShdw blurRad="38100" dist="19050" dir="2700000" algn="tl">
                    <a:schemeClr val="dk1">
                      <a:alpha val="40000"/>
                    </a:schemeClr>
                  </a:outerShdw>
                </a:effectLst>
              </a:rPr>
              <a:t>طرائق </a:t>
            </a:r>
            <a:r>
              <a:rPr lang="ar-IQ" sz="4800" smtClean="0">
                <a:solidFill>
                  <a:srgbClr val="0070C0"/>
                </a:solidFill>
                <a:effectLst>
                  <a:outerShdw blurRad="38100" dist="19050" dir="2700000" algn="tl">
                    <a:schemeClr val="dk1">
                      <a:alpha val="40000"/>
                    </a:schemeClr>
                  </a:outerShdw>
                </a:effectLst>
              </a:rPr>
              <a:t>التدريس/الماجستير</a:t>
            </a:r>
            <a:endParaRPr lang="ar-IQ" sz="4800" dirty="0" smtClean="0">
              <a:solidFill>
                <a:srgbClr val="0070C0"/>
              </a:solidFill>
              <a:effectLst>
                <a:outerShdw blurRad="38100" dist="19050" dir="2700000" algn="tl">
                  <a:schemeClr val="dk1">
                    <a:alpha val="40000"/>
                  </a:schemeClr>
                </a:outerShdw>
              </a:effectLst>
            </a:endParaRPr>
          </a:p>
          <a:p>
            <a:pPr algn="ctr"/>
            <a:r>
              <a:rPr lang="ar-IQ" sz="4800" dirty="0">
                <a:solidFill>
                  <a:srgbClr val="0070C0"/>
                </a:solidFill>
                <a:effectLst>
                  <a:outerShdw blurRad="38100" dist="19050" dir="2700000" algn="tl">
                    <a:schemeClr val="dk1">
                      <a:alpha val="40000"/>
                    </a:schemeClr>
                  </a:outerShdw>
                </a:effectLst>
              </a:rPr>
              <a:t>تصميم البيئة الصفية والتعلم </a:t>
            </a:r>
            <a:r>
              <a:rPr lang="ar-IQ" sz="4800" dirty="0" smtClean="0">
                <a:solidFill>
                  <a:srgbClr val="0070C0"/>
                </a:solidFill>
                <a:effectLst>
                  <a:outerShdw blurRad="38100" dist="19050" dir="2700000" algn="tl">
                    <a:schemeClr val="dk1">
                      <a:alpha val="40000"/>
                    </a:schemeClr>
                  </a:outerShdw>
                </a:effectLst>
              </a:rPr>
              <a:t>النشط</a:t>
            </a:r>
          </a:p>
          <a:p>
            <a:pPr algn="ctr"/>
            <a:r>
              <a:rPr lang="ar-IQ" sz="4800" dirty="0" smtClean="0">
                <a:solidFill>
                  <a:srgbClr val="0070C0"/>
                </a:solidFill>
                <a:effectLst>
                  <a:outerShdw blurRad="38100" dist="19050" dir="2700000" algn="tl">
                    <a:schemeClr val="dk1">
                      <a:alpha val="40000"/>
                    </a:schemeClr>
                  </a:outerShdw>
                </a:effectLst>
              </a:rPr>
              <a:t>أعداد</a:t>
            </a:r>
          </a:p>
          <a:p>
            <a:pPr algn="ctr"/>
            <a:r>
              <a:rPr lang="ar-IQ" sz="4800" dirty="0" smtClean="0">
                <a:solidFill>
                  <a:srgbClr val="0070C0"/>
                </a:solidFill>
                <a:effectLst>
                  <a:outerShdw blurRad="38100" dist="19050" dir="2700000" algn="tl">
                    <a:schemeClr val="dk1">
                      <a:alpha val="40000"/>
                    </a:schemeClr>
                  </a:outerShdw>
                </a:effectLst>
              </a:rPr>
              <a:t>أ.د نهاد محمد </a:t>
            </a:r>
            <a:r>
              <a:rPr lang="ar-IQ" sz="4800" dirty="0" err="1" smtClean="0">
                <a:solidFill>
                  <a:srgbClr val="0070C0"/>
                </a:solidFill>
                <a:effectLst>
                  <a:outerShdw blurRad="38100" dist="19050" dir="2700000" algn="tl">
                    <a:schemeClr val="dk1">
                      <a:alpha val="40000"/>
                    </a:schemeClr>
                  </a:outerShdw>
                </a:effectLst>
              </a:rPr>
              <a:t>علوان</a:t>
            </a:r>
            <a:r>
              <a:rPr lang="ar-IQ" sz="4800" dirty="0" smtClean="0">
                <a:solidFill>
                  <a:srgbClr val="0070C0"/>
                </a:solidFill>
                <a:effectLst>
                  <a:outerShdw blurRad="38100" dist="19050" dir="2700000" algn="tl">
                    <a:schemeClr val="dk1">
                      <a:alpha val="40000"/>
                    </a:schemeClr>
                  </a:outerShdw>
                </a:effectLst>
              </a:rPr>
              <a:t> </a:t>
            </a:r>
            <a:r>
              <a:rPr lang="ar-IQ" sz="2800" dirty="0" smtClean="0">
                <a:solidFill>
                  <a:srgbClr val="0070C0"/>
                </a:solidFill>
                <a:effectLst>
                  <a:outerShdw blurRad="38100" dist="19050" dir="2700000" algn="tl">
                    <a:schemeClr val="dk1">
                      <a:alpha val="40000"/>
                    </a:schemeClr>
                  </a:outerShdw>
                </a:effectLst>
              </a:rPr>
              <a:t>                                                                        </a:t>
            </a:r>
            <a:endParaRPr lang="ar-IQ" b="1" dirty="0" smtClean="0">
              <a:solidFill>
                <a:srgbClr val="0070C0"/>
              </a:solidFill>
            </a:endParaRPr>
          </a:p>
          <a:p>
            <a:endParaRPr lang="ar-IQ" b="1" dirty="0">
              <a:solidFill>
                <a:srgbClr val="0070C0"/>
              </a:solidFill>
            </a:endParaRPr>
          </a:p>
          <a:p>
            <a:endParaRPr lang="ar-IQ" b="1" dirty="0" smtClean="0">
              <a:solidFill>
                <a:srgbClr val="0070C0"/>
              </a:solidFill>
            </a:endParaRPr>
          </a:p>
          <a:p>
            <a:endParaRPr lang="en-US" dirty="0">
              <a:solidFill>
                <a:srgbClr val="0070C0"/>
              </a:solidFill>
            </a:endParaRPr>
          </a:p>
          <a:p>
            <a:pPr algn="ctr"/>
            <a:endParaRPr lang="ar-IQ" dirty="0">
              <a:solidFill>
                <a:srgbClr val="0070C0"/>
              </a:solidFill>
            </a:endParaRPr>
          </a:p>
        </p:txBody>
      </p:sp>
    </p:spTree>
    <p:extLst>
      <p:ext uri="{BB962C8B-B14F-4D97-AF65-F5344CB8AC3E}">
        <p14:creationId xmlns:p14="http://schemas.microsoft.com/office/powerpoint/2010/main" xmlns="" val="54782232"/>
      </p:ext>
    </p:extLst>
  </p:cSld>
  <p:clrMapOvr>
    <a:masterClrMapping/>
  </p:clrMapOvr>
  <mc:AlternateContent xmlns:mc="http://schemas.openxmlformats.org/markup-compatibility/2006">
    <mc:Choice xmlns:p14="http://schemas.microsoft.com/office/powerpoint/2010/main" xmlns="" Requires="p14">
      <p:transition spd="slow" p14:dur="4000">
        <p14:vortex/>
      </p:transition>
    </mc:Choice>
    <mc:Fallback>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وايا قطرية مخدوشة 3"/>
          <p:cNvSpPr/>
          <p:nvPr/>
        </p:nvSpPr>
        <p:spPr>
          <a:xfrm>
            <a:off x="0" y="0"/>
            <a:ext cx="9144000" cy="6858000"/>
          </a:xfrm>
          <a:prstGeom prst="snip2DiagRect">
            <a:avLst/>
          </a:prstGeom>
        </p:spPr>
        <p:style>
          <a:lnRef idx="1">
            <a:schemeClr val="accent4"/>
          </a:lnRef>
          <a:fillRef idx="2">
            <a:schemeClr val="accent4"/>
          </a:fillRef>
          <a:effectRef idx="1">
            <a:schemeClr val="accent4"/>
          </a:effectRef>
          <a:fontRef idx="minor">
            <a:schemeClr val="dk1"/>
          </a:fontRef>
        </p:style>
        <p:txBody>
          <a:bodyPr rtlCol="1" anchor="ctr"/>
          <a:lstStyle/>
          <a:p>
            <a:r>
              <a:rPr lang="ar-SA" b="1" dirty="0"/>
              <a:t>طبيعة الأنشطة التي تستخدم في التعلم النشط</a:t>
            </a:r>
            <a:endParaRPr lang="en-US" b="1" dirty="0"/>
          </a:p>
          <a:p>
            <a:r>
              <a:rPr lang="ar-SA" dirty="0"/>
              <a:t>لما كان درس التعلم النشط درسي جماعية تعاونية لابد أن تستجيب أنشطته لما بين المتعلمين من تباينات في الميول وأنماط التعلم المفضلة لمتطلبات تحقيق الأهداف التي يصمم من أجلها وعلى هذا الأساس ينبغي على المعلم توفير مستوى من التنوع في الأنشطة التعليم الانخراط فيها ومن بين الأنشطة الممكنة الممارسة في التعلم النشط مما يأتي:</a:t>
            </a:r>
            <a:endParaRPr lang="en-US" dirty="0"/>
          </a:p>
          <a:p>
            <a:pPr lvl="0"/>
            <a:r>
              <a:rPr lang="ar-SA" dirty="0"/>
              <a:t>قراءات مختارة فيما يتصل بمواد التعلم من كتب ومراجع ومنشورات مع تلخيص المقروء ومناقشته.</a:t>
            </a:r>
            <a:endParaRPr lang="en-US" dirty="0"/>
          </a:p>
          <a:p>
            <a:pPr lvl="0"/>
            <a:r>
              <a:rPr lang="ar-SA" dirty="0"/>
              <a:t>استعمال برمجيات تتصل بمواد التعلم.</a:t>
            </a:r>
            <a:endParaRPr lang="en-US" dirty="0"/>
          </a:p>
          <a:p>
            <a:pPr lvl="0"/>
            <a:r>
              <a:rPr lang="ar-SA" dirty="0"/>
              <a:t>حل تمرينات الكتاب المدرسي وتمرينات خارجية يعدها المعلم. </a:t>
            </a:r>
            <a:endParaRPr lang="en-US" dirty="0"/>
          </a:p>
          <a:p>
            <a:r>
              <a:rPr lang="ar-SA" dirty="0"/>
              <a:t>دور المعلم في التعلم النشط</a:t>
            </a:r>
            <a:endParaRPr lang="en-US" dirty="0"/>
          </a:p>
          <a:p>
            <a:pPr lvl="0"/>
            <a:r>
              <a:rPr lang="ar-SA" dirty="0" err="1"/>
              <a:t>میسر</a:t>
            </a:r>
            <a:r>
              <a:rPr lang="ar-SA" dirty="0"/>
              <a:t> للتعلم</a:t>
            </a:r>
            <a:endParaRPr lang="en-US" dirty="0"/>
          </a:p>
          <a:p>
            <a:pPr lvl="0"/>
            <a:r>
              <a:rPr lang="ar-SA" dirty="0"/>
              <a:t>يضع دستورا للتلاميذ للتعامل داخل الفصل.</a:t>
            </a:r>
            <a:endParaRPr lang="en-US" dirty="0"/>
          </a:p>
          <a:p>
            <a:pPr lvl="0"/>
            <a:r>
              <a:rPr lang="ar-SA" dirty="0"/>
              <a:t>ينوع الأنشطة وأساليب التدريس وفقا للموقف التعليمي وقدرات التلاميذ.</a:t>
            </a:r>
            <a:endParaRPr lang="en-US" dirty="0"/>
          </a:p>
          <a:p>
            <a:pPr lvl="0"/>
            <a:r>
              <a:rPr lang="ar-SA" dirty="0"/>
              <a:t>يستخدم أساليب المشاركة وتحمل المسئولية.</a:t>
            </a:r>
            <a:endParaRPr lang="en-US" dirty="0"/>
          </a:p>
          <a:p>
            <a:pPr lvl="0"/>
            <a:r>
              <a:rPr lang="ar-SA" dirty="0"/>
              <a:t>يربط التدريس ببيئة التلاميذ وخبراتهم.</a:t>
            </a:r>
            <a:endParaRPr lang="en-US" dirty="0"/>
          </a:p>
          <a:p>
            <a:pPr lvl="0"/>
            <a:r>
              <a:rPr lang="ar-SA" dirty="0"/>
              <a:t>يعمل على زيادة دافعية التلاميذ للتعلم.</a:t>
            </a:r>
            <a:endParaRPr lang="en-US" dirty="0"/>
          </a:p>
          <a:p>
            <a:pPr lvl="0"/>
            <a:r>
              <a:rPr lang="ar-SA" dirty="0"/>
              <a:t>دور المتعلم </a:t>
            </a:r>
            <a:endParaRPr lang="en-US" dirty="0"/>
          </a:p>
          <a:p>
            <a:pPr lvl="0"/>
            <a:r>
              <a:rPr lang="ar-SA" dirty="0"/>
              <a:t>يمارس أنشطة تعليمية متنوعة يبحث عن المعلومة بنفسه من مصادر متعددة.</a:t>
            </a:r>
            <a:endParaRPr lang="en-US" dirty="0"/>
          </a:p>
          <a:p>
            <a:pPr lvl="0"/>
            <a:r>
              <a:rPr lang="ar-SA" dirty="0"/>
              <a:t>يشترك مع زملائه في تعاون جماعي.</a:t>
            </a:r>
            <a:endParaRPr lang="en-US" dirty="0"/>
          </a:p>
          <a:p>
            <a:pPr lvl="0"/>
            <a:r>
              <a:rPr lang="ar-SA" dirty="0"/>
              <a:t>يطرح أسئلة وأفكارا وأراء جديدة.</a:t>
            </a:r>
            <a:endParaRPr lang="en-US" dirty="0"/>
          </a:p>
          <a:p>
            <a:pPr lvl="0"/>
            <a:r>
              <a:rPr lang="ar-SA" dirty="0"/>
              <a:t>يشارك في تقييم ذاته.</a:t>
            </a:r>
            <a:endParaRPr lang="en-US" dirty="0"/>
          </a:p>
          <a:p>
            <a:pPr algn="ctr"/>
            <a:endParaRPr lang="ar-IQ" dirty="0"/>
          </a:p>
        </p:txBody>
      </p:sp>
    </p:spTree>
    <p:extLst>
      <p:ext uri="{BB962C8B-B14F-4D97-AF65-F5344CB8AC3E}">
        <p14:creationId xmlns:p14="http://schemas.microsoft.com/office/powerpoint/2010/main" xmlns="" val="2097483243"/>
      </p:ext>
    </p:extLst>
  </p:cSld>
  <p:clrMapOvr>
    <a:masterClrMapping/>
  </p:clrMapOvr>
  <p:transition spd="slow">
    <p:wheel spokes="1"/>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اويتين مستديرتين في نفس الجانب 3"/>
          <p:cNvSpPr/>
          <p:nvPr/>
        </p:nvSpPr>
        <p:spPr>
          <a:xfrm>
            <a:off x="0" y="0"/>
            <a:ext cx="9144000" cy="6858000"/>
          </a:xfrm>
          <a:prstGeom prst="round2Same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dirty="0"/>
              <a:t>عناصر التعلم والتعليم بين التعلم التقليدي والنشط</a:t>
            </a:r>
            <a:endParaRPr lang="en-US" dirty="0"/>
          </a:p>
          <a:p>
            <a:r>
              <a:rPr lang="ar-SA" dirty="0"/>
              <a:t>لبلورة مفهوم التعلم النشط وسماته تكون الموازنة بينه ومهمة وفي ضوء ما تقدم حول مبادئ التعلم النشط وميزاته وخصائص يمكن أن نعقد موازنة بينه وبين التعلم التقليدي من حيث أهداف المعلم وطبيعة تعامله مع الطلاب ودور المتعلم ونظام العمل وتنظيم بيئة </a:t>
            </a:r>
            <a:r>
              <a:rPr lang="ar-SA" dirty="0" err="1"/>
              <a:t>ال</a:t>
            </a:r>
            <a:r>
              <a:rPr lang="ar-SA" dirty="0"/>
              <a:t> التواصل وعمليات الاتصال وسرعة التعلم وأساليب التقويم بالجدول </a:t>
            </a:r>
            <a:r>
              <a:rPr lang="ar-SA" dirty="0" err="1"/>
              <a:t>الأتي</a:t>
            </a:r>
            <a:r>
              <a:rPr lang="ar-SA" dirty="0" smtClean="0"/>
              <a:t>:</a:t>
            </a:r>
            <a:endParaRPr lang="ar-IQ" dirty="0" smtClean="0"/>
          </a:p>
          <a:p>
            <a:endParaRPr lang="ar-IQ" dirty="0"/>
          </a:p>
          <a:p>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a:p>
        </p:txBody>
      </p:sp>
      <p:graphicFrame>
        <p:nvGraphicFramePr>
          <p:cNvPr id="5" name="جدول 4"/>
          <p:cNvGraphicFramePr>
            <a:graphicFrameLocks noGrp="1"/>
          </p:cNvGraphicFramePr>
          <p:nvPr/>
        </p:nvGraphicFramePr>
        <p:xfrm>
          <a:off x="1780223" y="2333720"/>
          <a:ext cx="5583555" cy="3049080"/>
        </p:xfrm>
        <a:graphic>
          <a:graphicData uri="http://schemas.openxmlformats.org/drawingml/2006/table">
            <a:tbl>
              <a:tblPr rtl="1">
                <a:tableStyleId>{5C22544A-7EE6-4342-B048-85BDC9FD1C3A}</a:tableStyleId>
              </a:tblPr>
              <a:tblGrid>
                <a:gridCol w="445770"/>
                <a:gridCol w="994410"/>
                <a:gridCol w="2072640"/>
                <a:gridCol w="2070735"/>
              </a:tblGrid>
              <a:tr h="0">
                <a:tc>
                  <a:txBody>
                    <a:bodyPr/>
                    <a:lstStyle/>
                    <a:p>
                      <a:pPr algn="ctr" rtl="1">
                        <a:lnSpc>
                          <a:spcPct val="110000"/>
                        </a:lnSpc>
                        <a:spcAft>
                          <a:spcPts val="0"/>
                        </a:spcAft>
                      </a:pPr>
                      <a:r>
                        <a:rPr lang="ar-SA" sz="1050">
                          <a:effectLst/>
                        </a:rPr>
                        <a:t>ت</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وجه المقارنة</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التعلم التقليدي</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التعلم النشط</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1</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الأهداف</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يحددها المعلم من دون علم الطلاب</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تعلن ويشارك الطلاب فيها</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2</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دور المعلم</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عارض ملقن</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ميسر موجه</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3</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نظام العمل</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يفرضه المعلم</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يتفق الطلبة والمعلم عليه</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4</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دور الطالب</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الحفظ والتلقي</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المشاركة والتفكير</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5</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مقاعد الطلبة</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ثابتة</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متحركة</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6</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مصدر الأسئلة</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المعلم</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الطلبة والمعلم</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7</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اتجاه الاتصال</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اتجاه واحد</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متعدد الاتجاهات</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8</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زمن التعلم</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واحد لجميع المتعلمين</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يراعي سرعة التعلم</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9</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مصادر التعلم</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واحدة للجميع</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متنوعة</a:t>
                      </a:r>
                      <a:endParaRPr lang="en-US" sz="1050">
                        <a:effectLst/>
                        <a:latin typeface="Calibri"/>
                        <a:ea typeface="Times New Roman"/>
                        <a:cs typeface="Arial"/>
                      </a:endParaRPr>
                    </a:p>
                  </a:txBody>
                  <a:tcPr marL="68580" marR="68580" marT="0" marB="0" anchor="ctr"/>
                </a:tc>
              </a:tr>
              <a:tr h="288290">
                <a:tc>
                  <a:txBody>
                    <a:bodyPr/>
                    <a:lstStyle/>
                    <a:p>
                      <a:pPr algn="ctr" rtl="1">
                        <a:lnSpc>
                          <a:spcPct val="110000"/>
                        </a:lnSpc>
                        <a:spcAft>
                          <a:spcPts val="0"/>
                        </a:spcAft>
                      </a:pPr>
                      <a:r>
                        <a:rPr lang="ar-SA" sz="1050">
                          <a:effectLst/>
                        </a:rPr>
                        <a:t>10</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التقويم</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a:effectLst/>
                        </a:rPr>
                        <a:t>مقارنة الطالب بغيرة</a:t>
                      </a:r>
                      <a:endParaRPr lang="en-US" sz="1050">
                        <a:effectLst/>
                        <a:latin typeface="Calibri"/>
                        <a:ea typeface="Times New Roman"/>
                        <a:cs typeface="Arial"/>
                      </a:endParaRPr>
                    </a:p>
                  </a:txBody>
                  <a:tcPr marL="68580" marR="68580" marT="0" marB="0" anchor="ctr"/>
                </a:tc>
                <a:tc>
                  <a:txBody>
                    <a:bodyPr/>
                    <a:lstStyle/>
                    <a:p>
                      <a:pPr algn="ctr" rtl="1">
                        <a:lnSpc>
                          <a:spcPct val="110000"/>
                        </a:lnSpc>
                        <a:spcAft>
                          <a:spcPts val="0"/>
                        </a:spcAft>
                      </a:pPr>
                      <a:r>
                        <a:rPr lang="ar-SA" sz="1050" dirty="0">
                          <a:effectLst/>
                        </a:rPr>
                        <a:t>مقارنة </a:t>
                      </a:r>
                      <a:r>
                        <a:rPr lang="ar-SA" sz="1050" dirty="0" err="1">
                          <a:effectLst/>
                        </a:rPr>
                        <a:t>ماقبل</a:t>
                      </a:r>
                      <a:r>
                        <a:rPr lang="ar-SA" sz="1050" dirty="0">
                          <a:effectLst/>
                        </a:rPr>
                        <a:t> التعلم بما بعده</a:t>
                      </a:r>
                      <a:endParaRPr lang="en-US" sz="1050" dirty="0">
                        <a:effectLst/>
                        <a:latin typeface="Calibri"/>
                        <a:ea typeface="Times New Roman"/>
                        <a:cs typeface="Arial"/>
                      </a:endParaRPr>
                    </a:p>
                  </a:txBody>
                  <a:tcPr marL="68580" marR="68580" marT="0" marB="0" anchor="ctr"/>
                </a:tc>
              </a:tr>
            </a:tbl>
          </a:graphicData>
        </a:graphic>
      </p:graphicFrame>
      <p:sp>
        <p:nvSpPr>
          <p:cNvPr id="6" name="Rectangle 1"/>
          <p:cNvSpPr>
            <a:spLocks noChangeArrowheads="1"/>
          </p:cNvSpPr>
          <p:nvPr/>
        </p:nvSpPr>
        <p:spPr bwMode="auto">
          <a:xfrm>
            <a:off x="3275856" y="1875971"/>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457200" algn="l" defTabSz="914400" rtl="1" eaLnBrk="1" fontAlgn="base" latinLnBrk="0" hangingPunct="1">
              <a:lnSpc>
                <a:spcPct val="100000"/>
              </a:lnSpc>
              <a:spcBef>
                <a:spcPct val="0"/>
              </a:spcBef>
              <a:spcAft>
                <a:spcPct val="0"/>
              </a:spcAft>
              <a:buClrTx/>
              <a:buSzTx/>
              <a:buFontTx/>
              <a:buNone/>
              <a:tabLst/>
            </a:pPr>
            <a:r>
              <a:rPr kumimoji="0" lang="ar-SA" sz="1400" b="0" i="0" u="none" strike="noStrike" cap="none" normalizeH="0" baseline="0" dirty="0" smtClean="0">
                <a:ln>
                  <a:noFill/>
                </a:ln>
                <a:solidFill>
                  <a:schemeClr val="tx1"/>
                </a:solidFill>
                <a:effectLst/>
                <a:latin typeface="Simplified Arabic" pitchFamily="18" charset="-78"/>
                <a:ea typeface="Times New Roman" pitchFamily="18" charset="0"/>
                <a:cs typeface="Simplified Arabic" pitchFamily="18" charset="-78"/>
              </a:rPr>
              <a:t>جدول (1) مقارنة بين التعلم التقليدي والتعلم النشط</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934377003"/>
      </p:ext>
    </p:extLst>
  </p:cSld>
  <p:clrMapOvr>
    <a:masterClrMapping/>
  </p:clrMapOvr>
  <mc:AlternateContent xmlns:mc="http://schemas.openxmlformats.org/markup-compatibility/2006">
    <mc:Choice xmlns:p14="http://schemas.microsoft.com/office/powerpoint/2010/main" xmlns=""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وايا قطرية مستديرة 3"/>
          <p:cNvSpPr/>
          <p:nvPr/>
        </p:nvSpPr>
        <p:spPr>
          <a:xfrm>
            <a:off x="0" y="0"/>
            <a:ext cx="9144000" cy="6858000"/>
          </a:xfrm>
          <a:prstGeom prst="round2Diag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SA" b="1" dirty="0"/>
              <a:t>استراتيجيات التعلم النشط</a:t>
            </a:r>
            <a:endParaRPr lang="en-US" b="1" dirty="0"/>
          </a:p>
          <a:p>
            <a:r>
              <a:rPr lang="ar-SA" dirty="0"/>
              <a:t>مر القول فيما تقدم أن التعلم النشط ليس استراتيجية تدريس واحدة اتجاه فلسفي في التدريس يمكن أن يجسد في استراتيجيات عديدة منها ما تم تصميمه أصلا لتطبيق مفهوم التعلم النشط مثل:</a:t>
            </a:r>
            <a:endParaRPr lang="en-US" dirty="0"/>
          </a:p>
          <a:p>
            <a:pPr lvl="0"/>
            <a:r>
              <a:rPr lang="ar-SA" dirty="0"/>
              <a:t>استراتيجية التعلم الذاتي</a:t>
            </a:r>
            <a:endParaRPr lang="en-US" dirty="0"/>
          </a:p>
          <a:p>
            <a:pPr lvl="0"/>
            <a:r>
              <a:rPr lang="ar-SA" dirty="0"/>
              <a:t>استراتيجية التعلم التعاوني.</a:t>
            </a:r>
            <a:endParaRPr lang="en-US" dirty="0"/>
          </a:p>
          <a:p>
            <a:pPr lvl="0"/>
            <a:r>
              <a:rPr lang="ar-SA" dirty="0"/>
              <a:t>استراتيجية حل المشكلات.</a:t>
            </a:r>
            <a:endParaRPr lang="en-US" dirty="0"/>
          </a:p>
          <a:p>
            <a:pPr lvl="0"/>
            <a:r>
              <a:rPr lang="ar-SA" dirty="0"/>
              <a:t>استراتيجية الاستقصاء بأنواعه الموجه وشبه الموجه والحر.</a:t>
            </a:r>
            <a:endParaRPr lang="en-US" dirty="0"/>
          </a:p>
          <a:p>
            <a:r>
              <a:rPr lang="ar-SA" b="1" dirty="0"/>
              <a:t>ومنها استراتيجيات يمارس فيها التعلم النشط في بعض من مراحلها أو مراحل الدرس وهي كثيرة مثل:</a:t>
            </a:r>
            <a:endParaRPr lang="en-US" dirty="0"/>
          </a:p>
          <a:p>
            <a:pPr lvl="0"/>
            <a:r>
              <a:rPr lang="ar-SA" dirty="0"/>
              <a:t>استراتيجية العصف الذهني.</a:t>
            </a:r>
            <a:endParaRPr lang="en-US" dirty="0"/>
          </a:p>
          <a:p>
            <a:pPr lvl="0"/>
            <a:r>
              <a:rPr lang="ar-SA" dirty="0"/>
              <a:t>استراتيجية الكرسي الساخن.</a:t>
            </a:r>
            <a:endParaRPr lang="en-US" dirty="0"/>
          </a:p>
          <a:p>
            <a:pPr lvl="0"/>
            <a:r>
              <a:rPr lang="ar-SA" dirty="0"/>
              <a:t>الخرائط المعرفية التي سيأتي عرضها.</a:t>
            </a:r>
            <a:endParaRPr lang="en-US" dirty="0"/>
          </a:p>
          <a:p>
            <a:pPr lvl="0"/>
            <a:r>
              <a:rPr lang="ar-SA" dirty="0"/>
              <a:t>طريقة جاسكو.</a:t>
            </a:r>
            <a:endParaRPr lang="en-US" dirty="0"/>
          </a:p>
          <a:p>
            <a:pPr lvl="0"/>
            <a:r>
              <a:rPr lang="ar-SA" dirty="0"/>
              <a:t>استراتيجية فكر زاوج شارك.</a:t>
            </a:r>
            <a:endParaRPr lang="en-US" dirty="0"/>
          </a:p>
          <a:p>
            <a:pPr lvl="0"/>
            <a:r>
              <a:rPr lang="ar-SA" dirty="0"/>
              <a:t>نموذج فبراير </a:t>
            </a:r>
            <a:r>
              <a:rPr lang="en-US" dirty="0" err="1"/>
              <a:t>Frayer</a:t>
            </a:r>
            <a:r>
              <a:rPr lang="en-US" dirty="0"/>
              <a:t> Model</a:t>
            </a:r>
            <a:r>
              <a:rPr lang="ar-SA" dirty="0"/>
              <a:t> لتعلم المفاهيم.</a:t>
            </a:r>
            <a:endParaRPr lang="en-US" dirty="0"/>
          </a:p>
          <a:p>
            <a:pPr lvl="0"/>
            <a:r>
              <a:rPr lang="ar-SA" dirty="0"/>
              <a:t>استراتيجية الجدول الذاتي.</a:t>
            </a:r>
            <a:endParaRPr lang="en-US" dirty="0"/>
          </a:p>
          <a:p>
            <a:pPr lvl="0"/>
            <a:r>
              <a:rPr lang="ar-SA" dirty="0"/>
              <a:t>استراتيجية الرؤوس المرقومة التي سيأتي عرضها.</a:t>
            </a:r>
            <a:endParaRPr lang="en-US" dirty="0"/>
          </a:p>
          <a:p>
            <a:pPr lvl="0"/>
            <a:r>
              <a:rPr lang="ar-SA" dirty="0"/>
              <a:t>استراتيجية شارك وقارن.</a:t>
            </a:r>
            <a:endParaRPr lang="en-US" dirty="0"/>
          </a:p>
          <a:p>
            <a:pPr lvl="0"/>
            <a:r>
              <a:rPr lang="ar-SA" dirty="0"/>
              <a:t>استراتيجية بطاقة الخروج.</a:t>
            </a:r>
            <a:endParaRPr lang="en-US" dirty="0"/>
          </a:p>
          <a:p>
            <a:pPr lvl="0"/>
            <a:r>
              <a:rPr lang="ar-SA" dirty="0"/>
              <a:t>استراتيجية، </a:t>
            </a:r>
            <a:r>
              <a:rPr lang="ar-SA" dirty="0" err="1"/>
              <a:t>إعط</a:t>
            </a:r>
            <a:r>
              <a:rPr lang="ar-SA" dirty="0"/>
              <a:t> النص عنوانا.</a:t>
            </a:r>
            <a:endParaRPr lang="en-US" dirty="0"/>
          </a:p>
          <a:p>
            <a:pPr lvl="0"/>
            <a:r>
              <a:rPr lang="ar-SA" dirty="0"/>
              <a:t>استراتيجية سرد القصص.</a:t>
            </a:r>
            <a:endParaRPr lang="en-US" dirty="0"/>
          </a:p>
          <a:p>
            <a:pPr lvl="0"/>
            <a:r>
              <a:rPr lang="ar-SA" dirty="0"/>
              <a:t>استراتيجية المناقشة متعددة الاتجاهات.</a:t>
            </a:r>
            <a:endParaRPr lang="en-US" dirty="0"/>
          </a:p>
          <a:p>
            <a:pPr lvl="0"/>
            <a:r>
              <a:rPr lang="ar-SA" dirty="0"/>
              <a:t>استراتيجية المحاضرة المعدلة الاتجاهات.</a:t>
            </a:r>
            <a:endParaRPr lang="en-US" dirty="0"/>
          </a:p>
          <a:p>
            <a:pPr lvl="0"/>
            <a:r>
              <a:rPr lang="ar-SA" dirty="0"/>
              <a:t>استراتيجية لعب الأدوار.</a:t>
            </a:r>
            <a:endParaRPr lang="en-US" dirty="0"/>
          </a:p>
          <a:p>
            <a:pPr lvl="0"/>
            <a:r>
              <a:rPr lang="ar-SA" dirty="0"/>
              <a:t>استراتيجية الألعاب.</a:t>
            </a:r>
            <a:endParaRPr lang="en-US" dirty="0"/>
          </a:p>
          <a:p>
            <a:pPr algn="ctr"/>
            <a:endParaRPr lang="ar-IQ" dirty="0"/>
          </a:p>
        </p:txBody>
      </p:sp>
    </p:spTree>
    <p:extLst>
      <p:ext uri="{BB962C8B-B14F-4D97-AF65-F5344CB8AC3E}">
        <p14:creationId xmlns:p14="http://schemas.microsoft.com/office/powerpoint/2010/main" xmlns="" val="1423211181"/>
      </p:ext>
    </p:extLst>
  </p:cSld>
  <p:clrMapOvr>
    <a:masterClrMapping/>
  </p:clrMapOvr>
  <mc:AlternateContent xmlns:mc="http://schemas.openxmlformats.org/markup-compatibility/2006">
    <mc:Choice xmlns:p14="http://schemas.microsoft.com/office/powerpoint/2010/main" xmlns="" Requires="p14">
      <p:transition spd="slow" p14:dur="2500">
        <p:checker/>
      </p:transition>
    </mc:Choice>
    <mc:Fallback>
      <p:transition spd="slow">
        <p:checker/>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اويتين مستديرتين في نفس الجانب 3"/>
          <p:cNvSpPr/>
          <p:nvPr/>
        </p:nvSpPr>
        <p:spPr>
          <a:xfrm>
            <a:off x="0" y="0"/>
            <a:ext cx="9144000" cy="6858000"/>
          </a:xfrm>
          <a:prstGeom prst="round2SameRect">
            <a:avLst/>
          </a:prstGeom>
        </p:spPr>
        <p:style>
          <a:lnRef idx="1">
            <a:schemeClr val="accent1"/>
          </a:lnRef>
          <a:fillRef idx="2">
            <a:schemeClr val="accent1"/>
          </a:fillRef>
          <a:effectRef idx="1">
            <a:schemeClr val="accent1"/>
          </a:effectRef>
          <a:fontRef idx="minor">
            <a:schemeClr val="dk1"/>
          </a:fontRef>
        </p:style>
        <p:txBody>
          <a:bodyPr rtlCol="1" anchor="ctr"/>
          <a:lstStyle/>
          <a:p>
            <a:pPr algn="ctr"/>
            <a:r>
              <a:rPr lang="ar-IQ" b="1" u="sng" dirty="0"/>
              <a:t>مخطط </a:t>
            </a:r>
            <a:r>
              <a:rPr lang="ar-SA" b="1" u="sng" dirty="0"/>
              <a:t>استراتيجيات التعلم النشط</a:t>
            </a:r>
            <a:endParaRPr lang="en-US"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a:p>
            <a:pPr algn="ctr"/>
            <a:endParaRPr lang="ar-IQ" dirty="0" smtClean="0"/>
          </a:p>
          <a:p>
            <a:pPr algn="ctr"/>
            <a:endParaRPr lang="ar-IQ" dirty="0"/>
          </a:p>
        </p:txBody>
      </p:sp>
      <p:pic>
        <p:nvPicPr>
          <p:cNvPr id="5" name="صورة 4"/>
          <p:cNvPicPr/>
          <p:nvPr/>
        </p:nvPicPr>
        <p:blipFill>
          <a:blip r:embed="rId2" cstate="print">
            <a:extLst>
              <a:ext uri="{28A0092B-C50C-407E-A947-70E740481C1C}">
                <a14:useLocalDpi xmlns:a14="http://schemas.microsoft.com/office/drawing/2010/main" xmlns="" val="0"/>
              </a:ext>
            </a:extLst>
          </a:blip>
          <a:stretch>
            <a:fillRect/>
          </a:stretch>
        </p:blipFill>
        <p:spPr>
          <a:xfrm>
            <a:off x="971600" y="1412776"/>
            <a:ext cx="6660460" cy="4324692"/>
          </a:xfrm>
          <a:prstGeom prst="rect">
            <a:avLst/>
          </a:prstGeom>
          <a:ln w="12700">
            <a:solidFill>
              <a:schemeClr val="tx1"/>
            </a:solidFill>
            <a:prstDash val="lgDashDotDot"/>
          </a:ln>
        </p:spPr>
      </p:pic>
    </p:spTree>
    <p:extLst>
      <p:ext uri="{BB962C8B-B14F-4D97-AF65-F5344CB8AC3E}">
        <p14:creationId xmlns:p14="http://schemas.microsoft.com/office/powerpoint/2010/main" xmlns="" val="867832301"/>
      </p:ext>
    </p:extLst>
  </p:cSld>
  <p:clrMapOvr>
    <a:masterClrMapping/>
  </p:clrMapOvr>
  <mc:AlternateContent xmlns:mc="http://schemas.openxmlformats.org/markup-compatibility/2006">
    <mc:Choice xmlns:p14="http://schemas.microsoft.com/office/powerpoint/2010/main" xmlns="" Requires="p14">
      <p:transition spd="slow" p14:dur="3900">
        <p14:glitter/>
      </p:transition>
    </mc:Choice>
    <mc:Fallback>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3"/>
          <p:cNvSpPr/>
          <p:nvPr/>
        </p:nvSpPr>
        <p:spPr>
          <a:xfrm>
            <a:off x="0" y="0"/>
            <a:ext cx="9144000" cy="6858000"/>
          </a:xfrm>
          <a:prstGeom prst="rect">
            <a:avLst/>
          </a:prstGeom>
        </p:spPr>
        <p:style>
          <a:lnRef idx="1">
            <a:schemeClr val="accent4"/>
          </a:lnRef>
          <a:fillRef idx="2">
            <a:schemeClr val="accent4"/>
          </a:fillRef>
          <a:effectRef idx="1">
            <a:schemeClr val="accent4"/>
          </a:effectRef>
          <a:fontRef idx="minor">
            <a:schemeClr val="dk1"/>
          </a:fontRef>
        </p:style>
        <p:txBody>
          <a:bodyPr rtlCol="1" anchor="ctr"/>
          <a:lstStyle/>
          <a:p>
            <a:r>
              <a:rPr lang="ar-SA" dirty="0"/>
              <a:t>وفيما يلي أهم </a:t>
            </a:r>
            <a:r>
              <a:rPr lang="ar-SA" dirty="0" err="1"/>
              <a:t>انواع</a:t>
            </a:r>
            <a:r>
              <a:rPr lang="ar-SA" dirty="0"/>
              <a:t> استراتيجيات التعلم النشط مع تعريف كل نوع منها ودور المعلم فيها:</a:t>
            </a:r>
            <a:endParaRPr lang="en-US" dirty="0"/>
          </a:p>
          <a:p>
            <a:r>
              <a:rPr lang="ar-SA" dirty="0"/>
              <a:t>أولا- التعلم التعاوني:</a:t>
            </a:r>
            <a:endParaRPr lang="en-US" dirty="0"/>
          </a:p>
          <a:p>
            <a:r>
              <a:rPr lang="ar-SA" dirty="0"/>
              <a:t>تعرف هذه الاستراتيجية بأنها تقنية ينجز من خلالها المتعلمون أعمالهم كشركاء في مجموعات صغيرة متعاونة من خلال تناولهم أنشطة وأوراقا للعمل تساعدهم في عملية تعلم الدرس المراد تعلمه، خلال التعاون بين أعضاء المجموعة. ويمكن أن يتعلم المتعلم بطيء التعلم من المتعلم المتفوق بالمناقشة والحوار والمشاركة، حيث يندمج المتعلمون ويعملون في مجموعة واحدة، لذا يصبح التعلم التعاوني مساعدة على التعلم.</a:t>
            </a:r>
            <a:endParaRPr lang="en-US" dirty="0"/>
          </a:p>
          <a:p>
            <a:r>
              <a:rPr lang="ar-SA" dirty="0"/>
              <a:t> </a:t>
            </a:r>
            <a:endParaRPr lang="en-US" dirty="0"/>
          </a:p>
          <a:p>
            <a:r>
              <a:rPr lang="ar-SA" b="1" dirty="0"/>
              <a:t>دور المعلم في استراتيجية التعلم التعاوني</a:t>
            </a:r>
            <a:r>
              <a:rPr lang="ar-SA" dirty="0"/>
              <a:t> :</a:t>
            </a:r>
            <a:endParaRPr lang="en-US" dirty="0"/>
          </a:p>
          <a:p>
            <a:r>
              <a:rPr lang="ar-SA" dirty="0"/>
              <a:t>يكون دور المعلم في التعلم التعاوني مختلفا كليا عن دوره في الأساليب التدريسية التقليدية الأخرى حيث يتمثل دوره في:</a:t>
            </a:r>
            <a:endParaRPr lang="en-US" dirty="0"/>
          </a:p>
          <a:p>
            <a:pPr lvl="0"/>
            <a:r>
              <a:rPr lang="ar-SA" dirty="0"/>
              <a:t>اختيار وتحديد الأهداف وتنظيم الصف وإدارته.</a:t>
            </a:r>
            <a:endParaRPr lang="en-US" dirty="0"/>
          </a:p>
          <a:p>
            <a:pPr lvl="0"/>
            <a:r>
              <a:rPr lang="ar-SA" dirty="0"/>
              <a:t>تحديد مهمات الموضوع الرئيسية والفرعية وتوجيه التعلم.</a:t>
            </a:r>
            <a:endParaRPr lang="en-US" dirty="0"/>
          </a:p>
          <a:p>
            <a:pPr lvl="0"/>
            <a:r>
              <a:rPr lang="ar-SA" dirty="0"/>
              <a:t>تكوين المجموعات في ضوء الأسس المناسبة واختيار شكل المجموعة.</a:t>
            </a:r>
            <a:endParaRPr lang="en-US" dirty="0"/>
          </a:p>
          <a:p>
            <a:pPr lvl="0"/>
            <a:r>
              <a:rPr lang="ar-SA" dirty="0"/>
              <a:t>تزويد المتعلمين بالإرشادات اللازمة للعمل، واختيار المنسق لكل مجموعة بشكل دوري وتحديد دور المنسق ومسئولياته.</a:t>
            </a:r>
            <a:endParaRPr lang="en-US" dirty="0"/>
          </a:p>
          <a:p>
            <a:pPr lvl="0"/>
            <a:r>
              <a:rPr lang="ar-SA" dirty="0"/>
              <a:t>تشجيع المتعلمين على التعاون ومساعدة بعضهم بعضا.</a:t>
            </a:r>
            <a:endParaRPr lang="en-US" dirty="0"/>
          </a:p>
          <a:p>
            <a:pPr lvl="0"/>
            <a:r>
              <a:rPr lang="ar-SA" dirty="0"/>
              <a:t>الملاحظة الواعية لمشاركة أفراد كل مجموعة.</a:t>
            </a:r>
            <a:endParaRPr lang="en-US" dirty="0"/>
          </a:p>
          <a:p>
            <a:pPr lvl="0"/>
            <a:r>
              <a:rPr lang="ar-SA" dirty="0"/>
              <a:t>توجيه الإرشادات لكل مجموعة على حدة وتقديم المساعدة وقت الحاجة.</a:t>
            </a:r>
            <a:endParaRPr lang="en-US" dirty="0"/>
          </a:p>
          <a:p>
            <a:pPr lvl="0"/>
            <a:r>
              <a:rPr lang="ar-SA" dirty="0"/>
              <a:t>التأكد من تفاعل أفراد المجموعة.</a:t>
            </a:r>
            <a:endParaRPr lang="en-US" dirty="0"/>
          </a:p>
          <a:p>
            <a:r>
              <a:rPr lang="ar-SA" dirty="0"/>
              <a:t>ربط الأفكار بعد انتهاء العمل التعاوني وتوضيح وتلخيص ما تعلمه المتعلمون.</a:t>
            </a:r>
            <a:r>
              <a:rPr lang="en-US" dirty="0" smtClean="0">
                <a:effectLst/>
              </a:rPr>
              <a:t> </a:t>
            </a:r>
            <a:r>
              <a:rPr lang="ar-SA" dirty="0"/>
              <a:t>- عبد الحميد حسن عبد الحميد شاهين</a:t>
            </a:r>
            <a:r>
              <a:rPr lang="ar-SA" dirty="0" smtClean="0"/>
              <a:t>:</a:t>
            </a:r>
            <a:endParaRPr lang="ar-IQ" dirty="0"/>
          </a:p>
        </p:txBody>
      </p:sp>
    </p:spTree>
    <p:extLst>
      <p:ext uri="{BB962C8B-B14F-4D97-AF65-F5344CB8AC3E}">
        <p14:creationId xmlns:p14="http://schemas.microsoft.com/office/powerpoint/2010/main" xmlns="" val="2889238564"/>
      </p:ext>
    </p:extLst>
  </p:cSld>
  <p:clrMapOvr>
    <a:masterClrMapping/>
  </p:clrMapOvr>
  <mc:AlternateContent xmlns:mc="http://schemas.openxmlformats.org/markup-compatibility/2006">
    <mc:Choice xmlns:p14="http://schemas.microsoft.com/office/powerpoint/2010/main" xmlns="" Requires="p14">
      <p:transition spd="slow" p14:dur="3900">
        <p14:glitter dir="r"/>
      </p:transition>
    </mc:Choice>
    <mc:Fallback>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اوية واحدة مستديرة 3"/>
          <p:cNvSpPr/>
          <p:nvPr/>
        </p:nvSpPr>
        <p:spPr>
          <a:xfrm>
            <a:off x="0" y="0"/>
            <a:ext cx="9144000" cy="6858000"/>
          </a:xfrm>
          <a:prstGeom prst="round1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b="1" dirty="0"/>
              <a:t>ثانيا- تعليم الأقران أو استراتيجية المناقشة</a:t>
            </a:r>
            <a:endParaRPr lang="en-US" b="1" dirty="0"/>
          </a:p>
          <a:p>
            <a:r>
              <a:rPr lang="ar-SA" dirty="0"/>
              <a:t>وهي حوار منظم يعتمد على تبادل الآراء والأفكار وتفاعل الخبرات داخل قاعة الدرس، فهي تهدف إلى تنمية مهارات التفكير لدى المتعلمين من خلال الأدلة التي يقدمها المتعلم لدعم الاستجابات في أثناء المناقشة، وقد تستخدم المناقشة كاستراتيجية مستقلة أو كجزء من معظم الاستراتيجيات الأخرى. وتعتبر هذه الاستراتيجية من الاستراتيجيات اللفظية ولكنها تختلف عن المحاضرة في أنها تسمح بتفاعل لفظي بين طرفين أو أكثر داخل المحاضرة، وقد تكون المناقشة بين المعلم والمتعلم أو قد تكون بين المتعلمين أنفسهم تحت إشراف وتوجيه المعلم.</a:t>
            </a:r>
            <a:endParaRPr lang="en-US" dirty="0"/>
          </a:p>
          <a:p>
            <a:r>
              <a:rPr lang="ar-SA" dirty="0"/>
              <a:t> </a:t>
            </a:r>
            <a:endParaRPr lang="en-US" dirty="0"/>
          </a:p>
          <a:p>
            <a:r>
              <a:rPr lang="ar-SA" dirty="0"/>
              <a:t> </a:t>
            </a:r>
            <a:endParaRPr lang="en-US" dirty="0"/>
          </a:p>
          <a:p>
            <a:r>
              <a:rPr lang="ar-SA" b="1" dirty="0"/>
              <a:t>ثالثا- استراتيجية العصف الذهني</a:t>
            </a:r>
            <a:endParaRPr lang="en-US" dirty="0"/>
          </a:p>
          <a:p>
            <a:r>
              <a:rPr lang="ar-SA" dirty="0"/>
              <a:t>هي خطة تدريبية تعتمد على استثارة أفكار المتعلمين والتفاعل معهم انطلاقا من خلفيتهم العلمية، حيث يعمل كل متعلم كعامل محفز لأفكار المتعلمين الآخرين ومنشط لهم في أثناء إعداد المتعلمين لقراءة أو مناقشة أو كتابة موضوع ما وذلك في وجود موجه لمسار التفكير وهو المعلم.</a:t>
            </a:r>
            <a:endParaRPr lang="en-US" dirty="0"/>
          </a:p>
          <a:p>
            <a:r>
              <a:rPr lang="ar-SA" dirty="0"/>
              <a:t>أدوار المعلم في استراتيجية العصف الذهني:</a:t>
            </a:r>
            <a:endParaRPr lang="en-US" dirty="0"/>
          </a:p>
          <a:p>
            <a:pPr lvl="0"/>
            <a:r>
              <a:rPr lang="ar-SA" dirty="0"/>
              <a:t>إثارة مشكلة تهم المتعلمين، وترتبط بالمنهج.</a:t>
            </a:r>
            <a:endParaRPr lang="en-US" dirty="0"/>
          </a:p>
          <a:p>
            <a:pPr lvl="0"/>
            <a:r>
              <a:rPr lang="ar-SA" dirty="0"/>
              <a:t>تشجيع المتعلمين على طرح الأفكار والحلول المبتكرة.</a:t>
            </a:r>
            <a:endParaRPr lang="en-US" dirty="0"/>
          </a:p>
          <a:p>
            <a:pPr lvl="0"/>
            <a:r>
              <a:rPr lang="ar-SA" dirty="0"/>
              <a:t>تشجيع المتعلمين علي طرح أكبر قدر ممكن من الإجابات، والحلول والمقترحات.</a:t>
            </a:r>
            <a:endParaRPr lang="en-US" dirty="0"/>
          </a:p>
          <a:p>
            <a:pPr lvl="0"/>
            <a:r>
              <a:rPr lang="ar-SA" dirty="0"/>
              <a:t>مشاركة المتعلمين في تحسين أفكارهم، والتوصل إلى الحلول النهائية.</a:t>
            </a:r>
            <a:endParaRPr lang="en-US" dirty="0"/>
          </a:p>
          <a:p>
            <a:pPr lvl="0"/>
            <a:r>
              <a:rPr lang="ar-SA" dirty="0"/>
              <a:t>الاهتمام بكل إجابة، فلا يهمل أو يتجاهل أي فكرة أو إجابة.</a:t>
            </a:r>
            <a:endParaRPr lang="en-US" dirty="0"/>
          </a:p>
          <a:p>
            <a:pPr lvl="0"/>
            <a:r>
              <a:rPr lang="ar-SA" dirty="0"/>
              <a:t>عدم التمسك بإجابة نموذجية.</a:t>
            </a:r>
            <a:endParaRPr lang="en-US" dirty="0"/>
          </a:p>
          <a:p>
            <a:pPr lvl="0"/>
            <a:r>
              <a:rPr lang="ar-SA" dirty="0"/>
              <a:t>تقبل جميع الأفكار والآراء المقبولة، ما دامت في إطار الدرس.</a:t>
            </a:r>
            <a:endParaRPr lang="en-US" dirty="0"/>
          </a:p>
          <a:p>
            <a:r>
              <a:rPr lang="ar-SA" dirty="0"/>
              <a:t>رابعا- استراتيجية حل المشكلات:</a:t>
            </a:r>
            <a:endParaRPr lang="en-US" dirty="0"/>
          </a:p>
          <a:p>
            <a:r>
              <a:rPr lang="ar-SA" dirty="0"/>
              <a:t>هي خطة تدريسية تتيح للمتعلم الفرصة للتفكير العلمي حيث يتحدى التلاميذ مشكلات معينة فيخططون لمعالجتها وبحثها ويجمعون البيانات وينظمونها ويستخلصون منها استنتاجاتهم الخاصة</a:t>
            </a:r>
            <a:r>
              <a:rPr lang="en-US" dirty="0" smtClean="0">
                <a:effectLst/>
              </a:rPr>
              <a:t> </a:t>
            </a:r>
            <a:r>
              <a:rPr lang="ar-SA" dirty="0" smtClean="0"/>
              <a:t>-</a:t>
            </a:r>
            <a:endParaRPr lang="ar-IQ" dirty="0"/>
          </a:p>
        </p:txBody>
      </p:sp>
    </p:spTree>
    <p:extLst>
      <p:ext uri="{BB962C8B-B14F-4D97-AF65-F5344CB8AC3E}">
        <p14:creationId xmlns:p14="http://schemas.microsoft.com/office/powerpoint/2010/main" xmlns="" val="2768426403"/>
      </p:ext>
    </p:extLst>
  </p:cSld>
  <p:clrMapOvr>
    <a:masterClrMapping/>
  </p:clrMapOvr>
  <mc:AlternateContent xmlns:mc="http://schemas.openxmlformats.org/markup-compatibility/2006">
    <mc:Choice xmlns:p14="http://schemas.microsoft.com/office/powerpoint/2010/main" xmlns="" Requires="p14">
      <p:transition spd="slow" p14:dur="1500">
        <p14:ripple dir="rd"/>
      </p:transition>
    </mc:Choice>
    <mc:Fallback>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خطط انسيابي: مستند 3"/>
          <p:cNvSpPr/>
          <p:nvPr/>
        </p:nvSpPr>
        <p:spPr>
          <a:xfrm>
            <a:off x="0" y="0"/>
            <a:ext cx="9144000" cy="6957392"/>
          </a:xfrm>
          <a:prstGeom prst="flowChartDocument">
            <a:avLst/>
          </a:prstGeom>
        </p:spPr>
        <p:style>
          <a:lnRef idx="1">
            <a:schemeClr val="accent5"/>
          </a:lnRef>
          <a:fillRef idx="2">
            <a:schemeClr val="accent5"/>
          </a:fillRef>
          <a:effectRef idx="1">
            <a:schemeClr val="accent5"/>
          </a:effectRef>
          <a:fontRef idx="minor">
            <a:schemeClr val="dk1"/>
          </a:fontRef>
        </p:style>
        <p:txBody>
          <a:bodyPr rtlCol="1" anchor="ctr"/>
          <a:lstStyle/>
          <a:p>
            <a:r>
              <a:rPr lang="ar-SA" b="1" dirty="0"/>
              <a:t>خامسا- استراتيجية لعب الأدوار أو تمثيل الأدوار:</a:t>
            </a:r>
            <a:endParaRPr lang="en-US" b="1" dirty="0"/>
          </a:p>
          <a:p>
            <a:r>
              <a:rPr lang="ar-SA" dirty="0"/>
              <a:t>وتعرف هذه الاستراتيجية على أنها إحدى استراتيجيات التدريس التي تعتمد على محاكاة موقف واقعي يتقمص فيه كل متعلم من المشاركين في النشاط احد الأدوار ويتفاعل مع الآخرين في حدود علاقة دوره بأدوارهم وقد يتقمص المتعلم دور شخص </a:t>
            </a:r>
            <a:r>
              <a:rPr lang="ar-SA" dirty="0" err="1"/>
              <a:t>او</a:t>
            </a:r>
            <a:r>
              <a:rPr lang="ar-SA" dirty="0"/>
              <a:t> شيء آخر.</a:t>
            </a:r>
            <a:endParaRPr lang="en-US" dirty="0"/>
          </a:p>
          <a:p>
            <a:r>
              <a:rPr lang="ar-SA" b="1" dirty="0"/>
              <a:t>سادسا- استراتيجية المسرح التعليمي:</a:t>
            </a:r>
            <a:endParaRPr lang="en-US" b="1" dirty="0"/>
          </a:p>
          <a:p>
            <a:r>
              <a:rPr lang="ar-SA" dirty="0"/>
              <a:t>يعرف المسرح التعليمي على انه منظومة تربوية هادفة متكاملة من العلاقات والتفاعلات له مدخلاته وخطواته أو عملياته ومخرجاته ويتضمن إعادة تنظيم المحتوى العلمي للمادة الدراسية وتشكيلها في مواقف وأنشطة هادفة، مع التركيز على العناصر والأفكار المهمة المراد توصيلها التحقيق الأهداف التربوية المنشودة معتمدة على عدة عناصر ( المعلم والمتعلم والمادة الدراسية و بيئة التدريس)، و يشكل فيها النشاط اللغوي وسيلة الاتصال الأساسية من أجل تقديم الحقائق والمعارف والمفاهيم والاتجاهات والقيم والخبرات التعليمية للمتعلم داخل الفصل الدراسي لتحقيق النمو المتكامل. وتعتمد مسرحية المناهج أساسا على المواد الدراسية، وتؤدي المسرحية في مكان مناسبا ولا يشترط أن يكون هذا المكان خشبة المسرح</a:t>
            </a:r>
            <a:r>
              <a:rPr lang="en-US" dirty="0" smtClean="0">
                <a:effectLst/>
              </a:rPr>
              <a:t> </a:t>
            </a:r>
            <a:r>
              <a:rPr lang="ar-IQ" dirty="0" smtClean="0"/>
              <a:t>-</a:t>
            </a:r>
            <a:endParaRPr lang="ar-IQ" dirty="0"/>
          </a:p>
        </p:txBody>
      </p:sp>
    </p:spTree>
    <p:extLst>
      <p:ext uri="{BB962C8B-B14F-4D97-AF65-F5344CB8AC3E}">
        <p14:creationId xmlns:p14="http://schemas.microsoft.com/office/powerpoint/2010/main" xmlns="" val="968543215"/>
      </p:ext>
    </p:extLst>
  </p:cSld>
  <p:clrMapOvr>
    <a:masterClrMapping/>
  </p:clrMapOvr>
  <mc:AlternateContent xmlns:mc="http://schemas.openxmlformats.org/markup-compatibility/2006">
    <mc:Choice xmlns:p14="http://schemas.microsoft.com/office/powerpoint/2010/main" xmlns="" Requires="p14">
      <p:transition spd="slow" p14:dur="1200">
        <p14:prism dir="r"/>
      </p:transition>
    </mc:Choice>
    <mc:Fallback>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خطط انسيابي: متعدد المستندات 3"/>
          <p:cNvSpPr/>
          <p:nvPr/>
        </p:nvSpPr>
        <p:spPr>
          <a:xfrm>
            <a:off x="0" y="0"/>
            <a:ext cx="9144000" cy="6858000"/>
          </a:xfrm>
          <a:prstGeom prst="flowChartMultidocument">
            <a:avLst/>
          </a:prstGeom>
        </p:spPr>
        <p:style>
          <a:lnRef idx="1">
            <a:schemeClr val="accent6"/>
          </a:lnRef>
          <a:fillRef idx="2">
            <a:schemeClr val="accent6"/>
          </a:fillRef>
          <a:effectRef idx="1">
            <a:schemeClr val="accent6"/>
          </a:effectRef>
          <a:fontRef idx="minor">
            <a:schemeClr val="dk1"/>
          </a:fontRef>
        </p:style>
        <p:txBody>
          <a:bodyPr rtlCol="1" anchor="ctr"/>
          <a:lstStyle/>
          <a:p>
            <a:r>
              <a:rPr lang="ar-SA" sz="2400" b="1" dirty="0"/>
              <a:t>الخلاصة:</a:t>
            </a:r>
            <a:endParaRPr lang="en-US" sz="2400" b="1" dirty="0"/>
          </a:p>
          <a:p>
            <a:r>
              <a:rPr lang="ar-SA" sz="2400" dirty="0" err="1"/>
              <a:t>اكدت</a:t>
            </a:r>
            <a:r>
              <a:rPr lang="ar-SA" sz="2400" dirty="0"/>
              <a:t> الدراسات الحديثة بان البيئة التعليمية تضمن الاستمرارية وفاعليه تصل </a:t>
            </a:r>
            <a:r>
              <a:rPr lang="ar-SA" sz="2400" dirty="0" err="1"/>
              <a:t>الى</a:t>
            </a:r>
            <a:r>
              <a:rPr lang="ar-SA" sz="2400" dirty="0"/>
              <a:t> الطالب، </a:t>
            </a:r>
            <a:r>
              <a:rPr lang="ar-SA" sz="2400" dirty="0" err="1"/>
              <a:t>اذ</a:t>
            </a:r>
            <a:r>
              <a:rPr lang="ar-SA" sz="2400" dirty="0"/>
              <a:t> توفر فرصاً قياديه للطالب من خلال الأنشطة الصفية وللاصفيه التي تنبع من رؤية مشتركه </a:t>
            </a:r>
            <a:r>
              <a:rPr lang="ar-SA" sz="2400" dirty="0" err="1"/>
              <a:t>واهداف</a:t>
            </a:r>
            <a:r>
              <a:rPr lang="ar-SA" sz="2400" dirty="0"/>
              <a:t> تربوية حديثه توضح من خلال المجتمع المدرسي ولا تقتصر على الغرف الصفية فقط </a:t>
            </a:r>
            <a:r>
              <a:rPr lang="ar-SA" sz="2400" dirty="0" err="1"/>
              <a:t>وانما</a:t>
            </a:r>
            <a:r>
              <a:rPr lang="ar-SA" sz="2400" dirty="0"/>
              <a:t> تمتد خارج </a:t>
            </a:r>
            <a:r>
              <a:rPr lang="ar-SA" sz="2400" dirty="0" err="1"/>
              <a:t>اسوار</a:t>
            </a:r>
            <a:r>
              <a:rPr lang="ar-SA" sz="2400" dirty="0"/>
              <a:t> المدرسة وتخدم المجتمع المحلي وتجعل البيئة التعليمة المتعلم محوراً لعمليه التعلم واعتبار المؤسسات التعليمية بكافة عناصرها ((المدرسية، </a:t>
            </a:r>
            <a:r>
              <a:rPr lang="ar-SA" sz="2400" dirty="0" err="1"/>
              <a:t>الاهداف</a:t>
            </a:r>
            <a:r>
              <a:rPr lang="ar-SA" sz="2400" dirty="0"/>
              <a:t> التعليمية، المناهج المدرسية، طرائق </a:t>
            </a:r>
            <a:r>
              <a:rPr lang="ar-SA" sz="2400" dirty="0" err="1"/>
              <a:t>واساليب</a:t>
            </a:r>
            <a:r>
              <a:rPr lang="ar-SA" sz="2400" dirty="0"/>
              <a:t> التدريس والوسائل التعليمي)) جميعها تعمل على تنبيه حواس المتعلم واستثارة تصوراته الذهنية والوجدانية.</a:t>
            </a:r>
            <a:endParaRPr lang="en-US" sz="2400" dirty="0"/>
          </a:p>
          <a:p>
            <a:r>
              <a:rPr lang="ar-SA" sz="2400" dirty="0"/>
              <a:t>وخلاصة القول .... كلما تم التركيز والاهتمام </a:t>
            </a:r>
            <a:r>
              <a:rPr lang="ar-SA" sz="2400" dirty="0" err="1"/>
              <a:t>والابداع</a:t>
            </a:r>
            <a:r>
              <a:rPr lang="ar-SA" sz="2400" dirty="0"/>
              <a:t> في البيئة الصفية الممتازة كلما كان هنالك تعلم نشط</a:t>
            </a:r>
            <a:endParaRPr lang="en-US" sz="2400" dirty="0"/>
          </a:p>
          <a:p>
            <a:r>
              <a:rPr lang="ar-SA" sz="2400" dirty="0"/>
              <a:t> </a:t>
            </a:r>
            <a:endParaRPr lang="en-US" sz="2400" dirty="0"/>
          </a:p>
          <a:p>
            <a:r>
              <a:rPr lang="ar-SA" sz="2400" dirty="0"/>
              <a:t> </a:t>
            </a:r>
            <a:endParaRPr lang="en-US" sz="2400" dirty="0"/>
          </a:p>
          <a:p>
            <a:pPr algn="ctr"/>
            <a:endParaRPr lang="ar-IQ" sz="2400" dirty="0"/>
          </a:p>
        </p:txBody>
      </p:sp>
    </p:spTree>
    <p:extLst>
      <p:ext uri="{BB962C8B-B14F-4D97-AF65-F5344CB8AC3E}">
        <p14:creationId xmlns:p14="http://schemas.microsoft.com/office/powerpoint/2010/main" xmlns="" val="2514270185"/>
      </p:ext>
    </p:extLst>
  </p:cSld>
  <p:clrMapOvr>
    <a:masterClrMapping/>
  </p:clrMapOvr>
  <mc:AlternateContent xmlns:mc="http://schemas.openxmlformats.org/markup-compatibility/2006">
    <mc:Choice xmlns:p14="http://schemas.microsoft.com/office/powerpoint/2010/main" xmlns="" Requires="p14">
      <p:transition spd="slow" p14:dur="3000">
        <p14:shred pattern="rectangle" dir="out"/>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اوية واحدة مخدوشة ودائرية 3"/>
          <p:cNvSpPr/>
          <p:nvPr/>
        </p:nvSpPr>
        <p:spPr>
          <a:xfrm>
            <a:off x="12700" y="0"/>
            <a:ext cx="9144000" cy="6858000"/>
          </a:xfrm>
          <a:prstGeom prst="snipRoundRect">
            <a:avLst/>
          </a:prstGeom>
        </p:spPr>
        <p:style>
          <a:lnRef idx="1">
            <a:schemeClr val="accent3"/>
          </a:lnRef>
          <a:fillRef idx="2">
            <a:schemeClr val="accent3"/>
          </a:fillRef>
          <a:effectRef idx="1">
            <a:schemeClr val="accent3"/>
          </a:effectRef>
          <a:fontRef idx="minor">
            <a:schemeClr val="dk1"/>
          </a:fontRef>
        </p:style>
        <p:txBody>
          <a:bodyPr rtlCol="1" anchor="ctr"/>
          <a:lstStyle/>
          <a:p>
            <a:pPr algn="ctr"/>
            <a:endParaRPr lang="ar-IQ" dirty="0"/>
          </a:p>
        </p:txBody>
      </p:sp>
      <p:graphicFrame>
        <p:nvGraphicFramePr>
          <p:cNvPr id="5" name="جدول 4"/>
          <p:cNvGraphicFramePr>
            <a:graphicFrameLocks noGrp="1"/>
          </p:cNvGraphicFramePr>
          <p:nvPr>
            <p:extLst>
              <p:ext uri="{D42A27DB-BD31-4B8C-83A1-F6EECF244321}">
                <p14:modId xmlns:p14="http://schemas.microsoft.com/office/powerpoint/2010/main" xmlns="" val="1647923188"/>
              </p:ext>
            </p:extLst>
          </p:nvPr>
        </p:nvGraphicFramePr>
        <p:xfrm>
          <a:off x="2104905" y="1441345"/>
          <a:ext cx="4959590" cy="5112564"/>
        </p:xfrm>
        <a:graphic>
          <a:graphicData uri="http://schemas.openxmlformats.org/drawingml/2006/table">
            <a:tbl>
              <a:tblPr rtl="1" firstRow="1" firstCol="1" bandRow="1">
                <a:tableStyleId>{5C22544A-7EE6-4342-B048-85BDC9FD1C3A}</a:tableStyleId>
              </a:tblPr>
              <a:tblGrid>
                <a:gridCol w="4462635"/>
                <a:gridCol w="496955"/>
              </a:tblGrid>
              <a:tr h="478563">
                <a:tc>
                  <a:txBody>
                    <a:bodyPr/>
                    <a:lstStyle/>
                    <a:p>
                      <a:pPr algn="ctr" rtl="1">
                        <a:lnSpc>
                          <a:spcPct val="110000"/>
                        </a:lnSpc>
                        <a:spcAft>
                          <a:spcPts val="0"/>
                        </a:spcAft>
                        <a:tabLst>
                          <a:tab pos="416560" algn="l"/>
                        </a:tabLst>
                      </a:pPr>
                      <a:r>
                        <a:rPr lang="ar-IQ" sz="1300" dirty="0">
                          <a:effectLst/>
                        </a:rPr>
                        <a:t>الموضوع</a:t>
                      </a:r>
                      <a:endParaRPr lang="en-US" sz="800" dirty="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300">
                          <a:effectLst/>
                        </a:rPr>
                        <a:t>الصفحة</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Aft>
                          <a:spcPts val="0"/>
                        </a:spcAft>
                        <a:tabLst>
                          <a:tab pos="416560" algn="l"/>
                        </a:tabLst>
                      </a:pPr>
                      <a:r>
                        <a:rPr lang="ar-IQ" sz="1100">
                          <a:effectLst/>
                        </a:rPr>
                        <a:t>العنـــوان.......................................................</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dirty="0">
                          <a:effectLst/>
                        </a:rPr>
                        <a:t>1</a:t>
                      </a:r>
                      <a:endParaRPr lang="en-US" sz="800" dirty="0">
                        <a:effectLst/>
                        <a:latin typeface="Calibri"/>
                        <a:ea typeface="Times New Roman"/>
                        <a:cs typeface="Arial"/>
                      </a:endParaRPr>
                    </a:p>
                  </a:txBody>
                  <a:tcPr marL="54138" marR="54138" marT="0" marB="0" anchor="ctr"/>
                </a:tc>
              </a:tr>
              <a:tr h="418555">
                <a:tc>
                  <a:txBody>
                    <a:bodyPr/>
                    <a:lstStyle/>
                    <a:p>
                      <a:pPr algn="r" rtl="1">
                        <a:lnSpc>
                          <a:spcPct val="110000"/>
                        </a:lnSpc>
                        <a:spcAft>
                          <a:spcPts val="0"/>
                        </a:spcAft>
                        <a:tabLst>
                          <a:tab pos="416560" algn="l"/>
                        </a:tabLst>
                      </a:pPr>
                      <a:r>
                        <a:rPr lang="ar-IQ" sz="1100">
                          <a:effectLst/>
                        </a:rPr>
                        <a:t>الفهرســـت.....................................................</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2</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Bef>
                          <a:spcPts val="600"/>
                        </a:spcBef>
                        <a:spcAft>
                          <a:spcPts val="600"/>
                        </a:spcAft>
                      </a:pPr>
                      <a:r>
                        <a:rPr lang="ar-IQ" sz="1100" dirty="0">
                          <a:effectLst/>
                        </a:rPr>
                        <a:t>البيئة الصــفية....................................................</a:t>
                      </a:r>
                      <a:endParaRPr lang="en-US" sz="800" dirty="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3</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Bef>
                          <a:spcPts val="600"/>
                        </a:spcBef>
                        <a:spcAft>
                          <a:spcPts val="600"/>
                        </a:spcAft>
                      </a:pPr>
                      <a:r>
                        <a:rPr lang="ar-SA" sz="1100">
                          <a:effectLst/>
                        </a:rPr>
                        <a:t>دور المـعلم ومهاراته في ادارة البيئة الصفية وتنظيمها.............................</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4</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Bef>
                          <a:spcPts val="600"/>
                        </a:spcBef>
                        <a:spcAft>
                          <a:spcPts val="600"/>
                        </a:spcAft>
                      </a:pPr>
                      <a:r>
                        <a:rPr lang="ar-SA" sz="1100">
                          <a:effectLst/>
                        </a:rPr>
                        <a:t>مفهوم التعـلم النشط ومميزاته...........................................</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8</a:t>
                      </a:r>
                      <a:endParaRPr lang="en-US" sz="800">
                        <a:effectLst/>
                        <a:latin typeface="Calibri"/>
                        <a:ea typeface="Times New Roman"/>
                        <a:cs typeface="Arial"/>
                      </a:endParaRPr>
                    </a:p>
                  </a:txBody>
                  <a:tcPr marL="54138" marR="54138" marT="0" marB="0" anchor="ctr"/>
                </a:tc>
              </a:tr>
              <a:tr h="418555">
                <a:tc>
                  <a:txBody>
                    <a:bodyPr/>
                    <a:lstStyle/>
                    <a:p>
                      <a:pPr marL="457200" algn="r" rtl="1">
                        <a:lnSpc>
                          <a:spcPct val="110000"/>
                        </a:lnSpc>
                        <a:spcBef>
                          <a:spcPts val="600"/>
                        </a:spcBef>
                        <a:spcAft>
                          <a:spcPts val="600"/>
                        </a:spcAft>
                      </a:pPr>
                      <a:r>
                        <a:rPr lang="ar-SA" sz="1100">
                          <a:effectLst/>
                        </a:rPr>
                        <a:t>سمات البيئة التعليمية اللازمة للتعلم النشط...................................</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9</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Bef>
                          <a:spcPts val="600"/>
                        </a:spcBef>
                        <a:spcAft>
                          <a:spcPts val="600"/>
                        </a:spcAft>
                      </a:pPr>
                      <a:r>
                        <a:rPr lang="ar-SA" sz="1100">
                          <a:effectLst/>
                        </a:rPr>
                        <a:t>طبيعة الأنشطة التي تستخدم في التعلم النشط.................................</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9</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Bef>
                          <a:spcPts val="600"/>
                        </a:spcBef>
                        <a:spcAft>
                          <a:spcPts val="600"/>
                        </a:spcAft>
                      </a:pPr>
                      <a:r>
                        <a:rPr lang="ar-SA" sz="1100">
                          <a:effectLst/>
                        </a:rPr>
                        <a:t>دور المعلم في التعلم النشط..........................................</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10</a:t>
                      </a:r>
                      <a:endParaRPr lang="en-US" sz="800">
                        <a:effectLst/>
                        <a:latin typeface="Calibri"/>
                        <a:ea typeface="Times New Roman"/>
                        <a:cs typeface="Arial"/>
                      </a:endParaRPr>
                    </a:p>
                  </a:txBody>
                  <a:tcPr marL="54138" marR="54138" marT="0" marB="0" anchor="ctr"/>
                </a:tc>
              </a:tr>
              <a:tr h="209277">
                <a:tc>
                  <a:txBody>
                    <a:bodyPr/>
                    <a:lstStyle/>
                    <a:p>
                      <a:pPr algn="r" rtl="1">
                        <a:lnSpc>
                          <a:spcPct val="110000"/>
                        </a:lnSpc>
                        <a:spcBef>
                          <a:spcPts val="600"/>
                        </a:spcBef>
                        <a:spcAft>
                          <a:spcPts val="600"/>
                        </a:spcAft>
                      </a:pPr>
                      <a:r>
                        <a:rPr lang="ar-SA" sz="1100">
                          <a:effectLst/>
                        </a:rPr>
                        <a:t>عناصر التعلم والتعليم بين التعلم التقليـدي والنـشط.............................</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10</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Aft>
                          <a:spcPts val="600"/>
                        </a:spcAft>
                      </a:pPr>
                      <a:r>
                        <a:rPr lang="ar-SA" sz="1100">
                          <a:effectLst/>
                        </a:rPr>
                        <a:t>استراتيجـيات التعلم النشــط...........................................</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11</a:t>
                      </a:r>
                      <a:endParaRPr lang="en-US" sz="800">
                        <a:effectLst/>
                        <a:latin typeface="Calibri"/>
                        <a:ea typeface="Times New Roman"/>
                        <a:cs typeface="Arial"/>
                      </a:endParaRPr>
                    </a:p>
                  </a:txBody>
                  <a:tcPr marL="54138" marR="54138" marT="0" marB="0" anchor="ctr"/>
                </a:tc>
              </a:tr>
              <a:tr h="418555">
                <a:tc>
                  <a:txBody>
                    <a:bodyPr/>
                    <a:lstStyle/>
                    <a:p>
                      <a:pPr algn="r" rtl="1">
                        <a:lnSpc>
                          <a:spcPct val="110000"/>
                        </a:lnSpc>
                        <a:spcAft>
                          <a:spcPts val="600"/>
                        </a:spcAft>
                      </a:pPr>
                      <a:r>
                        <a:rPr lang="ar-SA" sz="1100">
                          <a:effectLst/>
                        </a:rPr>
                        <a:t>الخلاصــة......................................................</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100">
                          <a:effectLst/>
                        </a:rPr>
                        <a:t>17</a:t>
                      </a:r>
                      <a:endParaRPr lang="en-US" sz="800">
                        <a:effectLst/>
                        <a:latin typeface="Calibri"/>
                        <a:ea typeface="Times New Roman"/>
                        <a:cs typeface="Arial"/>
                      </a:endParaRPr>
                    </a:p>
                  </a:txBody>
                  <a:tcPr marL="54138" marR="54138" marT="0" marB="0" anchor="ctr"/>
                </a:tc>
              </a:tr>
              <a:tr h="239174">
                <a:tc>
                  <a:txBody>
                    <a:bodyPr/>
                    <a:lstStyle/>
                    <a:p>
                      <a:pPr algn="r" rtl="1">
                        <a:lnSpc>
                          <a:spcPct val="110000"/>
                        </a:lnSpc>
                        <a:spcAft>
                          <a:spcPts val="0"/>
                        </a:spcAft>
                        <a:tabLst>
                          <a:tab pos="416560" algn="l"/>
                        </a:tabLst>
                      </a:pPr>
                      <a:r>
                        <a:rPr lang="ar-SA" sz="1300">
                          <a:effectLst/>
                        </a:rPr>
                        <a:t>المصــادر...............................................</a:t>
                      </a:r>
                      <a:endParaRPr lang="en-US" sz="800">
                        <a:effectLst/>
                        <a:latin typeface="Calibri"/>
                        <a:ea typeface="Times New Roman"/>
                        <a:cs typeface="Arial"/>
                      </a:endParaRPr>
                    </a:p>
                  </a:txBody>
                  <a:tcPr marL="54138" marR="54138" marT="0" marB="0" anchor="ctr"/>
                </a:tc>
                <a:tc>
                  <a:txBody>
                    <a:bodyPr/>
                    <a:lstStyle/>
                    <a:p>
                      <a:pPr algn="ctr" rtl="1">
                        <a:lnSpc>
                          <a:spcPct val="110000"/>
                        </a:lnSpc>
                        <a:spcAft>
                          <a:spcPts val="0"/>
                        </a:spcAft>
                        <a:tabLst>
                          <a:tab pos="416560" algn="l"/>
                        </a:tabLst>
                      </a:pPr>
                      <a:r>
                        <a:rPr lang="ar-IQ" sz="1300" dirty="0">
                          <a:effectLst/>
                        </a:rPr>
                        <a:t>18</a:t>
                      </a:r>
                      <a:endParaRPr lang="en-US" sz="800" dirty="0">
                        <a:effectLst/>
                        <a:latin typeface="Calibri"/>
                        <a:ea typeface="Times New Roman"/>
                        <a:cs typeface="Arial"/>
                      </a:endParaRPr>
                    </a:p>
                  </a:txBody>
                  <a:tcPr marL="54138" marR="54138" marT="0" marB="0" anchor="ctr"/>
                </a:tc>
              </a:tr>
            </a:tbl>
          </a:graphicData>
        </a:graphic>
      </p:graphicFrame>
      <p:sp>
        <p:nvSpPr>
          <p:cNvPr id="6" name="Rectangle 1"/>
          <p:cNvSpPr>
            <a:spLocks noChangeArrowheads="1"/>
          </p:cNvSpPr>
          <p:nvPr/>
        </p:nvSpPr>
        <p:spPr bwMode="auto">
          <a:xfrm>
            <a:off x="4283968" y="1035466"/>
            <a:ext cx="9144000" cy="457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1" eaLnBrk="1" fontAlgn="base" latinLnBrk="0" hangingPunct="1">
              <a:lnSpc>
                <a:spcPct val="100000"/>
              </a:lnSpc>
              <a:spcBef>
                <a:spcPct val="0"/>
              </a:spcBef>
              <a:spcAft>
                <a:spcPct val="0"/>
              </a:spcAft>
              <a:buClrTx/>
              <a:buSzTx/>
              <a:buFontTx/>
              <a:buNone/>
              <a:tabLst>
                <a:tab pos="415925" algn="l"/>
              </a:tabLst>
            </a:pPr>
            <a:r>
              <a:rPr kumimoji="0" lang="ar-IQ" sz="1400" b="0" i="0" u="none" strike="noStrike" cap="none" normalizeH="0" baseline="0" dirty="0" smtClean="0">
                <a:ln>
                  <a:noFill/>
                </a:ln>
                <a:solidFill>
                  <a:schemeClr val="tx1"/>
                </a:solidFill>
                <a:effectLst/>
                <a:latin typeface="Calibri" pitchFamily="34" charset="0"/>
                <a:ea typeface="Times New Roman" pitchFamily="18" charset="0"/>
                <a:cs typeface="PT Bold Heading" pitchFamily="2" charset="-78"/>
              </a:rPr>
              <a:t>المحتويات</a:t>
            </a: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5925" algn="l"/>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xmlns="" val="1313988480"/>
      </p:ext>
    </p:extLst>
  </p:cSld>
  <p:clrMapOvr>
    <a:masterClrMapping/>
  </p:clrMapOvr>
  <mc:AlternateContent xmlns:mc="http://schemas.openxmlformats.org/markup-compatibility/2006">
    <mc:Choice xmlns:p14="http://schemas.microsoft.com/office/powerpoint/2010/main" xmlns="" Requires="p14">
      <p:transition spd="slow" p14:dur="1200">
        <p14:flip dir="l"/>
      </p:transition>
    </mc:Choice>
    <mc:Fallback>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وايا قطرية مستديرة 3"/>
          <p:cNvSpPr/>
          <p:nvPr/>
        </p:nvSpPr>
        <p:spPr>
          <a:xfrm>
            <a:off x="0" y="0"/>
            <a:ext cx="9144000" cy="6858000"/>
          </a:xfrm>
          <a:prstGeom prst="round2DiagRect">
            <a:avLst/>
          </a:prstGeom>
        </p:spPr>
        <p:style>
          <a:lnRef idx="1">
            <a:schemeClr val="accent4"/>
          </a:lnRef>
          <a:fillRef idx="2">
            <a:schemeClr val="accent4"/>
          </a:fillRef>
          <a:effectRef idx="1">
            <a:schemeClr val="accent4"/>
          </a:effectRef>
          <a:fontRef idx="minor">
            <a:schemeClr val="dk1"/>
          </a:fontRef>
        </p:style>
        <p:txBody>
          <a:bodyPr rtlCol="1" anchor="ctr"/>
          <a:lstStyle/>
          <a:p>
            <a:r>
              <a:rPr lang="ar-IQ" b="1" dirty="0"/>
              <a:t>البيئة الصفية</a:t>
            </a:r>
            <a:endParaRPr lang="en-US" b="1" dirty="0"/>
          </a:p>
          <a:p>
            <a:r>
              <a:rPr lang="ar-SA" dirty="0"/>
              <a:t>الكل صف دراسي بيئة متميزة، تحدد معالمها طبيعة العلاقات بين طلبة الصف وبينهم وبين المعلم وطريقة تدريس المحتوى الدراسي إضافة إلى </a:t>
            </a:r>
            <a:r>
              <a:rPr lang="ar-SA" dirty="0" err="1"/>
              <a:t>ادراكهم</a:t>
            </a:r>
            <a:r>
              <a:rPr lang="ar-SA" dirty="0"/>
              <a:t> بعض الحقائق التنظيمية للصف وبيئة التعلم بالصف تختلف باختلاف المادة دراسية ولكل صف سمة مميزة أو مناخ يميزه عن غيره من الصفوف وتؤثر على مالية التعلم داخل الصف فهي بمثابة الشخصية للفرد.</a:t>
            </a:r>
            <a:endParaRPr lang="en-US" dirty="0"/>
          </a:p>
          <a:p>
            <a:r>
              <a:rPr lang="ar-SA" dirty="0"/>
              <a:t>يحتاج المعلم وهو يعد خطته إلى معرفة دقيقة بالبيئة الصفية التي يتم سوف يتم تنفيذ فيها الدرس من حيث:</a:t>
            </a:r>
            <a:endParaRPr lang="en-US" dirty="0"/>
          </a:p>
          <a:p>
            <a:pPr lvl="0"/>
            <a:r>
              <a:rPr lang="ar-SA" dirty="0"/>
              <a:t>عدد الطلبة.</a:t>
            </a:r>
            <a:endParaRPr lang="en-US" dirty="0"/>
          </a:p>
          <a:p>
            <a:pPr lvl="0"/>
            <a:r>
              <a:rPr lang="ar-SA" dirty="0"/>
              <a:t>حجم الصف.</a:t>
            </a:r>
            <a:endParaRPr lang="en-US" dirty="0"/>
          </a:p>
          <a:p>
            <a:pPr lvl="0"/>
            <a:r>
              <a:rPr lang="ar-SA" dirty="0"/>
              <a:t>توافر إمكانات المادية والتسهيلات.</a:t>
            </a:r>
            <a:endParaRPr lang="en-US" dirty="0"/>
          </a:p>
          <a:p>
            <a:pPr lvl="0"/>
            <a:r>
              <a:rPr lang="ar-SA" dirty="0"/>
              <a:t>توافر المراجع والمصادر والوسائل.</a:t>
            </a:r>
            <a:endParaRPr lang="en-US" dirty="0"/>
          </a:p>
          <a:p>
            <a:pPr lvl="0"/>
            <a:r>
              <a:rPr lang="ar-SA" dirty="0"/>
              <a:t>الجو الفيزيائي للصف: الحرارة، البرودة، الأكسجين، السعة، ... الخ.</a:t>
            </a:r>
            <a:endParaRPr lang="en-US" dirty="0"/>
          </a:p>
          <a:p>
            <a:r>
              <a:rPr lang="ar-SA" dirty="0"/>
              <a:t>فلا يستطيع المعلم أن يخطط لنشاط تعاوني إذا كانت البيئة الصفية لا تسمح بهذا النشاط ولا يستطيع أن يعطي تمرينات حركية. فالخطة دائر تصلح في البيئة الصفية التي </a:t>
            </a:r>
            <a:r>
              <a:rPr lang="ar-SA" dirty="0" err="1"/>
              <a:t>اعدت</a:t>
            </a:r>
            <a:r>
              <a:rPr lang="ar-SA" dirty="0"/>
              <a:t> لها.</a:t>
            </a:r>
            <a:endParaRPr lang="en-US" dirty="0"/>
          </a:p>
          <a:p>
            <a:r>
              <a:rPr lang="ar-SA" dirty="0" err="1"/>
              <a:t>اذ</a:t>
            </a:r>
            <a:r>
              <a:rPr lang="ar-SA" dirty="0"/>
              <a:t> تتعلق الظروف المادية بتصميم المكان الذي يشغله الصف والمبنى المدرسي، ونوع المواد والأجهزة والتقنيات والمصادر التعليمية المتوافرة، وبالمتغيرات الطبيعية التي يتصف بها الصف من درجة حرارة وإضاءة ورطوبة وما إلى ذلك، أما الظروف التدريسية فتشمل أفعال المعلمين ونشاطهم التعليمي داخل غرفة الصف، سواء ما تعلق منها في تحديد الأهداف التدريسية، أو بأساليب التدريس أو بالتقويم، وفي الغالب ثمة توافق إلى حد كبير بين تصميم المكان وبين الظروف التدريسية السائدة فيه. فيما الظروف </a:t>
            </a:r>
            <a:r>
              <a:rPr lang="ar-SA" dirty="0" err="1"/>
              <a:t>التسييرية</a:t>
            </a:r>
            <a:r>
              <a:rPr lang="ar-SA" dirty="0"/>
              <a:t> تتعلق بالقواعد والمعايير التي يعمل بها في البيئة التعليمية لضبط سلوك المتعلمين، أو للمحافظة على انتظامهم في متابعة تعلمهم، ولذا يتوقف نجاح أي تعليم على البيئة التعليمية التي يحدث فيها ذلك التعليم، فالبيئة التعليمية تلعب دورا مهما في تحقيق أهداف التعليم جنبا إلى جنب مع المنهج والمعلم وطرق التدريس الحديثة التي فعل دور المتعلم وتجعله في قلب العملية التعليمية، ولكي تتحقق أهداف التعليم، لابد أن تكون البيئة التعليمية جاذبة ومشوقة، يشعر فيها المتعلمون بالراحة والأمن والتحدي وتحفزهم على التعلم</a:t>
            </a:r>
            <a:endParaRPr lang="ar-IQ" dirty="0"/>
          </a:p>
        </p:txBody>
      </p:sp>
    </p:spTree>
    <p:extLst>
      <p:ext uri="{BB962C8B-B14F-4D97-AF65-F5344CB8AC3E}">
        <p14:creationId xmlns:p14="http://schemas.microsoft.com/office/powerpoint/2010/main" xmlns="" val="2230327704"/>
      </p:ext>
    </p:extLst>
  </p:cSld>
  <p:clrMapOvr>
    <a:masterClrMapping/>
  </p:clrMapOvr>
  <mc:AlternateContent xmlns:mc="http://schemas.openxmlformats.org/markup-compatibility/2006">
    <mc:Choice xmlns:p14="http://schemas.microsoft.com/office/powerpoint/2010/main" xmlns="" Requires="p14">
      <p:transition spd="slow" p14:dur="1400">
        <p14:ripple/>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وايا قطرية مخدوشة 3"/>
          <p:cNvSpPr/>
          <p:nvPr/>
        </p:nvSpPr>
        <p:spPr>
          <a:xfrm>
            <a:off x="0" y="0"/>
            <a:ext cx="9144000" cy="6858000"/>
          </a:xfrm>
          <a:prstGeom prst="snip2DiagRect">
            <a:avLst/>
          </a:prstGeom>
        </p:spPr>
        <p:style>
          <a:lnRef idx="1">
            <a:schemeClr val="accent5"/>
          </a:lnRef>
          <a:fillRef idx="2">
            <a:schemeClr val="accent5"/>
          </a:fillRef>
          <a:effectRef idx="1">
            <a:schemeClr val="accent5"/>
          </a:effectRef>
          <a:fontRef idx="minor">
            <a:schemeClr val="dk1"/>
          </a:fontRef>
        </p:style>
        <p:txBody>
          <a:bodyPr rtlCol="1" anchor="ctr"/>
          <a:lstStyle/>
          <a:p>
            <a:r>
              <a:rPr lang="ar-SA" b="1" dirty="0"/>
              <a:t>فبيئة التعلم تشتمل على عناصر كثيرة مثل:</a:t>
            </a:r>
            <a:endParaRPr lang="en-US" dirty="0"/>
          </a:p>
          <a:p>
            <a:pPr lvl="0"/>
            <a:r>
              <a:rPr lang="ar-SA" dirty="0"/>
              <a:t>الصوت وما يتصل به من حيث الارتفاع والانخفاض والنبرات والمشوشات.</a:t>
            </a:r>
            <a:endParaRPr lang="en-US" dirty="0"/>
          </a:p>
          <a:p>
            <a:pPr lvl="0"/>
            <a:r>
              <a:rPr lang="ar-SA" dirty="0"/>
              <a:t>الضوء وما يتصل به من حيث السطوع واللون.</a:t>
            </a:r>
            <a:endParaRPr lang="en-US" dirty="0"/>
          </a:p>
          <a:p>
            <a:pPr lvl="0"/>
            <a:r>
              <a:rPr lang="ar-SA" dirty="0"/>
              <a:t>التصميم من حيث ترتيب المقاعد وأدوات العرض.</a:t>
            </a:r>
            <a:endParaRPr lang="en-US" dirty="0"/>
          </a:p>
          <a:p>
            <a:pPr lvl="0"/>
            <a:r>
              <a:rPr lang="ar-SA" dirty="0"/>
              <a:t>المعلم وما يتصل به من مظهر وفصاحة نطق وحركة وأسلوب تواصل.</a:t>
            </a:r>
            <a:endParaRPr lang="en-US" dirty="0"/>
          </a:p>
          <a:p>
            <a:pPr lvl="0"/>
            <a:r>
              <a:rPr lang="ar-SA" dirty="0"/>
              <a:t>المناخ وما يتصل به من تهوية ودرجات الحرارة.</a:t>
            </a:r>
            <a:endParaRPr lang="en-US" dirty="0"/>
          </a:p>
          <a:p>
            <a:pPr lvl="0"/>
            <a:r>
              <a:rPr lang="ar-SA" dirty="0"/>
              <a:t>الجانب الاجتماعي في التعلم وما يتصل به من كون التعلم فردي أو يجري في أزواج أو مجموعات أو جماعيا.</a:t>
            </a:r>
            <a:endParaRPr lang="en-US" dirty="0"/>
          </a:p>
          <a:p>
            <a:pPr lvl="0"/>
            <a:r>
              <a:rPr lang="ar-SA" dirty="0"/>
              <a:t>النظام المعمول به وما يتصل به من مستوى الضبط والقيود وصرامة التعليمات.</a:t>
            </a:r>
            <a:endParaRPr lang="en-US" dirty="0"/>
          </a:p>
          <a:p>
            <a:r>
              <a:rPr lang="ar-SA" dirty="0"/>
              <a:t>  دور المعلم ومهاراته في </a:t>
            </a:r>
            <a:r>
              <a:rPr lang="ar-SA" dirty="0" err="1"/>
              <a:t>ادارة</a:t>
            </a:r>
            <a:r>
              <a:rPr lang="ar-SA" dirty="0"/>
              <a:t> البيئة الصفية وتنظيمها</a:t>
            </a:r>
            <a:endParaRPr lang="en-US" dirty="0"/>
          </a:p>
          <a:p>
            <a:r>
              <a:rPr lang="ar-SA" dirty="0"/>
              <a:t>لقد ازدادت مهمات معلم الصف </a:t>
            </a:r>
            <a:r>
              <a:rPr lang="ar-SA" dirty="0" err="1"/>
              <a:t>وادواره</a:t>
            </a:r>
            <a:r>
              <a:rPr lang="ar-SA" dirty="0"/>
              <a:t>، وتجددت بشكل كبير وفاعل، بهدف إيجاد بيئة صفية ومناخ ملائم لإحداث التعلم، وتحقيق الأهداف التعليمية وهذه الأدوار هي:</a:t>
            </a:r>
            <a:endParaRPr lang="en-US" dirty="0"/>
          </a:p>
          <a:p>
            <a:r>
              <a:rPr lang="ar-SA" dirty="0"/>
              <a:t>أ- تصميم البيئة الصفية التعليمية الجيدة </a:t>
            </a:r>
            <a:endParaRPr lang="en-US" dirty="0"/>
          </a:p>
          <a:p>
            <a:r>
              <a:rPr lang="ar-SA" dirty="0"/>
              <a:t>ومن خصائص البيئة التعليمية الجيدة ما يلي:</a:t>
            </a:r>
            <a:endParaRPr lang="en-US" dirty="0"/>
          </a:p>
          <a:p>
            <a:pPr lvl="0"/>
            <a:r>
              <a:rPr lang="ar-SA" dirty="0"/>
              <a:t>أن تكون البيئة المادية مريحة وجذابة ومجهزة بالأجهزة والتقنيات والمصادر والمواد التعليمية اللازمة، ومنظمة على نحو يتيح للطلاب فرص التعليم الفردي والتعليم في مجموعات.</a:t>
            </a:r>
            <a:endParaRPr lang="en-US" dirty="0"/>
          </a:p>
          <a:p>
            <a:pPr lvl="0"/>
            <a:r>
              <a:rPr lang="ar-SA" dirty="0"/>
              <a:t>وجود رسالة واضحة للبيئة، تظهر بجلاء ما تركز عليه المدرسة وما تسعى إلى </a:t>
            </a:r>
            <a:r>
              <a:rPr lang="ar-SA" dirty="0" err="1"/>
              <a:t>انجازه</a:t>
            </a:r>
            <a:r>
              <a:rPr lang="ar-SA" dirty="0"/>
              <a:t> وما تهتم به وتقدره، فيكون للعاملين فيها من إداريين ومعلمين ولطلبتها ولمجتمعها توقعات واضحة عن الأدوار التي عليهم تأديتها.</a:t>
            </a:r>
            <a:endParaRPr lang="en-US" dirty="0"/>
          </a:p>
          <a:p>
            <a:pPr lvl="0"/>
            <a:r>
              <a:rPr lang="ar-SA" dirty="0"/>
              <a:t>أن تكون بيئة آمنة لا يحس فيها المتعلم بالخوف أو القلق أو التهديد.</a:t>
            </a:r>
            <a:endParaRPr lang="en-US" dirty="0"/>
          </a:p>
          <a:p>
            <a:r>
              <a:rPr lang="ar-SA" dirty="0"/>
              <a:t>أن تكون بيئة ترعى المتعلم وتحرص على تعلمه ونمائه، وتحثه على بذل كل جهد مستطاع في التعلم، وتحاول إشغاله بالتعلم وانهماكه فيه وصبره عليه، وبذل أقصى طاقته لتحصيل العلم والمعرفة.</a:t>
            </a:r>
            <a:endParaRPr lang="ar-IQ" dirty="0"/>
          </a:p>
        </p:txBody>
      </p:sp>
    </p:spTree>
    <p:extLst>
      <p:ext uri="{BB962C8B-B14F-4D97-AF65-F5344CB8AC3E}">
        <p14:creationId xmlns:p14="http://schemas.microsoft.com/office/powerpoint/2010/main" xmlns="" val="451803589"/>
      </p:ext>
    </p:extLst>
  </p:cSld>
  <p:clrMapOvr>
    <a:masterClrMapping/>
  </p:clrMapOvr>
  <mc:AlternateContent xmlns:mc="http://schemas.openxmlformats.org/markup-compatibility/2006">
    <mc:Choice xmlns:p14="http://schemas.microsoft.com/office/powerpoint/2010/main" xmlns="" Requires="p14">
      <p:transition spd="slow" p14:dur="3900">
        <p14:glitter dir="d" pattern="hexagon"/>
      </p:transition>
    </mc:Choice>
    <mc:Fallback>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ستدير الزوايا 3"/>
          <p:cNvSpPr/>
          <p:nvPr/>
        </p:nvSpPr>
        <p:spPr>
          <a:xfrm>
            <a:off x="0" y="0"/>
            <a:ext cx="9144000" cy="6858000"/>
          </a:xfrm>
          <a:prstGeom prst="roundRect">
            <a:avLst/>
          </a:prstGeom>
        </p:spPr>
        <p:style>
          <a:lnRef idx="1">
            <a:schemeClr val="accent6"/>
          </a:lnRef>
          <a:fillRef idx="2">
            <a:schemeClr val="accent6"/>
          </a:fillRef>
          <a:effectRef idx="1">
            <a:schemeClr val="accent6"/>
          </a:effectRef>
          <a:fontRef idx="minor">
            <a:schemeClr val="dk1"/>
          </a:fontRef>
        </p:style>
        <p:txBody>
          <a:bodyPr rtlCol="1" anchor="ctr"/>
          <a:lstStyle/>
          <a:p>
            <a:pPr lvl="0"/>
            <a:endParaRPr lang="ar-IQ" dirty="0" smtClean="0"/>
          </a:p>
          <a:p>
            <a:pPr lvl="0"/>
            <a:endParaRPr lang="ar-IQ" dirty="0"/>
          </a:p>
          <a:p>
            <a:pPr lvl="0"/>
            <a:r>
              <a:rPr lang="ar-SA" dirty="0" smtClean="0"/>
              <a:t>أن </a:t>
            </a:r>
            <a:r>
              <a:rPr lang="ar-SA" dirty="0"/>
              <a:t>تتسم البيئة بالتشاركية ويقصد بذلك أن تكون عملية التعلم فيها عملية تشاركية يسهم فيها المعلمون والطلبة معا، ويكون دور المعلم فيها دور المرشد وليس دور المصدر للمعلومات.</a:t>
            </a:r>
            <a:endParaRPr lang="en-US" dirty="0"/>
          </a:p>
          <a:p>
            <a:pPr lvl="0"/>
            <a:r>
              <a:rPr lang="ar-SA" dirty="0"/>
              <a:t>أن تقوم البينة على الضبط أو التسيير الذاتي، ومعنى ذلك أن الطلبة في هذه البيئة يتعلمون أن يضبطوا سلوكهم وتصرفاتهم بأنفسهم، على نحو يسهل تعلمهم ونمائهم.</a:t>
            </a:r>
            <a:endParaRPr lang="en-US" dirty="0"/>
          </a:p>
          <a:p>
            <a:pPr lvl="0"/>
            <a:r>
              <a:rPr lang="ar-SA" dirty="0"/>
              <a:t>أن يتسم صنع القرار بالمشاركة ولا ينفرد به مدير المدرسة أو المعلم أو المتعلم.</a:t>
            </a:r>
            <a:endParaRPr lang="en-US" dirty="0"/>
          </a:p>
          <a:p>
            <a:pPr lvl="0"/>
            <a:r>
              <a:rPr lang="ar-SA" dirty="0"/>
              <a:t>إيجابية التفاعل بين المتعلمين أنفسهم وبينهم وبين معلميهم داخل الصفوف وخارجها.</a:t>
            </a:r>
            <a:endParaRPr lang="en-US" dirty="0"/>
          </a:p>
          <a:p>
            <a:pPr lvl="0"/>
            <a:r>
              <a:rPr lang="ar-SA" dirty="0"/>
              <a:t>وباعتبار برنامج تحسين البيئة التعليمية يهدف إلى زيادة فاعلية البيئة التعليمية داخل الفصل وخارجه من خلال توفير المتطلبات التقنية من أجهزة حاسب وسبورات تفاعلية وأجهزة عرض وشبكات اتصال محلية داخل المدرسة وشبكات خارجية من خلال </a:t>
            </a:r>
            <a:r>
              <a:rPr lang="ar-SA" dirty="0" err="1"/>
              <a:t>الانترنت</a:t>
            </a:r>
            <a:r>
              <a:rPr lang="ar-SA" dirty="0"/>
              <a:t> فان البيئة التعليمية التي تساعد على دمج التقنيات التعليمية.</a:t>
            </a:r>
            <a:endParaRPr lang="en-US" dirty="0"/>
          </a:p>
          <a:p>
            <a:pPr lvl="0"/>
            <a:r>
              <a:rPr lang="ar-SA" dirty="0"/>
              <a:t>أن تكون بيئة نشطة بمعنى </a:t>
            </a:r>
            <a:r>
              <a:rPr lang="ar-SA" dirty="0" err="1"/>
              <a:t>ان</a:t>
            </a:r>
            <a:r>
              <a:rPr lang="ar-SA" dirty="0"/>
              <a:t> يشارك الطلبة في عمليات عقلية مختلفة وان يكونوا مسؤولين عن النتائج التي يحصلون عليها كما يمكنهم استخدام التقنية لإيجاد مصادر معدة للخبرات واستخدام الحاسب، لأجراء العمليات الحسابية والمنطقية.</a:t>
            </a:r>
            <a:endParaRPr lang="en-US" dirty="0"/>
          </a:p>
          <a:p>
            <a:pPr lvl="0"/>
            <a:r>
              <a:rPr lang="ar-SA" dirty="0" err="1"/>
              <a:t>ان</a:t>
            </a:r>
            <a:r>
              <a:rPr lang="ar-SA" dirty="0"/>
              <a:t> تكون بيئة بنائية وفي هذه البيئة يقوم المتعلمون بإدخال الأفكار الجديدة على المعرفة السابقة لفهم المعنى ويبنون معارفهم بأنفسهم مستخدمين المصادر المتعددة للمعرفة والمهارات المتاحة عن طريق استخدام شبكات الحاسب </a:t>
            </a:r>
            <a:r>
              <a:rPr lang="ar-SA" dirty="0" err="1"/>
              <a:t>والانترنت</a:t>
            </a:r>
            <a:r>
              <a:rPr lang="ar-SA" dirty="0"/>
              <a:t>.</a:t>
            </a:r>
            <a:endParaRPr lang="en-US" dirty="0"/>
          </a:p>
          <a:p>
            <a:pPr lvl="0"/>
            <a:r>
              <a:rPr lang="ar-SA" dirty="0"/>
              <a:t>أن تكون بيئة تعاونية وفي هذه البيئة يعمل الطلاب على شكل مجموعات تعلم صغيرة حيث </a:t>
            </a:r>
            <a:r>
              <a:rPr lang="ar-SA" dirty="0" err="1"/>
              <a:t>يساعدة</a:t>
            </a:r>
            <a:r>
              <a:rPr lang="ar-SA" dirty="0"/>
              <a:t> كل منهم الأخر لتحقيق التعلم الأفضل، وفي هذه الحالة يمكنهم استخدام البرمجيات المختلفة لتعزيز التعلم التعاوني واستخدام شبكات الحاسب وأدوات التعليم الإلكتروني.</a:t>
            </a:r>
            <a:endParaRPr lang="en-US" dirty="0"/>
          </a:p>
          <a:p>
            <a:pPr lvl="0"/>
            <a:r>
              <a:rPr lang="ar-SA" dirty="0"/>
              <a:t>أن تكون بيئة محادثة واتصال فيما بينهم لتبادل المعرفة عن طريق استخدام أدوات المعرفة المختلفة فيما بينهم لتخطي البعد المكاني والاتصال مع مجموعات أخرى.</a:t>
            </a:r>
            <a:endParaRPr lang="en-US" dirty="0"/>
          </a:p>
          <a:p>
            <a:pPr lvl="0"/>
            <a:r>
              <a:rPr lang="ar-SA" dirty="0"/>
              <a:t>أن تكون بيئة مقصودة ومنظمة وفيها يكون لدى المتعلمون مسبقا </a:t>
            </a:r>
            <a:r>
              <a:rPr lang="ar-SA" dirty="0" err="1"/>
              <a:t>اهداف</a:t>
            </a:r>
            <a:r>
              <a:rPr lang="ar-SA" dirty="0"/>
              <a:t> معرفية وغير معرفية يسعون لتحقيقها.</a:t>
            </a:r>
            <a:endParaRPr lang="en-US" dirty="0"/>
          </a:p>
          <a:p>
            <a:pPr lvl="0"/>
            <a:r>
              <a:rPr lang="ar-SA" dirty="0"/>
              <a:t>أن تكون مرتبطة بالبيئة الحقيقية يقدم إلى المتعلمين واجبات (مشكلات) من البيئة الحقيقية، ويمكن استخدام المحاكاة لمساعدة المتعلمين على فهم وحل هذه المشكلات.</a:t>
            </a:r>
            <a:endParaRPr lang="en-US" dirty="0"/>
          </a:p>
          <a:p>
            <a:pPr algn="ctr"/>
            <a:endParaRPr lang="ar-IQ" dirty="0"/>
          </a:p>
        </p:txBody>
      </p:sp>
    </p:spTree>
    <p:extLst>
      <p:ext uri="{BB962C8B-B14F-4D97-AF65-F5344CB8AC3E}">
        <p14:creationId xmlns:p14="http://schemas.microsoft.com/office/powerpoint/2010/main" xmlns="" val="4073789028"/>
      </p:ext>
    </p:extLst>
  </p:cSld>
  <p:clrMapOvr>
    <a:masterClrMapping/>
  </p:clrMapOvr>
  <mc:AlternateContent xmlns:mc="http://schemas.openxmlformats.org/markup-compatibility/2006">
    <mc:Choice xmlns:p14="http://schemas.microsoft.com/office/powerpoint/2010/main" xmlns="" Requires="p14">
      <p:transition spd="slow" p14:dur="4000">
        <p14:vortex dir="u"/>
      </p:transition>
    </mc:Choice>
    <mc:Fallback>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اوية واحدة مخدوشة ودائرية 3"/>
          <p:cNvSpPr/>
          <p:nvPr/>
        </p:nvSpPr>
        <p:spPr>
          <a:xfrm>
            <a:off x="0" y="0"/>
            <a:ext cx="9144000" cy="6858000"/>
          </a:xfrm>
          <a:prstGeom prst="snipRoundRect">
            <a:avLst/>
          </a:prstGeom>
        </p:spPr>
        <p:style>
          <a:lnRef idx="1">
            <a:schemeClr val="accent5"/>
          </a:lnRef>
          <a:fillRef idx="3">
            <a:schemeClr val="accent5"/>
          </a:fillRef>
          <a:effectRef idx="2">
            <a:schemeClr val="accent5"/>
          </a:effectRef>
          <a:fontRef idx="minor">
            <a:schemeClr val="lt1"/>
          </a:fontRef>
        </p:style>
        <p:txBody>
          <a:bodyPr rtlCol="1" anchor="ctr"/>
          <a:lstStyle/>
          <a:p>
            <a:pPr lvl="0"/>
            <a:r>
              <a:rPr lang="ar-SA" dirty="0"/>
              <a:t>أن تكون بيئة تفكير: يمكن للمتعلمين التفكير في العمليات المعرفية التي حصلت في بيئة التعلم وكذلك في القرارات التي تم اتخاذها للوصول للحل المطلوب، ويمكن استخدام الحاسب وأدوات التعلم الإلكتروني المختلفة كأدوات </a:t>
            </a:r>
            <a:r>
              <a:rPr lang="ar-SA" dirty="0" err="1"/>
              <a:t>انتاج</a:t>
            </a:r>
            <a:r>
              <a:rPr lang="ar-SA" dirty="0"/>
              <a:t> لعرض ذلك أو كأدوات للقيام بالعمليات المعرفية المختلفة.</a:t>
            </a:r>
            <a:endParaRPr lang="en-US" dirty="0"/>
          </a:p>
          <a:p>
            <a:r>
              <a:rPr lang="ar-SA" dirty="0"/>
              <a:t> </a:t>
            </a:r>
            <a:endParaRPr lang="en-US" dirty="0"/>
          </a:p>
          <a:p>
            <a:r>
              <a:rPr lang="ar-SA" b="1" dirty="0"/>
              <a:t>ب_ </a:t>
            </a:r>
            <a:r>
              <a:rPr lang="ar-SA" b="1" dirty="0" err="1"/>
              <a:t>ادارة</a:t>
            </a:r>
            <a:r>
              <a:rPr lang="ar-SA" b="1" dirty="0"/>
              <a:t> البيئة المادية الصفية وتنظيمها </a:t>
            </a:r>
            <a:endParaRPr lang="en-US" b="1" dirty="0"/>
          </a:p>
          <a:p>
            <a:r>
              <a:rPr lang="ar-SA" dirty="0"/>
              <a:t>حيث يجب </a:t>
            </a:r>
            <a:r>
              <a:rPr lang="ar-SA" dirty="0" err="1"/>
              <a:t>ان</a:t>
            </a:r>
            <a:r>
              <a:rPr lang="ar-SA" dirty="0"/>
              <a:t> تكون غرفة الصفا غنية بمكوناتها المادية، المستحدثة والمتجددة والمتابعة بشكل مستمر، ومن الأمور التي يقوم بها المعلم في هذا السبيل:</a:t>
            </a:r>
            <a:endParaRPr lang="en-US" dirty="0"/>
          </a:p>
          <a:p>
            <a:pPr lvl="0"/>
            <a:r>
              <a:rPr lang="ar-SA" dirty="0"/>
              <a:t>الرقابة على مكونات الغرفة الصيفية من الأثاث، والعمل على ديمومة صلاحيتها.</a:t>
            </a:r>
            <a:endParaRPr lang="en-US" dirty="0"/>
          </a:p>
          <a:p>
            <a:pPr lvl="0"/>
            <a:r>
              <a:rPr lang="ar-SA" dirty="0"/>
              <a:t>المبادرة بتنظيم مكونات المادية للصف وترتيبها بشكل منظم حتى </a:t>
            </a:r>
            <a:r>
              <a:rPr lang="ar-SA" dirty="0" err="1"/>
              <a:t>لايعيق</a:t>
            </a:r>
            <a:r>
              <a:rPr lang="ar-SA" dirty="0"/>
              <a:t> استخدامها الحركة </a:t>
            </a:r>
            <a:endParaRPr lang="en-US" dirty="0"/>
          </a:p>
          <a:p>
            <a:pPr lvl="0"/>
            <a:r>
              <a:rPr lang="ar-SA" dirty="0"/>
              <a:t>تنظيم وضع المعدات والأدوات والوسائل التعليمية، بحيث يمكن استخدامه بسهوله، حيثما دعت الحاجة</a:t>
            </a:r>
            <a:endParaRPr lang="en-US" dirty="0"/>
          </a:p>
          <a:p>
            <a:pPr lvl="0"/>
            <a:r>
              <a:rPr lang="ar-SA" dirty="0"/>
              <a:t>الاهتمام بترتيب الغرفة الصفية، ونظافتها، وجعل ذلك جزءا من مسؤوليات التلاميذ.</a:t>
            </a:r>
            <a:endParaRPr lang="en-US" dirty="0"/>
          </a:p>
          <a:p>
            <a:pPr lvl="0"/>
            <a:r>
              <a:rPr lang="ar-SA" dirty="0"/>
              <a:t>إعداد سجلات تنظيمية لمستلزمات التدريس، كالخرائط والصور والقرطاسية وغيرها.</a:t>
            </a:r>
            <a:endParaRPr lang="en-US" dirty="0"/>
          </a:p>
          <a:p>
            <a:pPr lvl="0"/>
            <a:r>
              <a:rPr lang="ar-SA" dirty="0"/>
              <a:t>التعديل والتجديد في غرفة الصف لتجنب الملل، والرتابة في طبيعتها، حيث إن الأطفال الصغار يحبون التجديد، وسرعان ما يصيبهم الملل.</a:t>
            </a:r>
            <a:endParaRPr lang="en-US" dirty="0"/>
          </a:p>
          <a:p>
            <a:pPr lvl="0"/>
            <a:r>
              <a:rPr lang="ar-SA" dirty="0"/>
              <a:t>تنظيم جلوس التلاميذ بما يتناسب مع أحوالهم وحاجاتهم مع مراعاة ذوي الحاجات الخاصة منهم. التغيير في </a:t>
            </a:r>
            <a:r>
              <a:rPr lang="ar-SA" dirty="0" err="1"/>
              <a:t>اشكال</a:t>
            </a:r>
            <a:r>
              <a:rPr lang="ar-SA" dirty="0"/>
              <a:t> جلوس التلاميذ في مكان التعلم حسب </a:t>
            </a:r>
            <a:r>
              <a:rPr lang="ar-SA" dirty="0" err="1"/>
              <a:t>اغراض</a:t>
            </a:r>
            <a:r>
              <a:rPr lang="ar-SA" dirty="0"/>
              <a:t> الدرس وأهدافه كالجلوس بأشكال مختلفة، مجموعات صغيرة، أو صفوفه عمودية </a:t>
            </a:r>
            <a:r>
              <a:rPr lang="ar-SA" dirty="0" err="1"/>
              <a:t>او</a:t>
            </a:r>
            <a:r>
              <a:rPr lang="ar-SA" dirty="0"/>
              <a:t> </a:t>
            </a:r>
            <a:r>
              <a:rPr lang="ar-SA" dirty="0" err="1"/>
              <a:t>افقية</a:t>
            </a:r>
            <a:r>
              <a:rPr lang="ar-SA" dirty="0"/>
              <a:t>، أم دائرة </a:t>
            </a:r>
            <a:r>
              <a:rPr lang="ar-SA" dirty="0" err="1"/>
              <a:t>او</a:t>
            </a:r>
            <a:r>
              <a:rPr lang="ar-SA" dirty="0"/>
              <a:t> مريع، أو هلال </a:t>
            </a:r>
            <a:r>
              <a:rPr lang="ar-SA" dirty="0" err="1"/>
              <a:t>او</a:t>
            </a:r>
            <a:r>
              <a:rPr lang="ar-SA" dirty="0"/>
              <a:t> قوس، أو نصفه دائرة، مع ضرورة الانتباه إلى إتاحة الاتصال البصري المستمر بين المعلم والتلاميذ وبين التلامين أنفسهم خلال الترتيب للجلوس.</a:t>
            </a:r>
            <a:endParaRPr lang="en-US" dirty="0"/>
          </a:p>
          <a:p>
            <a:pPr lvl="0"/>
            <a:r>
              <a:rPr lang="ar-SA" dirty="0"/>
              <a:t>إشراك التلاميذ في إغناء الغرفة الصفية، وزيادة مكوناتها.</a:t>
            </a:r>
            <a:endParaRPr lang="en-US" dirty="0"/>
          </a:p>
          <a:p>
            <a:pPr lvl="0"/>
            <a:r>
              <a:rPr lang="ar-SA" dirty="0"/>
              <a:t>إشراك التلاميذ في مسؤوليات الحفاظ على مقتنيات الغرفة الصفية ومكوناته.</a:t>
            </a:r>
            <a:endParaRPr lang="en-US" dirty="0"/>
          </a:p>
          <a:p>
            <a:pPr algn="ctr"/>
            <a:endParaRPr lang="ar-IQ" dirty="0"/>
          </a:p>
        </p:txBody>
      </p:sp>
    </p:spTree>
    <p:extLst>
      <p:ext uri="{BB962C8B-B14F-4D97-AF65-F5344CB8AC3E}">
        <p14:creationId xmlns:p14="http://schemas.microsoft.com/office/powerpoint/2010/main" xmlns="" val="1192763584"/>
      </p:ext>
    </p:extLst>
  </p:cSld>
  <p:clrMapOvr>
    <a:masterClrMapping/>
  </p:clrMapOvr>
  <mc:AlternateContent xmlns:mc="http://schemas.openxmlformats.org/markup-compatibility/2006">
    <mc:Choice xmlns:p14="http://schemas.microsoft.com/office/powerpoint/2010/main" xmlns="" Requires="p14">
      <p:transition spd="slow" p14:dur="4400">
        <p14:honeycomb/>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مخدوش من كلا الطرفين 3"/>
          <p:cNvSpPr/>
          <p:nvPr/>
        </p:nvSpPr>
        <p:spPr>
          <a:xfrm>
            <a:off x="0" y="0"/>
            <a:ext cx="9144000" cy="6858000"/>
          </a:xfrm>
          <a:prstGeom prst="snip2SameRect">
            <a:avLst/>
          </a:prstGeom>
        </p:spPr>
        <p:style>
          <a:lnRef idx="1">
            <a:schemeClr val="accent3"/>
          </a:lnRef>
          <a:fillRef idx="2">
            <a:schemeClr val="accent3"/>
          </a:fillRef>
          <a:effectRef idx="1">
            <a:schemeClr val="accent3"/>
          </a:effectRef>
          <a:fontRef idx="minor">
            <a:schemeClr val="dk1"/>
          </a:fontRef>
        </p:style>
        <p:txBody>
          <a:bodyPr rtlCol="1" anchor="ctr"/>
          <a:lstStyle/>
          <a:p>
            <a:r>
              <a:rPr lang="ar-SA" b="1" dirty="0"/>
              <a:t>جـ_ </a:t>
            </a:r>
            <a:r>
              <a:rPr lang="ar-SA" b="1" dirty="0" err="1"/>
              <a:t>ادارة</a:t>
            </a:r>
            <a:r>
              <a:rPr lang="ar-SA" b="1" dirty="0"/>
              <a:t> البيئة الصفية النفسية والاجتماعية وتنظيمها</a:t>
            </a:r>
            <a:endParaRPr lang="en-US" b="1" dirty="0"/>
          </a:p>
          <a:p>
            <a:r>
              <a:rPr lang="ar-SA" dirty="0"/>
              <a:t>يلعب المعلم دورا كبيرا في البيئة الصفية النفسية والاجتماعية، وهو يستطيع </a:t>
            </a:r>
            <a:r>
              <a:rPr lang="ar-SA" dirty="0" err="1"/>
              <a:t>ان</a:t>
            </a:r>
            <a:r>
              <a:rPr lang="ar-SA" dirty="0"/>
              <a:t> ينمي لدى التلاميذ الصحة العقلية، التي تتيح لهم تعليم وتعلم مفيدين، وتجعلهم اكثر دافعية نحو التعلم، والاستجابة لما يطلب منهم، وهناك جملة من الممارسات النفسية والاجتماعية، إن تجسدت في سلوك المعلم الصفين عنها تنظيم البيئة النفسية والاجتماعية داخل غرفة الضيف وهذه الممارسات هي :</a:t>
            </a:r>
            <a:endParaRPr lang="en-US" dirty="0"/>
          </a:p>
          <a:p>
            <a:pPr lvl="0"/>
            <a:r>
              <a:rPr lang="ar-SA" dirty="0"/>
              <a:t>إشباع الحاجات النفسية والاجتماعية للطلبة، ومنها الحب والتقدير والانتماء للجماعة والاعتزاز بها.</a:t>
            </a:r>
            <a:endParaRPr lang="en-US" dirty="0"/>
          </a:p>
          <a:p>
            <a:pPr lvl="0"/>
            <a:r>
              <a:rPr lang="ar-SA" dirty="0"/>
              <a:t>تشجيع التلاميذ على تحمل المسؤولية، وتدريبهم على القيام بأدوار القيادة.</a:t>
            </a:r>
            <a:endParaRPr lang="en-US" dirty="0"/>
          </a:p>
          <a:p>
            <a:pPr lvl="0"/>
            <a:r>
              <a:rPr lang="ar-SA" dirty="0"/>
              <a:t>تنمية الحس بالجماعة، ولا يكون ذلك عن طريق الوعظ والإرشاد، بل عن طريق خلق جو من المحبة والألفة، والتعاطف والتعاون.</a:t>
            </a:r>
            <a:endParaRPr lang="en-US" dirty="0"/>
          </a:p>
          <a:p>
            <a:pPr lvl="0"/>
            <a:r>
              <a:rPr lang="ar-SA" dirty="0"/>
              <a:t>تقدير اهتمامات التلاميذ وميولهم ورغباتهم واحترام مشاعرهم.</a:t>
            </a:r>
            <a:endParaRPr lang="en-US" dirty="0"/>
          </a:p>
          <a:p>
            <a:pPr lvl="0"/>
            <a:r>
              <a:rPr lang="ar-SA" dirty="0"/>
              <a:t>تشجيع تفاعل الطلبة القائم على الثقة والمودة.</a:t>
            </a:r>
            <a:endParaRPr lang="en-US" dirty="0"/>
          </a:p>
          <a:p>
            <a:pPr lvl="0"/>
            <a:r>
              <a:rPr lang="ar-SA" dirty="0"/>
              <a:t>قبول الأفكار والآراء التي تطرح، وتوظيفها كمصدر للمعلومات.</a:t>
            </a:r>
            <a:endParaRPr lang="en-US" dirty="0"/>
          </a:p>
          <a:p>
            <a:pPr lvl="0"/>
            <a:r>
              <a:rPr lang="ar-SA" dirty="0"/>
              <a:t>وضوح مظاهر الضبط الذاتي عند التلاميذ.</a:t>
            </a:r>
            <a:endParaRPr lang="en-US" dirty="0"/>
          </a:p>
          <a:p>
            <a:pPr lvl="0"/>
            <a:r>
              <a:rPr lang="ar-SA" dirty="0"/>
              <a:t>العدالة والمساواة في توزيع الأدوار، والتفاعل الصفي بين الجميع.</a:t>
            </a:r>
            <a:endParaRPr lang="en-US" dirty="0"/>
          </a:p>
          <a:p>
            <a:pPr lvl="0"/>
            <a:r>
              <a:rPr lang="ar-SA" dirty="0"/>
              <a:t>غياب مظاهر العنف والإرهاب في العلاقة بين المعالم والتلاميذ </a:t>
            </a:r>
            <a:endParaRPr lang="en-US" dirty="0"/>
          </a:p>
          <a:p>
            <a:pPr lvl="0"/>
            <a:r>
              <a:rPr lang="ar-SA" dirty="0"/>
              <a:t>استخدام </a:t>
            </a:r>
            <a:r>
              <a:rPr lang="ar-SA" dirty="0" err="1"/>
              <a:t>اساليب</a:t>
            </a:r>
            <a:r>
              <a:rPr lang="ar-SA" dirty="0"/>
              <a:t> الثواب والتعزيز التي تسهم في إزالة توتر الطلبة وتحثهم على مزيد من المشاركة.</a:t>
            </a:r>
            <a:endParaRPr lang="en-US" dirty="0"/>
          </a:p>
          <a:p>
            <a:r>
              <a:rPr lang="ar-SA" dirty="0"/>
              <a:t>تنمية مظاهر الانضباط الذاتي لدى الطلبة وليس الضبط الخارجي.</a:t>
            </a:r>
            <a:endParaRPr lang="ar-IQ" dirty="0"/>
          </a:p>
        </p:txBody>
      </p:sp>
    </p:spTree>
    <p:extLst>
      <p:ext uri="{BB962C8B-B14F-4D97-AF65-F5344CB8AC3E}">
        <p14:creationId xmlns:p14="http://schemas.microsoft.com/office/powerpoint/2010/main" xmlns="" val="668194928"/>
      </p:ext>
    </p:extLst>
  </p:cSld>
  <p:clrMapOvr>
    <a:masterClrMapping/>
  </p:clrMapOvr>
  <mc:AlternateContent xmlns:mc="http://schemas.openxmlformats.org/markup-compatibility/2006">
    <mc:Choice xmlns:p14="http://schemas.microsoft.com/office/powerpoint/2010/main" xmlns="" Requires="p14">
      <p:transition spd="slow" p14:dur="1600">
        <p14:prism dir="r" isContent="1"/>
      </p:transition>
    </mc:Choice>
    <mc:Fallback>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ستطيل ذو زاويتين مستديرتين في نفس الجانب 3"/>
          <p:cNvSpPr/>
          <p:nvPr/>
        </p:nvSpPr>
        <p:spPr>
          <a:xfrm>
            <a:off x="0" y="0"/>
            <a:ext cx="9144000" cy="6858000"/>
          </a:xfrm>
          <a:prstGeom prst="round2SameRect">
            <a:avLst/>
          </a:prstGeom>
        </p:spPr>
        <p:style>
          <a:lnRef idx="1">
            <a:schemeClr val="accent2"/>
          </a:lnRef>
          <a:fillRef idx="2">
            <a:schemeClr val="accent2"/>
          </a:fillRef>
          <a:effectRef idx="1">
            <a:schemeClr val="accent2"/>
          </a:effectRef>
          <a:fontRef idx="minor">
            <a:schemeClr val="dk1"/>
          </a:fontRef>
        </p:style>
        <p:txBody>
          <a:bodyPr rtlCol="1" anchor="ctr"/>
          <a:lstStyle/>
          <a:p>
            <a:r>
              <a:rPr lang="ar-SA" b="1" dirty="0"/>
              <a:t>التعلم النشط </a:t>
            </a:r>
            <a:endParaRPr lang="en-US" b="1" dirty="0"/>
          </a:p>
          <a:p>
            <a:r>
              <a:rPr lang="ar-SA" b="1" dirty="0"/>
              <a:t>مفهوم التعلم النشط ومميزاته</a:t>
            </a:r>
            <a:endParaRPr lang="en-US" b="1" dirty="0"/>
          </a:p>
          <a:p>
            <a:r>
              <a:rPr lang="ar-SA" dirty="0"/>
              <a:t>هو تعلم قائم على الأنشطة المختلفة التي يمارسها المتعلم والتي ينتج عنها سلوكيات تعتمد على مشاركة المتعلم الفاعلة </a:t>
            </a:r>
            <a:r>
              <a:rPr lang="ar-SA" dirty="0" err="1"/>
              <a:t>والايجابية</a:t>
            </a:r>
            <a:r>
              <a:rPr lang="ar-SA" dirty="0"/>
              <a:t> في الموقف التعليم أو التعلم.</a:t>
            </a:r>
            <a:endParaRPr lang="en-US" dirty="0"/>
          </a:p>
          <a:p>
            <a:r>
              <a:rPr lang="ar-SA" dirty="0"/>
              <a:t>للتعلم النشط مميزات عديدة منها:</a:t>
            </a:r>
            <a:endParaRPr lang="en-US" dirty="0"/>
          </a:p>
          <a:p>
            <a:pPr lvl="0"/>
            <a:r>
              <a:rPr lang="ar-SA" dirty="0"/>
              <a:t>يهيئ للمتعلمين مواقف تعليمية حية ذات فعالية.</a:t>
            </a:r>
            <a:endParaRPr lang="en-US" dirty="0"/>
          </a:p>
          <a:p>
            <a:pPr lvl="0"/>
            <a:r>
              <a:rPr lang="ar-SA" dirty="0"/>
              <a:t>يقل التركيز على نقل المعلومات بينما يزداد التركيز على تنمية مهارات الطلاب.</a:t>
            </a:r>
            <a:endParaRPr lang="en-US" dirty="0"/>
          </a:p>
          <a:p>
            <a:pPr lvl="0"/>
            <a:r>
              <a:rPr lang="ar-SA" dirty="0"/>
              <a:t>ينشغل الطلاب في مهام تتطلب مهارات تفكير عليا (التحليل، والتركيب، والتقييم).</a:t>
            </a:r>
            <a:endParaRPr lang="en-US" dirty="0"/>
          </a:p>
          <a:p>
            <a:pPr lvl="0"/>
            <a:r>
              <a:rPr lang="ar-SA" dirty="0"/>
              <a:t>يزاول الطلاب أنشطة صفية ولا صفية (على سبيل المثال القراءة، المناقشة، الكتابة، والمجادلة،</a:t>
            </a:r>
            <a:endParaRPr lang="en-US" dirty="0"/>
          </a:p>
          <a:p>
            <a:pPr lvl="0"/>
            <a:r>
              <a:rPr lang="ar-SA" dirty="0"/>
              <a:t>وتبادر الأدوار).</a:t>
            </a:r>
            <a:endParaRPr lang="en-US" dirty="0"/>
          </a:p>
          <a:p>
            <a:pPr lvl="0"/>
            <a:r>
              <a:rPr lang="ar-SA" dirty="0"/>
              <a:t>يعد مجالا للكشف عن ميول المتعلمين وإشباع حاجاتهم.</a:t>
            </a:r>
            <a:endParaRPr lang="en-US" dirty="0"/>
          </a:p>
          <a:p>
            <a:pPr lvl="0"/>
            <a:r>
              <a:rPr lang="ar-SA" dirty="0"/>
              <a:t>يحفز الطلاب على كثرة الإنتاج وتنوعه.</a:t>
            </a:r>
            <a:endParaRPr lang="en-US" dirty="0"/>
          </a:p>
          <a:p>
            <a:pPr lvl="0"/>
            <a:r>
              <a:rPr lang="ar-SA" dirty="0"/>
              <a:t>يجعل الطلاب يعملون ويفكرون فيما يعملون.</a:t>
            </a:r>
            <a:endParaRPr lang="en-US" dirty="0"/>
          </a:p>
          <a:p>
            <a:pPr lvl="0"/>
            <a:r>
              <a:rPr lang="ar-SA" dirty="0"/>
              <a:t>إكساب المتعلمين جوانب مهنية، وجوانب انفعالية ومهارات وخبرات اجتماعية قد يصعب</a:t>
            </a:r>
            <a:endParaRPr lang="en-US" dirty="0"/>
          </a:p>
          <a:p>
            <a:pPr lvl="0"/>
            <a:r>
              <a:rPr lang="ar-SA" dirty="0"/>
              <a:t>اكتسابها داخل الصفوف العادية مثل التعاون، تحمل المسؤولية، وضبط النفس والإبداع ويزيد من اندماج الطلاب في العمل، ويجعل التعلم متعة وبهجة.</a:t>
            </a:r>
            <a:endParaRPr lang="en-US" dirty="0"/>
          </a:p>
          <a:p>
            <a:pPr lvl="0"/>
            <a:r>
              <a:rPr lang="ar-SA" dirty="0"/>
              <a:t>ينمي الثقة بالنفس والقدرة على التعبير عن الرأي.</a:t>
            </a:r>
            <a:endParaRPr lang="en-US" dirty="0"/>
          </a:p>
          <a:p>
            <a:pPr lvl="0"/>
            <a:r>
              <a:rPr lang="ar-SA" dirty="0"/>
              <a:t>ينمي الرغبة في التعلم حتى الإتقان، والقدرة على التفكير والبحث.</a:t>
            </a:r>
            <a:endParaRPr lang="en-US" dirty="0"/>
          </a:p>
          <a:p>
            <a:pPr lvl="0"/>
            <a:r>
              <a:rPr lang="ar-SA" dirty="0"/>
              <a:t>يساعد على إيجاد التفاعل بين الطلاب، ويعزز التنافس الإيجابي بينهم.</a:t>
            </a:r>
            <a:endParaRPr lang="en-US" dirty="0"/>
          </a:p>
          <a:p>
            <a:pPr lvl="0"/>
            <a:r>
              <a:rPr lang="ar-SA" dirty="0"/>
              <a:t>يعزز روح المسئولية والمبادرة لدى الطلاب.</a:t>
            </a:r>
            <a:endParaRPr lang="en-US" dirty="0"/>
          </a:p>
          <a:p>
            <a:pPr lvl="0"/>
            <a:r>
              <a:rPr lang="ar-SA" dirty="0"/>
              <a:t>ينمي الفكر الابتكاري ويزيد من مستوى تحصيلهم الدراسي.</a:t>
            </a:r>
            <a:endParaRPr lang="en-US" dirty="0"/>
          </a:p>
          <a:p>
            <a:pPr lvl="0"/>
            <a:r>
              <a:rPr lang="ar-SA" dirty="0"/>
              <a:t>ينمي القدرة على حل المشكلات والتفكير الاستقلالي واتخاذ القرارات.</a:t>
            </a:r>
            <a:endParaRPr lang="en-US" dirty="0"/>
          </a:p>
          <a:p>
            <a:r>
              <a:rPr lang="ar-SA" dirty="0"/>
              <a:t> </a:t>
            </a:r>
            <a:endParaRPr lang="en-US" dirty="0"/>
          </a:p>
          <a:p>
            <a:pPr algn="ctr"/>
            <a:endParaRPr lang="ar-IQ" dirty="0"/>
          </a:p>
        </p:txBody>
      </p:sp>
    </p:spTree>
    <p:extLst>
      <p:ext uri="{BB962C8B-B14F-4D97-AF65-F5344CB8AC3E}">
        <p14:creationId xmlns:p14="http://schemas.microsoft.com/office/powerpoint/2010/main" xmlns="" val="1553575636"/>
      </p:ext>
    </p:extLst>
  </p:cSld>
  <p:clrMapOvr>
    <a:masterClrMapping/>
  </p:clrMapOvr>
  <mc:AlternateContent xmlns:mc="http://schemas.openxmlformats.org/markup-compatibility/2006">
    <mc:Choice xmlns:p14="http://schemas.microsoft.com/office/powerpoint/2010/main" xmlns="" Requires="p14">
      <p:transition spd="slow" p14:dur="1100">
        <p14:switch dir="l"/>
      </p:transition>
    </mc:Choice>
    <mc:Fallback>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زاوية مطوية 3"/>
          <p:cNvSpPr/>
          <p:nvPr/>
        </p:nvSpPr>
        <p:spPr>
          <a:xfrm>
            <a:off x="0" y="0"/>
            <a:ext cx="9144000" cy="6858000"/>
          </a:xfrm>
          <a:prstGeom prst="foldedCorner">
            <a:avLst/>
          </a:prstGeom>
        </p:spPr>
        <p:style>
          <a:lnRef idx="1">
            <a:schemeClr val="accent5"/>
          </a:lnRef>
          <a:fillRef idx="2">
            <a:schemeClr val="accent5"/>
          </a:fillRef>
          <a:effectRef idx="1">
            <a:schemeClr val="accent5"/>
          </a:effectRef>
          <a:fontRef idx="minor">
            <a:schemeClr val="dk1"/>
          </a:fontRef>
        </p:style>
        <p:txBody>
          <a:bodyPr rtlCol="1" anchor="ctr"/>
          <a:lstStyle/>
          <a:p>
            <a:r>
              <a:rPr lang="ar-SA" b="1" dirty="0"/>
              <a:t>سمات البيئة التعليمية اللازمة للتعلم النشط</a:t>
            </a:r>
            <a:endParaRPr lang="en-US" b="1" dirty="0"/>
          </a:p>
          <a:p>
            <a:r>
              <a:rPr lang="ar-SA" dirty="0"/>
              <a:t>تحدثنا في الجزء </a:t>
            </a:r>
            <a:r>
              <a:rPr lang="ar-SA" dirty="0" err="1"/>
              <a:t>الاول</a:t>
            </a:r>
            <a:r>
              <a:rPr lang="ar-SA" dirty="0"/>
              <a:t> من هذه المحاضرة عن بيئة التعلم وأنماطها التي كن أن تؤثر في نواتج التعلم بوصف بيئة التعلم مدخلا مهما من مدخلات نظم التعلم وعليها تستند فعالية المتعلم ونشاطه في عملية التعلم؛ فالبيئة التعليمية بما فيمن عناصر مؤثرة في نواتج التعلم لها دور كبير في نشاط المتعلم وتفاعله </a:t>
            </a:r>
            <a:r>
              <a:rPr lang="ar-SA" dirty="0" err="1"/>
              <a:t>ايجابي</a:t>
            </a:r>
            <a:r>
              <a:rPr lang="ar-SA" dirty="0"/>
              <a:t> مع المواقف التعليمية وعناصرها ومن أبرز سمات بيئة التعلم النشط أنها أنماط ونماذج حديثة.</a:t>
            </a:r>
            <a:endParaRPr lang="en-US" dirty="0"/>
          </a:p>
          <a:p>
            <a:r>
              <a:rPr lang="ar-SA" dirty="0"/>
              <a:t>أن المتعلم عنصرا قادرا على المبادأة والتفاعل مع الأقران والتعبير عما لديه قدر كبير من الحرية فضلا عن دوره في تحويل محور العملية من المعلم </a:t>
            </a:r>
            <a:r>
              <a:rPr lang="ar-SA" dirty="0" err="1"/>
              <a:t>الى</a:t>
            </a:r>
            <a:r>
              <a:rPr lang="ar-SA" dirty="0"/>
              <a:t> المتعلم ويمكن تحديد سمات بيئة التعلم النشط بما يأتي:</a:t>
            </a:r>
            <a:endParaRPr lang="en-US" dirty="0"/>
          </a:p>
          <a:p>
            <a:pPr lvl="0"/>
            <a:r>
              <a:rPr lang="ar-SA" dirty="0"/>
              <a:t>ثرية بمصادر معلومات متنوعة.</a:t>
            </a:r>
            <a:endParaRPr lang="en-US" dirty="0"/>
          </a:p>
          <a:p>
            <a:pPr lvl="0"/>
            <a:r>
              <a:rPr lang="ar-SA" dirty="0"/>
              <a:t>تشتمل على فرص لطرح التساؤلات والاستيضاح.</a:t>
            </a:r>
            <a:endParaRPr lang="en-US" dirty="0"/>
          </a:p>
          <a:p>
            <a:pPr lvl="0"/>
            <a:r>
              <a:rPr lang="ar-SA" dirty="0"/>
              <a:t>تسود فيها روح التعاون والمشاركة الإيجابية في العمل.</a:t>
            </a:r>
            <a:endParaRPr lang="en-US" dirty="0"/>
          </a:p>
          <a:p>
            <a:pPr lvl="0"/>
            <a:r>
              <a:rPr lang="ar-SA" dirty="0"/>
              <a:t>تسود فيها الثقة بالنفس والثقة المتبادلة.</a:t>
            </a:r>
            <a:endParaRPr lang="en-US" dirty="0"/>
          </a:p>
          <a:p>
            <a:pPr lvl="0"/>
            <a:r>
              <a:rPr lang="ar-SA" dirty="0"/>
              <a:t>الانفتاح على آراء الآخرين وتقبل وجهات النظر الأخرى.</a:t>
            </a:r>
            <a:endParaRPr lang="en-US" dirty="0"/>
          </a:p>
          <a:p>
            <a:pPr lvl="0"/>
            <a:r>
              <a:rPr lang="ar-SA" dirty="0"/>
              <a:t>مشبعة بالحيوية والنشاط.</a:t>
            </a:r>
            <a:endParaRPr lang="en-US" dirty="0"/>
          </a:p>
          <a:p>
            <a:pPr lvl="0"/>
            <a:r>
              <a:rPr lang="ar-SA" dirty="0"/>
              <a:t>ملاءمة عناصرها الفيزيقية متطلبات العمل الجماعي النشط.</a:t>
            </a:r>
            <a:endParaRPr lang="en-US" dirty="0"/>
          </a:p>
          <a:p>
            <a:pPr lvl="0"/>
            <a:r>
              <a:rPr lang="ar-SA" dirty="0"/>
              <a:t>تشتمل على ما يلزم من الأدوات والتجهيزات التي </a:t>
            </a:r>
            <a:r>
              <a:rPr lang="ar-SA" dirty="0" err="1"/>
              <a:t>يقتضيها</a:t>
            </a:r>
            <a:r>
              <a:rPr lang="ar-SA" dirty="0"/>
              <a:t> التعلم النشط.</a:t>
            </a:r>
            <a:endParaRPr lang="en-US" dirty="0"/>
          </a:p>
          <a:p>
            <a:pPr lvl="0"/>
            <a:r>
              <a:rPr lang="ar-SA" dirty="0"/>
              <a:t>تشتمل على فرص خيارات وبدائل متنوعة من الأنشطة والأدوات.</a:t>
            </a:r>
            <a:endParaRPr lang="en-US" dirty="0"/>
          </a:p>
          <a:p>
            <a:pPr lvl="0"/>
            <a:r>
              <a:rPr lang="ar-SA" dirty="0"/>
              <a:t>يسودها جو من التفاهم الإيجابي والتعاون بين المتعلمين ومعلم</a:t>
            </a:r>
            <a:endParaRPr lang="en-US" dirty="0"/>
          </a:p>
          <a:p>
            <a:pPr algn="ctr"/>
            <a:endParaRPr lang="ar-IQ" dirty="0"/>
          </a:p>
        </p:txBody>
      </p:sp>
    </p:spTree>
    <p:extLst>
      <p:ext uri="{BB962C8B-B14F-4D97-AF65-F5344CB8AC3E}">
        <p14:creationId xmlns:p14="http://schemas.microsoft.com/office/powerpoint/2010/main" xmlns="" val="21532300"/>
      </p:ext>
    </p:extLst>
  </p:cSld>
  <p:clrMapOvr>
    <a:masterClrMapping/>
  </p:clrMapOvr>
  <mc:AlternateContent xmlns:mc="http://schemas.openxmlformats.org/markup-compatibility/2006">
    <mc:Choice xmlns:p14="http://schemas.microsoft.com/office/powerpoint/2010/main" xmlns="" Requires="p14">
      <p:transition spd="slow" p14:dur="900">
        <p14:warp dir="i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2527</Words>
  <Application>Microsoft Office PowerPoint</Application>
  <PresentationFormat>عرض على الشاشة (3:4)‏</PresentationFormat>
  <Paragraphs>297</Paragraphs>
  <Slides>17</Slides>
  <Notes>0</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نسق Office</vt:lpstr>
      <vt:lpstr>الشريحة 1</vt:lpstr>
      <vt:lpstr>الشريحة 2</vt:lpstr>
      <vt:lpstr>الشريحة 3</vt:lpstr>
      <vt:lpstr>الشريحة 4</vt:lpstr>
      <vt:lpstr>الشريحة 5</vt:lpstr>
      <vt:lpstr>الشريحة 6</vt:lpstr>
      <vt:lpstr>الشريحة 7</vt:lpstr>
      <vt:lpstr>الشريحة 8</vt:lpstr>
      <vt:lpstr>الشريحة 9</vt:lpstr>
      <vt:lpstr>الشريحة 10</vt:lpstr>
      <vt:lpstr>الشريحة 11</vt:lpstr>
      <vt:lpstr>الشريحة 12</vt:lpstr>
      <vt:lpstr>الشريحة 13</vt:lpstr>
      <vt:lpstr>الشريحة 14</vt:lpstr>
      <vt:lpstr>الشريحة 15</vt:lpstr>
      <vt:lpstr>الشريحة 16</vt:lpstr>
      <vt:lpstr>الشريحة 17</vt:lpstr>
    </vt:vector>
  </TitlesOfParts>
  <Company>SACC - ANAS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عرض تقديمي في PowerPoint</dc:title>
  <dc:creator>HP</dc:creator>
  <cp:lastModifiedBy>DR.Ahmed Saker 2O14</cp:lastModifiedBy>
  <cp:revision>5</cp:revision>
  <dcterms:created xsi:type="dcterms:W3CDTF">2018-11-04T13:05:10Z</dcterms:created>
  <dcterms:modified xsi:type="dcterms:W3CDTF">2019-04-27T23:02:27Z</dcterms:modified>
</cp:coreProperties>
</file>