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4" r:id="rId18"/>
    <p:sldId id="275" r:id="rId19"/>
    <p:sldId id="276" r:id="rId20"/>
    <p:sldId id="277" r:id="rId21"/>
    <p:sldId id="278" r:id="rId22"/>
    <p:sldId id="279" r:id="rId23"/>
    <p:sldId id="272" r:id="rId24"/>
    <p:sldId id="280" r:id="rId25"/>
    <p:sldId id="281" r:id="rId26"/>
    <p:sldId id="282" r:id="rId27"/>
    <p:sldId id="283" r:id="rId28"/>
    <p:sldId id="284" r:id="rId29"/>
    <p:sldId id="285" r:id="rId30"/>
    <p:sldId id="286" r:id="rId31"/>
    <p:sldId id="287" r:id="rId32"/>
    <p:sldId id="288" r:id="rId33"/>
    <p:sldId id="289" r:id="rId34"/>
    <p:sldId id="273"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36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6/17/2019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1470025"/>
          </a:xfrm>
        </p:spPr>
        <p:txBody>
          <a:bodyPr/>
          <a:lstStyle/>
          <a:p>
            <a:r>
              <a:rPr lang="ar-IQ" b="1" dirty="0"/>
              <a:t>تعريف التمرينات البدنية </a:t>
            </a:r>
            <a:r>
              <a:rPr lang="en-US" dirty="0"/>
              <a:t/>
            </a:r>
            <a:br>
              <a:rPr lang="en-US" dirty="0"/>
            </a:br>
            <a:endParaRPr lang="ar-IQ" dirty="0"/>
          </a:p>
        </p:txBody>
      </p:sp>
      <p:sp>
        <p:nvSpPr>
          <p:cNvPr id="3" name="Subtitle 2"/>
          <p:cNvSpPr>
            <a:spLocks noGrp="1"/>
          </p:cNvSpPr>
          <p:nvPr>
            <p:ph type="subTitle" idx="1"/>
          </p:nvPr>
        </p:nvSpPr>
        <p:spPr>
          <a:xfrm>
            <a:off x="685800" y="2133600"/>
            <a:ext cx="7772400" cy="4343400"/>
          </a:xfrm>
        </p:spPr>
        <p:txBody>
          <a:bodyPr>
            <a:normAutofit fontScale="92500" lnSpcReduction="20000"/>
          </a:bodyPr>
          <a:lstStyle/>
          <a:p>
            <a:pPr algn="r" rtl="1">
              <a:lnSpc>
                <a:spcPct val="115000"/>
              </a:lnSpc>
              <a:spcAft>
                <a:spcPts val="1000"/>
              </a:spcAft>
            </a:pPr>
            <a:r>
              <a:rPr lang="ar-IQ" dirty="0">
                <a:ea typeface="Calibri"/>
              </a:rPr>
              <a:t>اختلف المفكرون وعلماء التربية البدنية في وضع تعريف ثابت وشامل يوضح معنى ومفهوم التمرينات البدنية .</a:t>
            </a:r>
            <a:endParaRPr lang="en-US" sz="2000" dirty="0">
              <a:ea typeface="Calibri"/>
              <a:cs typeface="Arial"/>
            </a:endParaRPr>
          </a:p>
          <a:p>
            <a:pPr algn="just" rtl="1">
              <a:lnSpc>
                <a:spcPct val="115000"/>
              </a:lnSpc>
              <a:spcAft>
                <a:spcPts val="1000"/>
              </a:spcAft>
            </a:pPr>
            <a:r>
              <a:rPr lang="ar-IQ" dirty="0">
                <a:ea typeface="Calibri"/>
              </a:rPr>
              <a:t>فقد حاول كل منهم في تعريفه للتمرينات البدنية ان يوضح المذهب الذي يؤمن به . فمنهم من اهتم بالناحية الفسيولوجية في التعريف ومنهم من اهتم بالناحية النفسية والتربوية . ومنهم من اقتصر على الناحية التشريحية .</a:t>
            </a:r>
            <a:endParaRPr lang="en-US" sz="2000" dirty="0">
              <a:ea typeface="Calibri"/>
              <a:cs typeface="Arial"/>
            </a:endParaRPr>
          </a:p>
          <a:p>
            <a:pPr algn="just" rtl="1">
              <a:lnSpc>
                <a:spcPct val="115000"/>
              </a:lnSpc>
              <a:spcAft>
                <a:spcPts val="1000"/>
              </a:spcAft>
            </a:pPr>
            <a:r>
              <a:rPr lang="ar-IQ" dirty="0">
                <a:ea typeface="Calibri"/>
              </a:rPr>
              <a:t>هناك بعض التعاريف التي توصل اليها علماء التربية البدنية لتعريف التمرينات البدنية : </a:t>
            </a:r>
            <a:endParaRPr lang="en-US" sz="2000" dirty="0">
              <a:ea typeface="Calibri"/>
              <a:cs typeface="Arial"/>
            </a:endParaRPr>
          </a:p>
          <a:p>
            <a:endParaRPr lang="ar-IQ" dirty="0"/>
          </a:p>
        </p:txBody>
      </p:sp>
    </p:spTree>
    <p:extLst>
      <p:ext uri="{BB962C8B-B14F-4D97-AF65-F5344CB8AC3E}">
        <p14:creationId xmlns:p14="http://schemas.microsoft.com/office/powerpoint/2010/main" val="36082260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a:t>وقد سميت هذه الاوضاع بالاوضاع الاصلية في التمرينات لتميزها بالاتي :</a:t>
            </a:r>
            <a:endParaRPr lang="ar-IQ" dirty="0"/>
          </a:p>
        </p:txBody>
      </p:sp>
      <p:sp>
        <p:nvSpPr>
          <p:cNvPr id="3" name="Content Placeholder 2"/>
          <p:cNvSpPr>
            <a:spLocks noGrp="1"/>
          </p:cNvSpPr>
          <p:nvPr>
            <p:ph idx="1"/>
          </p:nvPr>
        </p:nvSpPr>
        <p:spPr/>
        <p:txBody>
          <a:bodyPr/>
          <a:lstStyle/>
          <a:p>
            <a:pPr lvl="0" algn="just" rtl="1">
              <a:lnSpc>
                <a:spcPct val="115000"/>
              </a:lnSpc>
              <a:buFont typeface="+mj-lt"/>
              <a:buAutoNum type="arabicPeriod"/>
            </a:pPr>
            <a:r>
              <a:rPr lang="ar-IQ" dirty="0">
                <a:ea typeface="Calibri"/>
              </a:rPr>
              <a:t>سهولة الوضع وبساطته .</a:t>
            </a:r>
            <a:endParaRPr lang="en-US" sz="2000" dirty="0">
              <a:ea typeface="Calibri"/>
              <a:cs typeface="Arial"/>
            </a:endParaRPr>
          </a:p>
          <a:p>
            <a:pPr lvl="0" algn="just" rtl="1">
              <a:lnSpc>
                <a:spcPct val="115000"/>
              </a:lnSpc>
              <a:buFont typeface="+mj-lt"/>
              <a:buAutoNum type="arabicPeriod"/>
            </a:pPr>
            <a:r>
              <a:rPr lang="ar-IQ" dirty="0">
                <a:ea typeface="Calibri"/>
              </a:rPr>
              <a:t>امكانية اشتقاق اكثر من وضع جديد من كل الاوضاع الاصلية .</a:t>
            </a:r>
            <a:endParaRPr lang="en-US" sz="2000" dirty="0">
              <a:ea typeface="Calibri"/>
              <a:cs typeface="Arial"/>
            </a:endParaRPr>
          </a:p>
          <a:p>
            <a:pPr lvl="0" algn="just" rtl="1">
              <a:lnSpc>
                <a:spcPct val="115000"/>
              </a:lnSpc>
              <a:buFont typeface="+mj-lt"/>
              <a:buAutoNum type="arabicPeriod"/>
            </a:pPr>
            <a:r>
              <a:rPr lang="ar-IQ" dirty="0">
                <a:ea typeface="Calibri"/>
              </a:rPr>
              <a:t>يحقق الاستقرار لجسم الفرد .</a:t>
            </a:r>
            <a:endParaRPr lang="en-US" sz="2000" dirty="0">
              <a:ea typeface="Calibri"/>
              <a:cs typeface="Arial"/>
            </a:endParaRPr>
          </a:p>
          <a:p>
            <a:pPr lvl="0" algn="just" rtl="1">
              <a:lnSpc>
                <a:spcPct val="115000"/>
              </a:lnSpc>
              <a:spcAft>
                <a:spcPts val="1000"/>
              </a:spcAft>
              <a:buFont typeface="+mj-lt"/>
              <a:buAutoNum type="arabicPeriod"/>
            </a:pPr>
            <a:r>
              <a:rPr lang="ar-IQ" dirty="0">
                <a:ea typeface="Calibri"/>
              </a:rPr>
              <a:t>الاسم المطلق على كل منها يعبر عن معناها ومضمونها .</a:t>
            </a:r>
            <a:endParaRPr lang="en-US" sz="2000" dirty="0">
              <a:ea typeface="Calibri"/>
              <a:cs typeface="Arial"/>
            </a:endParaRPr>
          </a:p>
          <a:p>
            <a:pPr marL="0" indent="0" algn="just" rtl="1">
              <a:lnSpc>
                <a:spcPct val="115000"/>
              </a:lnSpc>
              <a:spcAft>
                <a:spcPts val="1000"/>
              </a:spcAft>
              <a:buNone/>
            </a:pPr>
            <a:r>
              <a:rPr lang="ar-IQ" dirty="0">
                <a:ea typeface="Calibri"/>
              </a:rPr>
              <a:t> </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1100059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685800" y="152400"/>
            <a:ext cx="7391400" cy="6705600"/>
          </a:xfrm>
          <a:prstGeom prst="rect">
            <a:avLst/>
          </a:prstGeom>
        </p:spPr>
      </p:pic>
    </p:spTree>
    <p:extLst>
      <p:ext uri="{BB962C8B-B14F-4D97-AF65-F5344CB8AC3E}">
        <p14:creationId xmlns:p14="http://schemas.microsoft.com/office/powerpoint/2010/main" val="12297228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381000" y="457200"/>
            <a:ext cx="7924800" cy="5791199"/>
          </a:xfrm>
          <a:prstGeom prst="rect">
            <a:avLst/>
          </a:prstGeom>
        </p:spPr>
      </p:pic>
    </p:spTree>
    <p:extLst>
      <p:ext uri="{BB962C8B-B14F-4D97-AF65-F5344CB8AC3E}">
        <p14:creationId xmlns:p14="http://schemas.microsoft.com/office/powerpoint/2010/main" val="24764200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rtl="1">
              <a:lnSpc>
                <a:spcPct val="115000"/>
              </a:lnSpc>
              <a:spcAft>
                <a:spcPts val="1000"/>
              </a:spcAft>
              <a:buNone/>
            </a:pPr>
            <a:r>
              <a:rPr lang="ar-SA" dirty="0">
                <a:ea typeface="Calibri"/>
              </a:rPr>
              <a:t>تلك هي مواصفات الاوضاع الاصلية الخمسة في التمرينات ... ولكن لما كانت التمرينات البدنية ليست اوضاع فقط بل هي حركات بدنية ايضا , وهذه الحركات تتم من اوضاع قد لا تكون هي بالضرورة من الاوضاع الخمسة فقد امكن استخراج عدد كبير جدا من الاوضاع بتحريك بعض اجزاء الجسم وقد سميت هذه الاوضاع الجديدة بالاوضاع المشتقة .</a:t>
            </a:r>
            <a:endParaRPr lang="en-US" sz="2000" dirty="0">
              <a:ea typeface="Calibri"/>
              <a:cs typeface="Arial"/>
            </a:endParaRPr>
          </a:p>
          <a:p>
            <a:pPr marL="0" indent="0" algn="just" rtl="1">
              <a:lnSpc>
                <a:spcPct val="115000"/>
              </a:lnSpc>
              <a:spcAft>
                <a:spcPts val="1000"/>
              </a:spcAft>
              <a:buNone/>
            </a:pPr>
            <a:r>
              <a:rPr lang="ar-SA" dirty="0">
                <a:ea typeface="Calibri"/>
              </a:rPr>
              <a:t>وهي عبارة عن اوضاع تشتق من الاوضاع الاصلية .</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33553011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a:t>الوضع المشتق </a:t>
            </a:r>
            <a:r>
              <a:rPr lang="en-US" dirty="0"/>
              <a:t/>
            </a:r>
            <a:br>
              <a:rPr lang="en-US" dirty="0"/>
            </a:br>
            <a:endParaRPr lang="ar-IQ" dirty="0"/>
          </a:p>
        </p:txBody>
      </p:sp>
      <p:sp>
        <p:nvSpPr>
          <p:cNvPr id="3" name="Content Placeholder 2"/>
          <p:cNvSpPr>
            <a:spLocks noGrp="1"/>
          </p:cNvSpPr>
          <p:nvPr>
            <p:ph idx="1"/>
          </p:nvPr>
        </p:nvSpPr>
        <p:spPr/>
        <p:txBody>
          <a:bodyPr>
            <a:normAutofit fontScale="77500" lnSpcReduction="20000"/>
          </a:bodyPr>
          <a:lstStyle/>
          <a:p>
            <a:pPr algn="just" rtl="1">
              <a:lnSpc>
                <a:spcPct val="115000"/>
              </a:lnSpc>
              <a:spcAft>
                <a:spcPts val="1000"/>
              </a:spcAft>
            </a:pPr>
            <a:r>
              <a:rPr lang="ar-SA" dirty="0">
                <a:ea typeface="Calibri"/>
              </a:rPr>
              <a:t>هو عبارة عن وضع اصلي ولكن بصورة اخرى اي تم تحريك احد اجزاء الجسم الثلاثة    ( رجلين , ذراعين , جذع ).</a:t>
            </a:r>
            <a:endParaRPr lang="en-US" sz="2000" dirty="0">
              <a:ea typeface="Calibri"/>
              <a:cs typeface="Arial"/>
            </a:endParaRPr>
          </a:p>
          <a:p>
            <a:pPr lvl="0" algn="just" rtl="1">
              <a:lnSpc>
                <a:spcPct val="115000"/>
              </a:lnSpc>
              <a:spcAft>
                <a:spcPts val="1000"/>
              </a:spcAft>
              <a:buFont typeface="+mj-lt"/>
              <a:buAutoNum type="arabicPeriod"/>
            </a:pPr>
            <a:r>
              <a:rPr lang="ar-SA" dirty="0">
                <a:ea typeface="Calibri"/>
              </a:rPr>
              <a:t>بتحريك الذراعين : ( جانبا , عاليا , اماما ,مائلا عاليا ).</a:t>
            </a:r>
            <a:endParaRPr lang="en-US" sz="2000" dirty="0">
              <a:ea typeface="Calibri"/>
              <a:cs typeface="Arial"/>
            </a:endParaRPr>
          </a:p>
          <a:p>
            <a:pPr lvl="0" algn="just" rtl="1">
              <a:lnSpc>
                <a:spcPct val="115000"/>
              </a:lnSpc>
              <a:spcAft>
                <a:spcPts val="1000"/>
              </a:spcAft>
              <a:buFont typeface="+mj-lt"/>
              <a:buAutoNum type="arabicPeriod"/>
            </a:pPr>
            <a:r>
              <a:rPr lang="ar-SA" dirty="0">
                <a:ea typeface="Calibri"/>
              </a:rPr>
              <a:t>بتحريك الرجلين : ( فتحا , الوضع اماما , الوضع خارجا ) .</a:t>
            </a:r>
            <a:endParaRPr lang="en-US" sz="2000" dirty="0">
              <a:ea typeface="Calibri"/>
              <a:cs typeface="Arial"/>
            </a:endParaRPr>
          </a:p>
          <a:p>
            <a:pPr lvl="0" algn="just" rtl="1">
              <a:lnSpc>
                <a:spcPct val="115000"/>
              </a:lnSpc>
              <a:spcAft>
                <a:spcPts val="1000"/>
              </a:spcAft>
              <a:buFont typeface="+mj-lt"/>
              <a:buAutoNum type="arabicPeriod"/>
            </a:pPr>
            <a:r>
              <a:rPr lang="ar-SA" dirty="0">
                <a:ea typeface="Calibri"/>
              </a:rPr>
              <a:t>بتحريك الجذع : (ميل , تقوس , انحناء , انثناء ) .</a:t>
            </a:r>
            <a:endParaRPr lang="en-US" sz="2000" dirty="0">
              <a:ea typeface="Calibri"/>
              <a:cs typeface="Arial"/>
            </a:endParaRPr>
          </a:p>
          <a:p>
            <a:pPr algn="just" rtl="1">
              <a:lnSpc>
                <a:spcPct val="115000"/>
              </a:lnSpc>
              <a:spcAft>
                <a:spcPts val="1000"/>
              </a:spcAft>
            </a:pPr>
            <a:r>
              <a:rPr lang="ar-SA" dirty="0">
                <a:ea typeface="Calibri"/>
              </a:rPr>
              <a:t>وقد يشتق الوضع بتحريك جزء واحد فقط من الجسم وفي هذه الحالة يسمى وضع مشتق بسيط .</a:t>
            </a:r>
            <a:endParaRPr lang="en-US" sz="2000" dirty="0">
              <a:ea typeface="Calibri"/>
              <a:cs typeface="Arial"/>
            </a:endParaRPr>
          </a:p>
          <a:p>
            <a:pPr algn="just" rtl="1">
              <a:lnSpc>
                <a:spcPct val="115000"/>
              </a:lnSpc>
              <a:spcAft>
                <a:spcPts val="1000"/>
              </a:spcAft>
            </a:pPr>
            <a:r>
              <a:rPr lang="ar-SA" dirty="0">
                <a:ea typeface="Calibri"/>
              </a:rPr>
              <a:t>وقد يشتق الوضع بتحريك اكثر من جزء من الجسم وفي هذه الحالة يسمى وضع مشتق مركب .</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27041180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a:ea typeface="Calibri"/>
                <a:cs typeface="Arial"/>
              </a:rPr>
              <a:t>اسس كتابة التمرينات </a:t>
            </a:r>
            <a:endParaRPr lang="ar-IQ" dirty="0"/>
          </a:p>
        </p:txBody>
      </p:sp>
      <p:sp>
        <p:nvSpPr>
          <p:cNvPr id="3" name="Content Placeholder 2"/>
          <p:cNvSpPr>
            <a:spLocks noGrp="1"/>
          </p:cNvSpPr>
          <p:nvPr>
            <p:ph idx="1"/>
          </p:nvPr>
        </p:nvSpPr>
        <p:spPr/>
        <p:txBody>
          <a:bodyPr>
            <a:normAutofit fontScale="85000" lnSpcReduction="10000"/>
          </a:bodyPr>
          <a:lstStyle/>
          <a:p>
            <a:pPr algn="just" rtl="1">
              <a:lnSpc>
                <a:spcPct val="115000"/>
              </a:lnSpc>
              <a:spcAft>
                <a:spcPts val="1000"/>
              </a:spcAft>
            </a:pPr>
            <a:r>
              <a:rPr lang="ar-SA" dirty="0" smtClean="0">
                <a:ea typeface="Calibri"/>
              </a:rPr>
              <a:t>يشتمل التمرين على المكونات التالية :</a:t>
            </a:r>
            <a:endParaRPr lang="en-US" sz="2000" dirty="0" smtClean="0">
              <a:ea typeface="Calibri"/>
              <a:cs typeface="Arial"/>
            </a:endParaRPr>
          </a:p>
          <a:p>
            <a:pPr lvl="0" algn="just" rtl="1">
              <a:lnSpc>
                <a:spcPct val="115000"/>
              </a:lnSpc>
              <a:spcAft>
                <a:spcPts val="1000"/>
              </a:spcAft>
              <a:buFont typeface="+mj-lt"/>
              <a:buAutoNum type="arabicPeriod"/>
            </a:pPr>
            <a:r>
              <a:rPr lang="ar-SA" dirty="0">
                <a:ea typeface="Calibri"/>
              </a:rPr>
              <a:t>الوضع الابتدائي - وهو الوضع الذي تبدأ منه الحركة ( او حركات ) التمرين .</a:t>
            </a:r>
            <a:endParaRPr lang="en-US" sz="2000" dirty="0">
              <a:ea typeface="Calibri"/>
              <a:cs typeface="Arial"/>
            </a:endParaRPr>
          </a:p>
          <a:p>
            <a:pPr lvl="0" algn="just" rtl="1">
              <a:lnSpc>
                <a:spcPct val="115000"/>
              </a:lnSpc>
              <a:spcAft>
                <a:spcPts val="1000"/>
              </a:spcAft>
              <a:buFont typeface="+mj-lt"/>
              <a:buAutoNum type="arabicPeriod"/>
            </a:pPr>
            <a:r>
              <a:rPr lang="ar-SA" dirty="0">
                <a:ea typeface="Calibri"/>
              </a:rPr>
              <a:t>الحركة (او الحركات ) التي يتركب منها التمرين . </a:t>
            </a:r>
            <a:endParaRPr lang="en-US" sz="2000" dirty="0">
              <a:ea typeface="Calibri"/>
              <a:cs typeface="Arial"/>
            </a:endParaRPr>
          </a:p>
          <a:p>
            <a:pPr lvl="0" algn="just" rtl="1">
              <a:lnSpc>
                <a:spcPct val="115000"/>
              </a:lnSpc>
              <a:spcAft>
                <a:spcPts val="1000"/>
              </a:spcAft>
              <a:buFont typeface="+mj-lt"/>
              <a:buAutoNum type="arabicPeriod"/>
            </a:pPr>
            <a:r>
              <a:rPr lang="ar-SA" dirty="0">
                <a:ea typeface="Calibri"/>
              </a:rPr>
              <a:t>الوضع النهائي - هو الوضع الذي يتخذه الجسم عقب اداء حركة ( او حركات ) التمرين </a:t>
            </a:r>
            <a:endParaRPr lang="en-US" sz="2000" dirty="0">
              <a:ea typeface="Calibri"/>
              <a:cs typeface="Arial"/>
            </a:endParaRPr>
          </a:p>
          <a:p>
            <a:pPr algn="just" rtl="1">
              <a:lnSpc>
                <a:spcPct val="115000"/>
              </a:lnSpc>
              <a:spcAft>
                <a:spcPts val="1000"/>
              </a:spcAft>
            </a:pPr>
            <a:r>
              <a:rPr lang="ar-SA" dirty="0" smtClean="0">
                <a:ea typeface="Calibri"/>
              </a:rPr>
              <a:t>ويجب مراعاة القواعد والاسس التالية عند تدوين او كتابة التمرين .</a:t>
            </a:r>
            <a:endParaRPr lang="en-US" sz="2000" dirty="0" smtClean="0">
              <a:ea typeface="Calibri"/>
              <a:cs typeface="Arial"/>
            </a:endParaRPr>
          </a:p>
          <a:p>
            <a:pPr marL="0" indent="0">
              <a:buNone/>
            </a:pPr>
            <a:endParaRPr lang="ar-IQ" dirty="0"/>
          </a:p>
        </p:txBody>
      </p:sp>
    </p:spTree>
    <p:extLst>
      <p:ext uri="{BB962C8B-B14F-4D97-AF65-F5344CB8AC3E}">
        <p14:creationId xmlns:p14="http://schemas.microsoft.com/office/powerpoint/2010/main" val="40108722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a:ea typeface="Calibri"/>
                <a:cs typeface="Arial"/>
              </a:rPr>
              <a:t>كتابة الوضع الابتدائي </a:t>
            </a:r>
            <a:endParaRPr lang="ar-IQ" dirty="0"/>
          </a:p>
        </p:txBody>
      </p:sp>
      <p:sp>
        <p:nvSpPr>
          <p:cNvPr id="3" name="Content Placeholder 2"/>
          <p:cNvSpPr>
            <a:spLocks noGrp="1"/>
          </p:cNvSpPr>
          <p:nvPr>
            <p:ph idx="1"/>
          </p:nvPr>
        </p:nvSpPr>
        <p:spPr/>
        <p:txBody>
          <a:bodyPr>
            <a:normAutofit fontScale="85000" lnSpcReduction="20000"/>
          </a:bodyPr>
          <a:lstStyle/>
          <a:p>
            <a:pPr marL="0" indent="0" algn="r" rtl="1">
              <a:buNone/>
            </a:pPr>
            <a:r>
              <a:rPr lang="ar-IQ" dirty="0"/>
              <a:t>عند كتابة التمرين يدون الوضع الابتدائي اولا ويوضع بين قوسين وقد يكون الوضع الابتدائي اما :</a:t>
            </a:r>
          </a:p>
          <a:p>
            <a:pPr marL="0" indent="0" algn="r" rtl="1">
              <a:buNone/>
            </a:pPr>
            <a:r>
              <a:rPr lang="ar-IQ" dirty="0"/>
              <a:t>1-	وضع اصلي , ويكتب كما يلي :</a:t>
            </a:r>
          </a:p>
          <a:p>
            <a:pPr marL="0" indent="0" algn="r" rtl="1">
              <a:buNone/>
            </a:pPr>
            <a:r>
              <a:rPr lang="ar-IQ" dirty="0"/>
              <a:t>(وقوف ) , (جلوس ) , ( رقود ) .... الخ .</a:t>
            </a:r>
          </a:p>
          <a:p>
            <a:pPr marL="0" indent="0" algn="r" rtl="1">
              <a:buNone/>
            </a:pPr>
            <a:r>
              <a:rPr lang="ar-IQ" dirty="0"/>
              <a:t>2-	وضع مشتق من الوضع الاصلي , ويكتب كما يلي :</a:t>
            </a:r>
          </a:p>
          <a:p>
            <a:pPr marL="0" indent="0" algn="r" rtl="1">
              <a:buNone/>
            </a:pPr>
            <a:r>
              <a:rPr lang="ar-IQ" dirty="0"/>
              <a:t>(جلوس الجثو ) , (تعلق القرفصاء) .... الخ .</a:t>
            </a:r>
          </a:p>
          <a:p>
            <a:pPr marL="0" indent="0" algn="r" rtl="1">
              <a:buNone/>
            </a:pPr>
            <a:r>
              <a:rPr lang="ar-IQ" dirty="0"/>
              <a:t>3-	وضع اصلي واكثر من وضع مشتق , ويكتب كما يلي :</a:t>
            </a:r>
          </a:p>
          <a:p>
            <a:pPr marL="0" indent="0" algn="r" rtl="1">
              <a:buNone/>
            </a:pPr>
            <a:r>
              <a:rPr lang="ar-IQ" dirty="0"/>
              <a:t>(الوضع الاصلي , الوضع المشتق للرجلين , الوضع المشتق للذراعين ,الوضع المشتق للجذع ) , مثل : (وقوف. فتحا. انثناء. ميل) .</a:t>
            </a:r>
          </a:p>
          <a:p>
            <a:pPr marL="0" indent="0" algn="r" rtl="1">
              <a:buNone/>
            </a:pPr>
            <a:r>
              <a:rPr lang="ar-IQ" dirty="0"/>
              <a:t>4-	وضع له تسميته الخاصة , ويكتب كما يلي :</a:t>
            </a:r>
          </a:p>
          <a:p>
            <a:pPr marL="0" indent="0" algn="r" rtl="1">
              <a:buNone/>
            </a:pPr>
            <a:r>
              <a:rPr lang="ar-IQ" dirty="0"/>
              <a:t>(انبطاح مائل ) , (جثو افقي) ..... الخ.</a:t>
            </a:r>
          </a:p>
          <a:p>
            <a:pPr marL="0" indent="0">
              <a:buNone/>
            </a:pPr>
            <a:endParaRPr lang="ar-IQ" dirty="0"/>
          </a:p>
        </p:txBody>
      </p:sp>
    </p:spTree>
    <p:extLst>
      <p:ext uri="{BB962C8B-B14F-4D97-AF65-F5344CB8AC3E}">
        <p14:creationId xmlns:p14="http://schemas.microsoft.com/office/powerpoint/2010/main" val="4130791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a:t>كتابة حركة (او حركات ) التمرين</a:t>
            </a:r>
            <a:endParaRPr lang="ar-IQ" dirty="0"/>
          </a:p>
        </p:txBody>
      </p:sp>
      <p:sp>
        <p:nvSpPr>
          <p:cNvPr id="3" name="Content Placeholder 2"/>
          <p:cNvSpPr>
            <a:spLocks noGrp="1"/>
          </p:cNvSpPr>
          <p:nvPr>
            <p:ph idx="1"/>
          </p:nvPr>
        </p:nvSpPr>
        <p:spPr/>
        <p:txBody>
          <a:bodyPr>
            <a:normAutofit fontScale="55000" lnSpcReduction="20000"/>
          </a:bodyPr>
          <a:lstStyle/>
          <a:p>
            <a:pPr marL="0" indent="0" algn="r" rtl="1">
              <a:lnSpc>
                <a:spcPct val="115000"/>
              </a:lnSpc>
              <a:spcAft>
                <a:spcPts val="1000"/>
              </a:spcAft>
              <a:buNone/>
            </a:pPr>
            <a:r>
              <a:rPr lang="ar-SA" dirty="0">
                <a:ea typeface="Calibri"/>
              </a:rPr>
              <a:t>تكتب كتابة حركة (او حركات ) التمرين بعد الوضع الابتدائي مباشرة ويراعى الترتيب التالي اثناء الكتابة :</a:t>
            </a:r>
            <a:endParaRPr lang="en-US" sz="2000" dirty="0">
              <a:ea typeface="Calibri"/>
              <a:cs typeface="Arial"/>
            </a:endParaRPr>
          </a:p>
          <a:p>
            <a:pPr marL="0" indent="0" algn="r" rtl="1">
              <a:lnSpc>
                <a:spcPct val="115000"/>
              </a:lnSpc>
              <a:spcAft>
                <a:spcPts val="1000"/>
              </a:spcAft>
              <a:buNone/>
            </a:pPr>
            <a:r>
              <a:rPr lang="ar-SA" dirty="0">
                <a:ea typeface="Calibri"/>
              </a:rPr>
              <a:t>اولا- يكتب نوع حركة التمرين , مثل :</a:t>
            </a:r>
            <a:endParaRPr lang="en-US" sz="2000" dirty="0">
              <a:ea typeface="Calibri"/>
              <a:cs typeface="Arial"/>
            </a:endParaRPr>
          </a:p>
          <a:p>
            <a:pPr marL="0" indent="0" algn="r" rtl="1">
              <a:lnSpc>
                <a:spcPct val="115000"/>
              </a:lnSpc>
              <a:spcAft>
                <a:spcPts val="1000"/>
              </a:spcAft>
              <a:buNone/>
            </a:pPr>
            <a:r>
              <a:rPr lang="ar-SA" dirty="0">
                <a:ea typeface="Calibri"/>
              </a:rPr>
              <a:t>ثني, مد, رفع, خفض, ميل, مرجحة .... الخ .</a:t>
            </a:r>
            <a:endParaRPr lang="en-US" sz="2000" dirty="0">
              <a:ea typeface="Calibri"/>
              <a:cs typeface="Arial"/>
            </a:endParaRPr>
          </a:p>
          <a:p>
            <a:pPr marL="0" indent="0" algn="r" rtl="1">
              <a:lnSpc>
                <a:spcPct val="115000"/>
              </a:lnSpc>
              <a:spcAft>
                <a:spcPts val="1000"/>
              </a:spcAft>
              <a:buNone/>
            </a:pPr>
            <a:r>
              <a:rPr lang="ar-SA" dirty="0">
                <a:ea typeface="Calibri"/>
              </a:rPr>
              <a:t>ثانيا - يكتب بعد ذلك جزء الجسم الذي سيؤدى الحركة , مثل :</a:t>
            </a:r>
            <a:endParaRPr lang="en-US" sz="2000" dirty="0">
              <a:ea typeface="Calibri"/>
              <a:cs typeface="Arial"/>
            </a:endParaRPr>
          </a:p>
          <a:p>
            <a:pPr marL="0" indent="0" algn="r" rtl="1">
              <a:lnSpc>
                <a:spcPct val="115000"/>
              </a:lnSpc>
              <a:spcAft>
                <a:spcPts val="1000"/>
              </a:spcAft>
              <a:buNone/>
            </a:pPr>
            <a:r>
              <a:rPr lang="ar-SA" dirty="0">
                <a:ea typeface="Calibri"/>
              </a:rPr>
              <a:t>الذراعين, العقبي, الجذع, الرأس .... الخ .</a:t>
            </a:r>
            <a:endParaRPr lang="en-US" sz="2000" dirty="0">
              <a:ea typeface="Calibri"/>
              <a:cs typeface="Arial"/>
            </a:endParaRPr>
          </a:p>
          <a:p>
            <a:pPr marL="0" indent="0" algn="r" rtl="1">
              <a:lnSpc>
                <a:spcPct val="115000"/>
              </a:lnSpc>
              <a:spcAft>
                <a:spcPts val="1000"/>
              </a:spcAft>
              <a:buNone/>
            </a:pPr>
            <a:r>
              <a:rPr lang="ar-SA" dirty="0">
                <a:ea typeface="Calibri"/>
              </a:rPr>
              <a:t> </a:t>
            </a:r>
            <a:endParaRPr lang="en-US" sz="2000" dirty="0">
              <a:ea typeface="Calibri"/>
              <a:cs typeface="Arial"/>
            </a:endParaRPr>
          </a:p>
          <a:p>
            <a:pPr marL="0" indent="0" algn="r" rtl="1">
              <a:lnSpc>
                <a:spcPct val="115000"/>
              </a:lnSpc>
              <a:spcAft>
                <a:spcPts val="1000"/>
              </a:spcAft>
              <a:buNone/>
            </a:pPr>
            <a:r>
              <a:rPr lang="ar-SA" dirty="0">
                <a:ea typeface="Calibri"/>
              </a:rPr>
              <a:t>ثالثا - يكتب بعد ذلك الاتجاه المنشود للحركة , مثل:</a:t>
            </a:r>
            <a:endParaRPr lang="en-US" sz="2000" dirty="0">
              <a:ea typeface="Calibri"/>
              <a:cs typeface="Arial"/>
            </a:endParaRPr>
          </a:p>
          <a:p>
            <a:pPr marL="0" indent="0" algn="r" rtl="1">
              <a:lnSpc>
                <a:spcPct val="115000"/>
              </a:lnSpc>
              <a:spcAft>
                <a:spcPts val="1000"/>
              </a:spcAft>
              <a:buNone/>
            </a:pPr>
            <a:r>
              <a:rPr lang="ar-SA" dirty="0">
                <a:ea typeface="Calibri"/>
              </a:rPr>
              <a:t>اماما, جانبا, عاليا, اسفل, يمينا, يسارا ...... الخ .</a:t>
            </a:r>
            <a:endParaRPr lang="en-US" sz="2000" dirty="0">
              <a:ea typeface="Calibri"/>
              <a:cs typeface="Arial"/>
            </a:endParaRPr>
          </a:p>
          <a:p>
            <a:pPr marL="0" indent="0" algn="r" rtl="1">
              <a:lnSpc>
                <a:spcPct val="115000"/>
              </a:lnSpc>
              <a:spcAft>
                <a:spcPts val="1000"/>
              </a:spcAft>
              <a:buNone/>
            </a:pPr>
            <a:r>
              <a:rPr lang="ar-SA" dirty="0">
                <a:ea typeface="Calibri"/>
              </a:rPr>
              <a:t>وقد يستمل التمرين على الاتي :</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2372058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609600"/>
            <a:ext cx="8991600" cy="579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844657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477000"/>
          </a:xfrm>
        </p:spPr>
        <p:txBody>
          <a:bodyPr>
            <a:normAutofit/>
          </a:bodyPr>
          <a:lstStyle/>
          <a:p>
            <a:pPr marL="0" indent="0" algn="r" rtl="1">
              <a:buNone/>
            </a:pPr>
            <a:r>
              <a:rPr lang="ar-SA" dirty="0"/>
              <a:t>واما على اكثر من حركة متعاقبة . وفي هذه الحالة يراعى كتابة التمرين طبقا لتسلسل الحركات كما يلي :</a:t>
            </a:r>
            <a:endParaRPr lang="en-US" dirty="0"/>
          </a:p>
          <a:p>
            <a:pPr marL="0" indent="0" algn="r" rtl="1">
              <a:buNone/>
            </a:pPr>
            <a:r>
              <a:rPr lang="ar-SA" dirty="0"/>
              <a:t>( وقوف. فتحا. الذراع جانبا) ضغط الذراعين خلفا ثم ثني الجذع اماما اسفل .</a:t>
            </a:r>
            <a:endParaRPr lang="en-US" dirty="0"/>
          </a:p>
          <a:p>
            <a:pPr marL="0" indent="0" algn="r" rtl="1">
              <a:buNone/>
            </a:pPr>
            <a:r>
              <a:rPr lang="ar-SA" dirty="0"/>
              <a:t>وهذا يعني ان حركة ضغط الذراعين تؤدى اولا ثم يليها حركة ثني الجذع .</a:t>
            </a:r>
            <a:endParaRPr lang="en-US" dirty="0"/>
          </a:p>
          <a:p>
            <a:pPr marL="0" indent="0" algn="r" rtl="1">
              <a:buNone/>
            </a:pPr>
            <a:r>
              <a:rPr lang="ar-SA" dirty="0"/>
              <a:t>واما على حركة اصلية وحركة مكملة , وفي هذه الحالة يراعى كتابة الحركة الاصلية اولا ثم الحركة المكملة الاضافية ثانيا - مثل:</a:t>
            </a:r>
            <a:endParaRPr lang="en-US" dirty="0"/>
          </a:p>
          <a:p>
            <a:pPr marL="0" indent="0" algn="r" rtl="1">
              <a:buNone/>
            </a:pPr>
            <a:r>
              <a:rPr lang="ar-SA" dirty="0"/>
              <a:t>(وقوف) لف الجذع مع ثني الذراعين .</a:t>
            </a:r>
            <a:endParaRPr lang="en-US" dirty="0"/>
          </a:p>
          <a:p>
            <a:pPr marL="0" indent="0" algn="r" rtl="1">
              <a:buNone/>
            </a:pPr>
            <a:r>
              <a:rPr lang="ar-SA" dirty="0"/>
              <a:t>(حركة اصلية )            (حركة مكملة)</a:t>
            </a:r>
            <a:endParaRPr lang="en-US" dirty="0"/>
          </a:p>
          <a:p>
            <a:pPr marL="0" indent="0" algn="r" rtl="1">
              <a:buNone/>
            </a:pPr>
            <a:r>
              <a:rPr lang="ar-SA" b="1" dirty="0"/>
              <a:t> </a:t>
            </a:r>
            <a:endParaRPr lang="en-US" dirty="0"/>
          </a:p>
          <a:p>
            <a:pPr marL="0" indent="0" algn="r" rtl="1">
              <a:buNone/>
            </a:pPr>
            <a:endParaRPr lang="ar-IQ" dirty="0"/>
          </a:p>
        </p:txBody>
      </p:sp>
    </p:spTree>
    <p:extLst>
      <p:ext uri="{BB962C8B-B14F-4D97-AF65-F5344CB8AC3E}">
        <p14:creationId xmlns:p14="http://schemas.microsoft.com/office/powerpoint/2010/main" val="37228810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txBody>
          <a:bodyPr>
            <a:normAutofit fontScale="70000" lnSpcReduction="20000"/>
          </a:bodyPr>
          <a:lstStyle/>
          <a:p>
            <a:pPr lvl="0" algn="just" rtl="1">
              <a:lnSpc>
                <a:spcPct val="115000"/>
              </a:lnSpc>
              <a:buFont typeface="Arial"/>
              <a:buChar char="-"/>
            </a:pPr>
            <a:r>
              <a:rPr lang="ar-IQ" dirty="0">
                <a:ea typeface="Calibri"/>
              </a:rPr>
              <a:t>التمرينات البحتة هي تمرينات منظمة وضعت ليكون لها تأثيرات خاصة على الجسم وبعض اسس تدريب الرقص الحديث والتدريب الحركي .</a:t>
            </a:r>
            <a:endParaRPr lang="en-US" sz="2000" dirty="0">
              <a:ea typeface="Calibri"/>
              <a:cs typeface="Arial"/>
            </a:endParaRPr>
          </a:p>
          <a:p>
            <a:pPr lvl="0" algn="just" rtl="1">
              <a:lnSpc>
                <a:spcPct val="115000"/>
              </a:lnSpc>
              <a:buFont typeface="Arial"/>
              <a:buChar char="-"/>
            </a:pPr>
            <a:r>
              <a:rPr lang="ar-IQ" dirty="0">
                <a:ea typeface="Calibri"/>
              </a:rPr>
              <a:t>التمارين البدنية هي الحركات التي تشكل الجسم وتنمي مقدرته الحركية. وفق قواعد خاصة تراعى فيها الاسس التربوية و المبادئ العلمية للوصول الى اكبر قدرة ممكنة على الاداء والعمل في مجالات الحياة المختلفة .</a:t>
            </a:r>
            <a:endParaRPr lang="en-US" sz="2000" dirty="0">
              <a:ea typeface="Calibri"/>
              <a:cs typeface="Arial"/>
            </a:endParaRPr>
          </a:p>
          <a:p>
            <a:pPr lvl="0" algn="just" rtl="1">
              <a:lnSpc>
                <a:spcPct val="115000"/>
              </a:lnSpc>
              <a:buFont typeface="Arial"/>
              <a:buChar char="-"/>
            </a:pPr>
            <a:r>
              <a:rPr lang="ar-IQ" dirty="0">
                <a:ea typeface="Calibri"/>
              </a:rPr>
              <a:t>ان التمرين لابد ان يكون له غرض معين او حركة لها غرض ثابت وواضح </a:t>
            </a:r>
            <a:endParaRPr lang="en-US" sz="2000" dirty="0">
              <a:ea typeface="Calibri"/>
              <a:cs typeface="Arial"/>
            </a:endParaRPr>
          </a:p>
          <a:p>
            <a:pPr lvl="0" algn="just" rtl="1">
              <a:lnSpc>
                <a:spcPct val="115000"/>
              </a:lnSpc>
              <a:buFont typeface="Arial"/>
              <a:buChar char="-"/>
            </a:pPr>
            <a:r>
              <a:rPr lang="ar-IQ" dirty="0">
                <a:ea typeface="Calibri"/>
              </a:rPr>
              <a:t>مجموعة من الاوضاع والحركات البدنية التي تهدف لتشكيل وبناء الجسم وتنمية مختلف قدراته الحركية للوصول بالفرد لاعلى مستوى ممكن من الاداء الرياضي والوظيفي في مجالات الحياة المختلفة معتمدة على الاسس التربوية والعلمية لفن الحركة .</a:t>
            </a:r>
            <a:endParaRPr lang="en-US" sz="2000" dirty="0">
              <a:ea typeface="Calibri"/>
              <a:cs typeface="Arial"/>
            </a:endParaRPr>
          </a:p>
          <a:p>
            <a:pPr lvl="0" algn="just" rtl="1">
              <a:lnSpc>
                <a:spcPct val="115000"/>
              </a:lnSpc>
              <a:buFont typeface="Arial"/>
              <a:buChar char="-"/>
            </a:pPr>
            <a:r>
              <a:rPr lang="ar-IQ" dirty="0">
                <a:ea typeface="Calibri"/>
              </a:rPr>
              <a:t>التمرينات البدنية هي الاوضاع والحركات البدنية التي تؤدى بغرض تربوي لرفع اكفاءة البدنية للجسم ومساعدته على النمو المتزن وتنمية التوافق العضلي العصبي .</a:t>
            </a:r>
            <a:endParaRPr lang="en-US" sz="2000" dirty="0">
              <a:ea typeface="Calibri"/>
              <a:cs typeface="Arial"/>
            </a:endParaRPr>
          </a:p>
          <a:p>
            <a:pPr lvl="0" algn="just" rtl="1">
              <a:lnSpc>
                <a:spcPct val="115000"/>
              </a:lnSpc>
              <a:spcAft>
                <a:spcPts val="1000"/>
              </a:spcAft>
              <a:buFont typeface="Arial"/>
              <a:buChar char="-"/>
            </a:pPr>
            <a:r>
              <a:rPr lang="ar-IQ" dirty="0">
                <a:ea typeface="Calibri"/>
              </a:rPr>
              <a:t>ويقصد بماهية التمرين ... انها حركات بدنية تنمي وتشكل الجسم .</a:t>
            </a:r>
            <a:endParaRPr lang="en-US" sz="2000" dirty="0">
              <a:ea typeface="Calibri"/>
              <a:cs typeface="Arial"/>
            </a:endParaRPr>
          </a:p>
          <a:p>
            <a:pPr marL="0" indent="0" algn="just" rtl="1">
              <a:lnSpc>
                <a:spcPct val="115000"/>
              </a:lnSpc>
              <a:spcAft>
                <a:spcPts val="1000"/>
              </a:spcAft>
              <a:buNone/>
            </a:pPr>
            <a:r>
              <a:rPr lang="ar-IQ" dirty="0">
                <a:ea typeface="Calibri"/>
              </a:rPr>
              <a:t>والغرض منها: يجب ان يكون تربوي مع مراعاة اختلاف الجنس والسن .</a:t>
            </a:r>
            <a:endParaRPr lang="en-US" sz="2000" dirty="0">
              <a:ea typeface="Calibri"/>
              <a:cs typeface="Arial"/>
            </a:endParaRPr>
          </a:p>
          <a:p>
            <a:pPr marL="0" indent="0">
              <a:buNone/>
            </a:pPr>
            <a:r>
              <a:rPr lang="ar-IQ" dirty="0">
                <a:ea typeface="Calibri"/>
              </a:rPr>
              <a:t>والهدف: العمل على رفع كفاءة الاداء الحركي في الميدان الرياضي والمهني ويلاحظ في التعريفات السابقة عدم تعرض اي منا لقاعدة او اساس يمكن مراعاتها عند اداء التمرينات .</a:t>
            </a:r>
            <a:endParaRPr lang="ar-IQ" dirty="0"/>
          </a:p>
        </p:txBody>
      </p:sp>
    </p:spTree>
    <p:extLst>
      <p:ext uri="{BB962C8B-B14F-4D97-AF65-F5344CB8AC3E}">
        <p14:creationId xmlns:p14="http://schemas.microsoft.com/office/powerpoint/2010/main" val="5814297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a:t>كتابة الوضع النهائي </a:t>
            </a:r>
            <a:r>
              <a:rPr lang="en-US" dirty="0"/>
              <a:t/>
            </a:r>
            <a:br>
              <a:rPr lang="en-US" dirty="0"/>
            </a:br>
            <a:endParaRPr lang="ar-IQ" dirty="0"/>
          </a:p>
        </p:txBody>
      </p:sp>
      <p:sp>
        <p:nvSpPr>
          <p:cNvPr id="3" name="Content Placeholder 2"/>
          <p:cNvSpPr>
            <a:spLocks noGrp="1"/>
          </p:cNvSpPr>
          <p:nvPr>
            <p:ph idx="1"/>
          </p:nvPr>
        </p:nvSpPr>
        <p:spPr/>
        <p:txBody>
          <a:bodyPr/>
          <a:lstStyle/>
          <a:p>
            <a:pPr marL="0" indent="0" algn="just" rtl="1">
              <a:lnSpc>
                <a:spcPct val="115000"/>
              </a:lnSpc>
              <a:spcAft>
                <a:spcPts val="0"/>
              </a:spcAft>
              <a:buNone/>
            </a:pPr>
            <a:r>
              <a:rPr lang="ar-SA" dirty="0">
                <a:ea typeface="Calibri"/>
              </a:rPr>
              <a:t>لا يكتب الوضع النهائي عادة اذا كان هو نفس الوضع الابتدائي للتمرين ولكن يكتب اذا كانوضعا مغايرا او وضعا لتمرين اخر. كما يكتب ايضا لمحاولة زيادة الايضاح </a:t>
            </a:r>
            <a:endParaRPr lang="en-US" sz="2000" dirty="0">
              <a:ea typeface="Calibri"/>
              <a:cs typeface="Arial"/>
            </a:endParaRPr>
          </a:p>
          <a:p>
            <a:pPr marL="0" indent="0" algn="just" rtl="1">
              <a:lnSpc>
                <a:spcPct val="115000"/>
              </a:lnSpc>
              <a:spcAft>
                <a:spcPts val="1000"/>
              </a:spcAft>
              <a:buNone/>
            </a:pPr>
            <a:r>
              <a:rPr lang="ar-SA" dirty="0">
                <a:ea typeface="Calibri"/>
              </a:rPr>
              <a:t> </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6939015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a:t>النداء على التمرينات </a:t>
            </a:r>
            <a:endParaRPr lang="ar-IQ" dirty="0"/>
          </a:p>
        </p:txBody>
      </p:sp>
      <p:sp>
        <p:nvSpPr>
          <p:cNvPr id="3" name="Content Placeholder 2"/>
          <p:cNvSpPr>
            <a:spLocks noGrp="1"/>
          </p:cNvSpPr>
          <p:nvPr>
            <p:ph idx="1"/>
          </p:nvPr>
        </p:nvSpPr>
        <p:spPr/>
        <p:txBody>
          <a:bodyPr/>
          <a:lstStyle/>
          <a:p>
            <a:pPr marL="0" indent="0" algn="just" rtl="1">
              <a:lnSpc>
                <a:spcPct val="115000"/>
              </a:lnSpc>
              <a:spcAft>
                <a:spcPts val="0"/>
              </a:spcAft>
              <a:buNone/>
            </a:pPr>
            <a:r>
              <a:rPr lang="ar-SA" dirty="0">
                <a:ea typeface="Calibri"/>
              </a:rPr>
              <a:t>يقصد بالنداء الاوامر او الكلمات او التعبيرات التي تلقيها المدرسة على التلميذات لاتخاذ اوضاع خاصة او لاداء حركات معينة , ويتكون النداء على التمرينات البدنية من ثلاثة اجزاء :</a:t>
            </a:r>
            <a:endParaRPr lang="en-US" sz="2000" dirty="0">
              <a:ea typeface="Calibri"/>
              <a:cs typeface="Arial"/>
            </a:endParaRPr>
          </a:p>
          <a:p>
            <a:pPr marL="514350" indent="-514350" algn="just" rtl="1">
              <a:lnSpc>
                <a:spcPct val="115000"/>
              </a:lnSpc>
              <a:buFont typeface="+mj-lt"/>
              <a:buAutoNum type="arabicPeriod"/>
            </a:pPr>
            <a:r>
              <a:rPr lang="ar-SA" dirty="0">
                <a:ea typeface="Calibri"/>
              </a:rPr>
              <a:t>التنبيه .</a:t>
            </a:r>
            <a:endParaRPr lang="en-US" sz="2000" dirty="0">
              <a:ea typeface="Calibri"/>
              <a:cs typeface="Arial"/>
            </a:endParaRPr>
          </a:p>
          <a:p>
            <a:pPr marL="514350" indent="-514350" algn="just" rtl="1">
              <a:lnSpc>
                <a:spcPct val="115000"/>
              </a:lnSpc>
              <a:buFont typeface="+mj-lt"/>
              <a:buAutoNum type="arabicPeriod"/>
            </a:pPr>
            <a:r>
              <a:rPr lang="ar-SA" dirty="0">
                <a:ea typeface="Calibri"/>
              </a:rPr>
              <a:t>برهة الانتظار .</a:t>
            </a:r>
            <a:endParaRPr lang="en-US" sz="2000" dirty="0">
              <a:ea typeface="Calibri"/>
              <a:cs typeface="Arial"/>
            </a:endParaRPr>
          </a:p>
          <a:p>
            <a:pPr marL="514350" indent="-514350" algn="just" rtl="1">
              <a:lnSpc>
                <a:spcPct val="115000"/>
              </a:lnSpc>
              <a:spcAft>
                <a:spcPts val="1000"/>
              </a:spcAft>
              <a:buFont typeface="+mj-lt"/>
              <a:buAutoNum type="arabicPeriod"/>
            </a:pPr>
            <a:r>
              <a:rPr lang="ar-SA" dirty="0">
                <a:ea typeface="Calibri"/>
              </a:rPr>
              <a:t>الحكم .</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10538605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a:t>التنبيه </a:t>
            </a:r>
            <a:r>
              <a:rPr lang="en-US" dirty="0"/>
              <a:t/>
            </a:r>
            <a:br>
              <a:rPr lang="en-US" dirty="0"/>
            </a:br>
            <a:endParaRPr lang="ar-IQ" dirty="0"/>
          </a:p>
        </p:txBody>
      </p:sp>
      <p:sp>
        <p:nvSpPr>
          <p:cNvPr id="3" name="Content Placeholder 2"/>
          <p:cNvSpPr>
            <a:spLocks noGrp="1"/>
          </p:cNvSpPr>
          <p:nvPr>
            <p:ph idx="1"/>
          </p:nvPr>
        </p:nvSpPr>
        <p:spPr/>
        <p:txBody>
          <a:bodyPr>
            <a:normAutofit fontScale="77500" lnSpcReduction="20000"/>
          </a:bodyPr>
          <a:lstStyle/>
          <a:p>
            <a:pPr marL="0" indent="0" algn="just" rtl="1">
              <a:lnSpc>
                <a:spcPct val="115000"/>
              </a:lnSpc>
              <a:spcAft>
                <a:spcPts val="0"/>
              </a:spcAft>
              <a:buNone/>
            </a:pPr>
            <a:r>
              <a:rPr lang="ar-SA" dirty="0">
                <a:ea typeface="Calibri"/>
              </a:rPr>
              <a:t>التنبيه هو الجزء الاول من النداء الذي يبين للتلميذات كل ماتريده المدرسة منهن, ويتركب من كلمة او بضعة كلمات توضح اجزاء الجسم المراد تحيكها , مثل:</a:t>
            </a:r>
            <a:endParaRPr lang="en-US" sz="2000" dirty="0">
              <a:ea typeface="Calibri"/>
              <a:cs typeface="Arial"/>
            </a:endParaRPr>
          </a:p>
          <a:p>
            <a:pPr marL="0" indent="0" algn="just" rtl="1">
              <a:lnSpc>
                <a:spcPct val="115000"/>
              </a:lnSpc>
              <a:spcAft>
                <a:spcPts val="0"/>
              </a:spcAft>
              <a:buNone/>
            </a:pPr>
            <a:r>
              <a:rPr lang="ar-SA" dirty="0">
                <a:ea typeface="Calibri"/>
              </a:rPr>
              <a:t>الذراعان  ............................ ثني </a:t>
            </a:r>
            <a:endParaRPr lang="en-US" sz="2000" dirty="0">
              <a:ea typeface="Calibri"/>
              <a:cs typeface="Arial"/>
            </a:endParaRPr>
          </a:p>
          <a:p>
            <a:pPr marL="0" indent="0" algn="just" rtl="1">
              <a:lnSpc>
                <a:spcPct val="115000"/>
              </a:lnSpc>
              <a:spcAft>
                <a:spcPts val="0"/>
              </a:spcAft>
              <a:buNone/>
            </a:pPr>
            <a:r>
              <a:rPr lang="ar-SA" dirty="0">
                <a:ea typeface="Calibri"/>
              </a:rPr>
              <a:t>العقبان   .............................. رفع</a:t>
            </a:r>
            <a:endParaRPr lang="en-US" sz="2000" dirty="0">
              <a:ea typeface="Calibri"/>
              <a:cs typeface="Arial"/>
            </a:endParaRPr>
          </a:p>
          <a:p>
            <a:pPr marL="0" indent="0" algn="just" rtl="1">
              <a:lnSpc>
                <a:spcPct val="115000"/>
              </a:lnSpc>
              <a:spcAft>
                <a:spcPts val="0"/>
              </a:spcAft>
              <a:buNone/>
            </a:pPr>
            <a:r>
              <a:rPr lang="ar-SA" dirty="0">
                <a:ea typeface="Calibri"/>
              </a:rPr>
              <a:t>(التنبيه)       (برهة الانتظار)      (الحكم)</a:t>
            </a:r>
            <a:endParaRPr lang="en-US" sz="2000" dirty="0">
              <a:ea typeface="Calibri"/>
              <a:cs typeface="Arial"/>
            </a:endParaRPr>
          </a:p>
          <a:p>
            <a:pPr marL="0" indent="0" algn="just" rtl="1">
              <a:lnSpc>
                <a:spcPct val="115000"/>
              </a:lnSpc>
              <a:spcAft>
                <a:spcPts val="0"/>
              </a:spcAft>
              <a:buNone/>
            </a:pPr>
            <a:r>
              <a:rPr lang="ar-SA" dirty="0">
                <a:ea typeface="Calibri"/>
              </a:rPr>
              <a:t> </a:t>
            </a:r>
            <a:endParaRPr lang="en-US" sz="2000" dirty="0">
              <a:ea typeface="Calibri"/>
              <a:cs typeface="Arial"/>
            </a:endParaRPr>
          </a:p>
          <a:p>
            <a:pPr marL="0" indent="0" algn="just" rtl="1">
              <a:lnSpc>
                <a:spcPct val="115000"/>
              </a:lnSpc>
              <a:spcAft>
                <a:spcPts val="0"/>
              </a:spcAft>
              <a:buNone/>
            </a:pPr>
            <a:r>
              <a:rPr lang="ar-SA" dirty="0">
                <a:ea typeface="Calibri"/>
              </a:rPr>
              <a:t>وقد يشتمل التنبيه على اتجاه او اتجاهات الحركة , مثل :</a:t>
            </a:r>
            <a:endParaRPr lang="en-US" sz="2000" dirty="0">
              <a:ea typeface="Calibri"/>
              <a:cs typeface="Arial"/>
            </a:endParaRPr>
          </a:p>
          <a:p>
            <a:pPr marL="0" indent="0" algn="just" rtl="1">
              <a:lnSpc>
                <a:spcPct val="115000"/>
              </a:lnSpc>
              <a:spcAft>
                <a:spcPts val="0"/>
              </a:spcAft>
              <a:buNone/>
            </a:pPr>
            <a:r>
              <a:rPr lang="ar-SA" dirty="0">
                <a:ea typeface="Calibri"/>
              </a:rPr>
              <a:t> </a:t>
            </a:r>
            <a:endParaRPr lang="en-US" sz="2000" dirty="0">
              <a:ea typeface="Calibri"/>
              <a:cs typeface="Arial"/>
            </a:endParaRPr>
          </a:p>
          <a:p>
            <a:pPr marL="0" indent="0" algn="just" rtl="1">
              <a:lnSpc>
                <a:spcPct val="115000"/>
              </a:lnSpc>
              <a:spcAft>
                <a:spcPts val="0"/>
              </a:spcAft>
              <a:buNone/>
            </a:pPr>
            <a:r>
              <a:rPr lang="ar-SA" dirty="0">
                <a:ea typeface="Calibri"/>
              </a:rPr>
              <a:t>الذراعان اماما عاليا  ............................ رفع </a:t>
            </a:r>
            <a:endParaRPr lang="en-US" sz="2000" dirty="0">
              <a:ea typeface="Calibri"/>
              <a:cs typeface="Arial"/>
            </a:endParaRPr>
          </a:p>
          <a:p>
            <a:pPr marL="0" indent="0" algn="just" rtl="1">
              <a:lnSpc>
                <a:spcPct val="115000"/>
              </a:lnSpc>
              <a:spcAft>
                <a:spcPts val="1000"/>
              </a:spcAft>
              <a:buNone/>
            </a:pPr>
            <a:r>
              <a:rPr lang="ar-SA" dirty="0">
                <a:ea typeface="Calibri"/>
              </a:rPr>
              <a:t>الجذع اماما           ............................  ميل </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22872837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77000"/>
          </a:xfrm>
        </p:spPr>
        <p:txBody>
          <a:bodyPr>
            <a:normAutofit fontScale="77500" lnSpcReduction="20000"/>
          </a:bodyPr>
          <a:lstStyle/>
          <a:p>
            <a:pPr marL="0" indent="0" algn="just" rtl="1">
              <a:lnSpc>
                <a:spcPct val="115000"/>
              </a:lnSpc>
              <a:spcAft>
                <a:spcPts val="0"/>
              </a:spcAft>
              <a:buNone/>
            </a:pPr>
            <a:r>
              <a:rPr lang="ar-SA" dirty="0">
                <a:ea typeface="Calibri"/>
              </a:rPr>
              <a:t>كما قد يسبق التنبيه - احيانا - عدة الفاظ توضح الحالة التي ينبغي ان تكون عليها الحركة , مثل : بأقصى سرعة - ببطئ - بسرعة , او توضيح عدد مرات التكرار , مثل : مرة واحدة- بأستمرار او طريقة الاداء, مثل : بالعدد - بالتوقيت </a:t>
            </a:r>
            <a:endParaRPr lang="en-US" sz="2000" dirty="0">
              <a:ea typeface="Calibri"/>
              <a:cs typeface="Arial"/>
            </a:endParaRPr>
          </a:p>
          <a:p>
            <a:pPr marL="0" indent="0" algn="just" rtl="1">
              <a:lnSpc>
                <a:spcPct val="115000"/>
              </a:lnSpc>
              <a:spcAft>
                <a:spcPts val="0"/>
              </a:spcAft>
              <a:buNone/>
            </a:pPr>
            <a:r>
              <a:rPr lang="ar-SA" dirty="0">
                <a:ea typeface="Calibri"/>
              </a:rPr>
              <a:t>ويجب مراعاة ما يلي بالنسبة للتنبيه :</a:t>
            </a:r>
            <a:endParaRPr lang="en-US" sz="2000" dirty="0">
              <a:ea typeface="Calibri"/>
              <a:cs typeface="Arial"/>
            </a:endParaRPr>
          </a:p>
          <a:p>
            <a:pPr marL="514350" indent="-514350" algn="just" rtl="1">
              <a:lnSpc>
                <a:spcPct val="115000"/>
              </a:lnSpc>
              <a:buFont typeface="+mj-lt"/>
              <a:buAutoNum type="arabicPeriod"/>
            </a:pPr>
            <a:r>
              <a:rPr lang="ar-SA" dirty="0">
                <a:ea typeface="Calibri"/>
              </a:rPr>
              <a:t>ان يكون الفصل منتبها حتى تكون الاستجابة صحيحة وسريعة .</a:t>
            </a:r>
            <a:endParaRPr lang="en-US" sz="2000" dirty="0">
              <a:ea typeface="Calibri"/>
              <a:cs typeface="Arial"/>
            </a:endParaRPr>
          </a:p>
          <a:p>
            <a:pPr marL="514350" indent="-514350" algn="just" rtl="1">
              <a:lnSpc>
                <a:spcPct val="115000"/>
              </a:lnSpc>
              <a:buFont typeface="+mj-lt"/>
              <a:buAutoNum type="arabicPeriod"/>
            </a:pPr>
            <a:r>
              <a:rPr lang="ar-SA" dirty="0">
                <a:ea typeface="Calibri"/>
              </a:rPr>
              <a:t>ان يكون التنبيه واضحا دون اطالة او تعقيد .</a:t>
            </a:r>
            <a:endParaRPr lang="en-US" sz="2000" dirty="0">
              <a:ea typeface="Calibri"/>
              <a:cs typeface="Arial"/>
            </a:endParaRPr>
          </a:p>
          <a:p>
            <a:pPr marL="514350" indent="-514350" algn="just" rtl="1">
              <a:lnSpc>
                <a:spcPct val="115000"/>
              </a:lnSpc>
              <a:buFont typeface="+mj-lt"/>
              <a:buAutoNum type="arabicPeriod"/>
            </a:pPr>
            <a:r>
              <a:rPr lang="ar-SA" dirty="0">
                <a:ea typeface="Calibri"/>
              </a:rPr>
              <a:t>ان يكون بأستطاعة جميع التلميذات سماعه دون ازعاج .</a:t>
            </a:r>
            <a:endParaRPr lang="en-US" sz="2000" dirty="0">
              <a:ea typeface="Calibri"/>
              <a:cs typeface="Arial"/>
            </a:endParaRPr>
          </a:p>
          <a:p>
            <a:pPr marL="514350" indent="-514350" algn="just" rtl="1">
              <a:lnSpc>
                <a:spcPct val="115000"/>
              </a:lnSpc>
              <a:buFont typeface="+mj-lt"/>
              <a:buAutoNum type="arabicPeriod"/>
            </a:pPr>
            <a:r>
              <a:rPr lang="ar-SA" dirty="0">
                <a:ea typeface="Calibri"/>
              </a:rPr>
              <a:t>ان تكون طريقة الالقاء معبرة عن نوع الحركة من حيث القوة او البطء او السرعة .</a:t>
            </a:r>
            <a:endParaRPr lang="en-US" sz="2000" dirty="0">
              <a:ea typeface="Calibri"/>
              <a:cs typeface="Arial"/>
            </a:endParaRPr>
          </a:p>
          <a:p>
            <a:pPr marL="514350" indent="-514350" algn="just" rtl="1">
              <a:lnSpc>
                <a:spcPct val="115000"/>
              </a:lnSpc>
              <a:buFont typeface="+mj-lt"/>
              <a:buAutoNum type="arabicPeriod"/>
            </a:pPr>
            <a:r>
              <a:rPr lang="ar-SA" dirty="0">
                <a:ea typeface="Calibri"/>
              </a:rPr>
              <a:t>استخدام الاصطلاحات الصحيحة فيما عدا بالنسبة للاطفال الصغار .</a:t>
            </a:r>
            <a:endParaRPr lang="en-US" sz="2000" dirty="0">
              <a:ea typeface="Calibri"/>
              <a:cs typeface="Arial"/>
            </a:endParaRPr>
          </a:p>
          <a:p>
            <a:pPr marL="0" indent="0" algn="just" rtl="1">
              <a:lnSpc>
                <a:spcPct val="115000"/>
              </a:lnSpc>
              <a:buNone/>
            </a:pPr>
            <a:r>
              <a:rPr lang="ar-IQ" dirty="0" smtClean="0">
                <a:ea typeface="Calibri"/>
              </a:rPr>
              <a:t>6. </a:t>
            </a:r>
            <a:r>
              <a:rPr lang="ar-SA" dirty="0" smtClean="0">
                <a:ea typeface="Calibri"/>
              </a:rPr>
              <a:t>الا </a:t>
            </a:r>
            <a:r>
              <a:rPr lang="ar-SA" dirty="0">
                <a:ea typeface="Calibri"/>
              </a:rPr>
              <a:t>يشتمل على المصدر او فعل الامر الذي سيلقى فيما بعد كحكم , مثل: </a:t>
            </a:r>
            <a:endParaRPr lang="en-US" sz="2000" dirty="0">
              <a:ea typeface="Calibri"/>
              <a:cs typeface="Arial"/>
            </a:endParaRPr>
          </a:p>
          <a:p>
            <a:pPr marL="126365" indent="0" algn="r" rtl="1">
              <a:lnSpc>
                <a:spcPct val="115000"/>
              </a:lnSpc>
              <a:spcAft>
                <a:spcPts val="0"/>
              </a:spcAft>
              <a:buNone/>
            </a:pPr>
            <a:r>
              <a:rPr lang="ar-SA" dirty="0">
                <a:ea typeface="Calibri"/>
              </a:rPr>
              <a:t>رفع العقبين  ............................  رفع  </a:t>
            </a:r>
            <a:endParaRPr lang="en-US" sz="2000" dirty="0">
              <a:ea typeface="Calibri"/>
              <a:cs typeface="Arial"/>
            </a:endParaRPr>
          </a:p>
          <a:p>
            <a:pPr marL="126365" indent="0" algn="just" rtl="1">
              <a:lnSpc>
                <a:spcPct val="115000"/>
              </a:lnSpc>
              <a:spcAft>
                <a:spcPts val="0"/>
              </a:spcAft>
              <a:buNone/>
            </a:pPr>
            <a:r>
              <a:rPr lang="ar-SA" dirty="0">
                <a:ea typeface="Calibri"/>
              </a:rPr>
              <a:t>ثني الذراعين .............................. ثني</a:t>
            </a:r>
            <a:endParaRPr lang="en-US" sz="2000" dirty="0">
              <a:ea typeface="Calibri"/>
              <a:cs typeface="Arial"/>
            </a:endParaRPr>
          </a:p>
          <a:p>
            <a:pPr marL="0" indent="0" algn="just" rtl="1">
              <a:lnSpc>
                <a:spcPct val="115000"/>
              </a:lnSpc>
              <a:spcAft>
                <a:spcPts val="1000"/>
              </a:spcAft>
              <a:buNone/>
            </a:pPr>
            <a:r>
              <a:rPr lang="ar-IQ" smtClean="0">
                <a:ea typeface="Calibri"/>
              </a:rPr>
              <a:t>7. </a:t>
            </a:r>
            <a:r>
              <a:rPr lang="ar-SA" smtClean="0">
                <a:ea typeface="Calibri"/>
              </a:rPr>
              <a:t>بالنسبة </a:t>
            </a:r>
            <a:r>
              <a:rPr lang="ar-SA" dirty="0">
                <a:ea typeface="Calibri"/>
              </a:rPr>
              <a:t>للحركات المركبة ينبغي تجنب التنبيه الطويل وخاصة بالنسبة للاطفال والمبتدئات , ويحسن تقسيمه الى عدة تنبيهات قصيرة لكل حركة على حدة .</a:t>
            </a:r>
            <a:endParaRPr lang="en-US" sz="2000" dirty="0">
              <a:ea typeface="Calibri"/>
              <a:cs typeface="Arial"/>
            </a:endParaRPr>
          </a:p>
          <a:p>
            <a:pPr marL="0" indent="0" algn="r">
              <a:buNone/>
            </a:pPr>
            <a:endParaRPr lang="ar-IQ" dirty="0"/>
          </a:p>
        </p:txBody>
      </p:sp>
    </p:spTree>
    <p:extLst>
      <p:ext uri="{BB962C8B-B14F-4D97-AF65-F5344CB8AC3E}">
        <p14:creationId xmlns:p14="http://schemas.microsoft.com/office/powerpoint/2010/main" val="25263306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12065" algn="just" rtl="1">
              <a:lnSpc>
                <a:spcPct val="115000"/>
              </a:lnSpc>
              <a:spcAft>
                <a:spcPts val="1000"/>
              </a:spcAft>
            </a:pPr>
            <a:r>
              <a:rPr lang="ar-SA" b="1" dirty="0">
                <a:ea typeface="Calibri"/>
                <a:cs typeface="Arial"/>
              </a:rPr>
              <a:t>القسم الثاني ( فترة او برهة الانتظار ):</a:t>
            </a:r>
            <a:r>
              <a:rPr lang="en-US" sz="3200" dirty="0">
                <a:ea typeface="Calibri"/>
                <a:cs typeface="Arial"/>
              </a:rPr>
              <a:t/>
            </a:r>
            <a:br>
              <a:rPr lang="en-US" sz="3200" dirty="0">
                <a:ea typeface="Calibri"/>
                <a:cs typeface="Arial"/>
              </a:rPr>
            </a:br>
            <a:endParaRPr lang="ar-IQ" dirty="0"/>
          </a:p>
        </p:txBody>
      </p:sp>
      <p:sp>
        <p:nvSpPr>
          <p:cNvPr id="3" name="Content Placeholder 2"/>
          <p:cNvSpPr>
            <a:spLocks noGrp="1"/>
          </p:cNvSpPr>
          <p:nvPr>
            <p:ph idx="1"/>
          </p:nvPr>
        </p:nvSpPr>
        <p:spPr>
          <a:xfrm>
            <a:off x="457200" y="1219200"/>
            <a:ext cx="8229600" cy="5257800"/>
          </a:xfrm>
        </p:spPr>
        <p:txBody>
          <a:bodyPr/>
          <a:lstStyle/>
          <a:p>
            <a:pPr marL="0" indent="0" algn="r" rtl="1">
              <a:lnSpc>
                <a:spcPct val="115000"/>
              </a:lnSpc>
              <a:spcAft>
                <a:spcPts val="1000"/>
              </a:spcAft>
              <a:buNone/>
            </a:pPr>
            <a:r>
              <a:rPr lang="ar-SA" dirty="0">
                <a:ea typeface="Calibri"/>
              </a:rPr>
              <a:t>هي فترة السكون الواقعة بين التنبيه والحكم . والغرض منها اتاحة الفرصة للطلاب بالتفكير لاستيعاب المطلوب منهم في التنبيه والاستعداد للعمل عن سماع الحكم .</a:t>
            </a:r>
            <a:endParaRPr lang="en-US" sz="2000" dirty="0">
              <a:ea typeface="Calibri"/>
              <a:cs typeface="Arial"/>
            </a:endParaRPr>
          </a:p>
          <a:p>
            <a:pPr marL="0" indent="0" algn="r">
              <a:buNone/>
            </a:pPr>
            <a:r>
              <a:rPr lang="ar-SA" dirty="0">
                <a:ea typeface="Calibri"/>
              </a:rPr>
              <a:t>ويراعى في برهة الانتظار عدم توجيه المعلم لاي طالب خلال هذه الفترة وان تتناسب مع المستوى العقلي والحركي للطالب بحيث تطول مع الصغار غير المدربين وتقصر مع الكبار المدربين. والا يتخلل هذه الفترة تفسير او شرح او تحذير او اي شيء اخر.</a:t>
            </a:r>
            <a:endParaRPr lang="ar-IQ" dirty="0"/>
          </a:p>
        </p:txBody>
      </p:sp>
    </p:spTree>
    <p:extLst>
      <p:ext uri="{BB962C8B-B14F-4D97-AF65-F5344CB8AC3E}">
        <p14:creationId xmlns:p14="http://schemas.microsoft.com/office/powerpoint/2010/main" val="23917475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a:ea typeface="Calibri"/>
                <a:cs typeface="Arial"/>
              </a:rPr>
              <a:t>القسم الثالث ( الحكم ):</a:t>
            </a:r>
            <a:endParaRPr lang="ar-IQ" dirty="0"/>
          </a:p>
        </p:txBody>
      </p:sp>
      <p:sp>
        <p:nvSpPr>
          <p:cNvPr id="3" name="Content Placeholder 2"/>
          <p:cNvSpPr>
            <a:spLocks noGrp="1"/>
          </p:cNvSpPr>
          <p:nvPr>
            <p:ph idx="1"/>
          </p:nvPr>
        </p:nvSpPr>
        <p:spPr/>
        <p:txBody>
          <a:bodyPr/>
          <a:lstStyle/>
          <a:p>
            <a:pPr marL="0" indent="0" algn="just" rtl="1">
              <a:lnSpc>
                <a:spcPct val="115000"/>
              </a:lnSpc>
              <a:spcAft>
                <a:spcPts val="0"/>
              </a:spcAft>
              <a:buNone/>
            </a:pPr>
            <a:r>
              <a:rPr lang="ar-SA" dirty="0">
                <a:ea typeface="Calibri"/>
              </a:rPr>
              <a:t>هو اللفظ الي يبدأ بعده اداء الحركة او الحركات مباشرة ويفضل استخدام مصادر الكلمات ويٌقال بصوت واضح مسموع للجميع يكون الحكم لفظيا او عديدا.</a:t>
            </a:r>
            <a:endParaRPr lang="en-US" sz="2000" dirty="0">
              <a:ea typeface="Calibri"/>
              <a:cs typeface="Arial"/>
            </a:endParaRPr>
          </a:p>
          <a:p>
            <a:pPr marL="0" indent="0" algn="just" rtl="1">
              <a:lnSpc>
                <a:spcPct val="115000"/>
              </a:lnSpc>
              <a:spcAft>
                <a:spcPts val="0"/>
              </a:spcAft>
              <a:buNone/>
            </a:pPr>
            <a:r>
              <a:rPr lang="ar-SA" b="1" dirty="0">
                <a:ea typeface="Calibri"/>
              </a:rPr>
              <a:t>الاحكام اللفظية اما تكون :</a:t>
            </a:r>
            <a:endParaRPr lang="en-US" sz="2000" dirty="0">
              <a:ea typeface="Calibri"/>
              <a:cs typeface="Arial"/>
            </a:endParaRPr>
          </a:p>
          <a:p>
            <a:pPr lvl="0" algn="just" rtl="1">
              <a:lnSpc>
                <a:spcPct val="115000"/>
              </a:lnSpc>
              <a:buFont typeface="+mj-lt"/>
              <a:buAutoNum type="arabicPeriod"/>
            </a:pPr>
            <a:r>
              <a:rPr lang="ar-SA" dirty="0">
                <a:ea typeface="Calibri"/>
              </a:rPr>
              <a:t>فعل امر مثل .... قف .</a:t>
            </a:r>
            <a:endParaRPr lang="en-US" sz="2000" dirty="0">
              <a:ea typeface="Calibri"/>
              <a:cs typeface="Arial"/>
            </a:endParaRPr>
          </a:p>
          <a:p>
            <a:pPr lvl="0" algn="just" rtl="1">
              <a:lnSpc>
                <a:spcPct val="115000"/>
              </a:lnSpc>
              <a:spcAft>
                <a:spcPts val="1000"/>
              </a:spcAft>
              <a:buFont typeface="+mj-lt"/>
              <a:buAutoNum type="arabicPeriod"/>
            </a:pPr>
            <a:r>
              <a:rPr lang="ar-SA" dirty="0">
                <a:ea typeface="Calibri"/>
              </a:rPr>
              <a:t>مصدر مثل .... وقوف .</a:t>
            </a:r>
            <a:endParaRPr lang="en-US" sz="2000" dirty="0">
              <a:ea typeface="Calibri"/>
              <a:cs typeface="Arial"/>
            </a:endParaRPr>
          </a:p>
          <a:p>
            <a:pPr marL="0" indent="0" algn="r">
              <a:buNone/>
            </a:pPr>
            <a:r>
              <a:rPr lang="ar-IQ" dirty="0" smtClean="0">
                <a:ea typeface="Calibri"/>
              </a:rPr>
              <a:t>3. </a:t>
            </a:r>
            <a:r>
              <a:rPr lang="ar-SA" dirty="0" smtClean="0">
                <a:ea typeface="Calibri"/>
              </a:rPr>
              <a:t>لفظ </a:t>
            </a:r>
            <a:r>
              <a:rPr lang="ar-SA" dirty="0">
                <a:ea typeface="Calibri"/>
              </a:rPr>
              <a:t>خاص مثل ... ثابت .</a:t>
            </a:r>
            <a:endParaRPr lang="ar-IQ" dirty="0"/>
          </a:p>
        </p:txBody>
      </p:sp>
    </p:spTree>
    <p:extLst>
      <p:ext uri="{BB962C8B-B14F-4D97-AF65-F5344CB8AC3E}">
        <p14:creationId xmlns:p14="http://schemas.microsoft.com/office/powerpoint/2010/main" val="2266304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a:ea typeface="Calibri"/>
                <a:cs typeface="Arial"/>
              </a:rPr>
              <a:t>الاحكام العديدة :</a:t>
            </a:r>
            <a:endParaRPr lang="ar-IQ" dirty="0"/>
          </a:p>
        </p:txBody>
      </p:sp>
      <p:sp>
        <p:nvSpPr>
          <p:cNvPr id="3" name="Content Placeholder 2"/>
          <p:cNvSpPr>
            <a:spLocks noGrp="1"/>
          </p:cNvSpPr>
          <p:nvPr>
            <p:ph idx="1"/>
          </p:nvPr>
        </p:nvSpPr>
        <p:spPr>
          <a:xfrm>
            <a:off x="457200" y="1295400"/>
            <a:ext cx="8458200" cy="5257800"/>
          </a:xfrm>
        </p:spPr>
        <p:txBody>
          <a:bodyPr/>
          <a:lstStyle/>
          <a:p>
            <a:pPr marL="0" indent="0" algn="just" rtl="1">
              <a:lnSpc>
                <a:spcPct val="115000"/>
              </a:lnSpc>
              <a:spcAft>
                <a:spcPts val="1000"/>
              </a:spcAft>
              <a:buNone/>
            </a:pPr>
            <a:r>
              <a:rPr lang="ar-SA" dirty="0">
                <a:ea typeface="Calibri"/>
              </a:rPr>
              <a:t>هي التي تسبق ملاحظاتها بالتنبيه لكي يتركز انتباه الطلبة على تأدية الحركة بالحكم العددي وفي هذه الحالة تسبق كلمات التنبيه كلمة (بالعدد) مثال :</a:t>
            </a:r>
            <a:endParaRPr lang="en-US" sz="2000" dirty="0">
              <a:ea typeface="Calibri"/>
              <a:cs typeface="Arial"/>
            </a:endParaRPr>
          </a:p>
          <a:p>
            <a:pPr marL="0" indent="0" algn="just" rtl="1">
              <a:lnSpc>
                <a:spcPct val="115000"/>
              </a:lnSpc>
              <a:spcAft>
                <a:spcPts val="1000"/>
              </a:spcAft>
              <a:buNone/>
            </a:pPr>
            <a:r>
              <a:rPr lang="ar-SA" dirty="0">
                <a:ea typeface="Calibri"/>
              </a:rPr>
              <a:t>بالعدد الدوران لليمين .... 1-2 .</a:t>
            </a:r>
            <a:endParaRPr lang="en-US" sz="2000" dirty="0">
              <a:ea typeface="Calibri"/>
              <a:cs typeface="Arial"/>
            </a:endParaRPr>
          </a:p>
          <a:p>
            <a:pPr marL="0" indent="0" algn="just" rtl="1">
              <a:lnSpc>
                <a:spcPct val="115000"/>
              </a:lnSpc>
              <a:spcAft>
                <a:spcPts val="1000"/>
              </a:spcAft>
              <a:buNone/>
            </a:pPr>
            <a:r>
              <a:rPr lang="ar-SA" dirty="0">
                <a:ea typeface="Calibri"/>
              </a:rPr>
              <a:t>ويلاحظ انه لا يجوز مطلقا استخدام الاحكام العددية واللفظية في تمرين واحد , مثال :</a:t>
            </a:r>
            <a:endParaRPr lang="en-US" sz="2000" dirty="0">
              <a:ea typeface="Calibri"/>
              <a:cs typeface="Arial"/>
            </a:endParaRPr>
          </a:p>
          <a:p>
            <a:pPr marL="0" indent="0" algn="just" rtl="1">
              <a:lnSpc>
                <a:spcPct val="115000"/>
              </a:lnSpc>
              <a:spcAft>
                <a:spcPts val="1000"/>
              </a:spcAft>
              <a:buNone/>
            </a:pPr>
            <a:r>
              <a:rPr lang="ar-SA" dirty="0">
                <a:ea typeface="Calibri"/>
              </a:rPr>
              <a:t>بالعدد- الركبتين كاملا ... ثني ....1, مد ..... 2</a:t>
            </a:r>
            <a:endParaRPr lang="en-US" sz="2000" dirty="0">
              <a:ea typeface="Calibri"/>
              <a:cs typeface="Arial"/>
            </a:endParaRPr>
          </a:p>
          <a:p>
            <a:pPr marL="0" indent="0" algn="r">
              <a:buNone/>
            </a:pPr>
            <a:endParaRPr lang="ar-IQ" dirty="0"/>
          </a:p>
        </p:txBody>
      </p:sp>
    </p:spTree>
    <p:extLst>
      <p:ext uri="{BB962C8B-B14F-4D97-AF65-F5344CB8AC3E}">
        <p14:creationId xmlns:p14="http://schemas.microsoft.com/office/powerpoint/2010/main" val="37763186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a:t>ايعاز التمرين </a:t>
            </a:r>
            <a:r>
              <a:rPr lang="en-US" dirty="0"/>
              <a:t/>
            </a:r>
            <a:br>
              <a:rPr lang="en-US" dirty="0"/>
            </a:br>
            <a:endParaRPr lang="ar-IQ" dirty="0"/>
          </a:p>
        </p:txBody>
      </p:sp>
      <p:sp>
        <p:nvSpPr>
          <p:cNvPr id="3" name="Content Placeholder 2"/>
          <p:cNvSpPr>
            <a:spLocks noGrp="1"/>
          </p:cNvSpPr>
          <p:nvPr>
            <p:ph idx="1"/>
          </p:nvPr>
        </p:nvSpPr>
        <p:spPr/>
        <p:txBody>
          <a:bodyPr>
            <a:normAutofit fontScale="85000" lnSpcReduction="10000"/>
          </a:bodyPr>
          <a:lstStyle/>
          <a:p>
            <a:pPr lvl="0" algn="just" rtl="1">
              <a:lnSpc>
                <a:spcPct val="115000"/>
              </a:lnSpc>
              <a:spcAft>
                <a:spcPts val="1000"/>
              </a:spcAft>
              <a:buFont typeface="+mj-lt"/>
              <a:buAutoNum type="arabicPeriod"/>
            </a:pPr>
            <a:r>
              <a:rPr lang="ar-SA" dirty="0">
                <a:ea typeface="Calibri"/>
              </a:rPr>
              <a:t>اذا كان الوضع الابتدائي يتكون من وضع اصلي + مشتق او وضع اصلي + اكثر من مشتق انه ينادي على كل حركة بمفردها وذلك بالنسبة للمبتدئين تسهيلا لهم لاداء الحركة للمعلم لتصحيح الاخطاء .</a:t>
            </a:r>
            <a:endParaRPr lang="en-US" sz="2000" dirty="0">
              <a:ea typeface="Calibri"/>
              <a:cs typeface="Arial"/>
            </a:endParaRPr>
          </a:p>
          <a:p>
            <a:pPr marL="12065" algn="just" rtl="1">
              <a:lnSpc>
                <a:spcPct val="115000"/>
              </a:lnSpc>
              <a:spcAft>
                <a:spcPts val="1000"/>
              </a:spcAft>
            </a:pPr>
            <a:r>
              <a:rPr lang="ar-SA" dirty="0">
                <a:ea typeface="Calibri"/>
              </a:rPr>
              <a:t>وسنوضح ذلك في المثال الاتي , يقوم المعلم بالايعاز او النداء على حركة بمفردها :</a:t>
            </a:r>
            <a:endParaRPr lang="en-US" sz="2000" dirty="0">
              <a:ea typeface="Calibri"/>
              <a:cs typeface="Arial"/>
            </a:endParaRPr>
          </a:p>
          <a:p>
            <a:pPr marL="12065" algn="just" rtl="1">
              <a:lnSpc>
                <a:spcPct val="115000"/>
              </a:lnSpc>
              <a:spcAft>
                <a:spcPts val="1000"/>
              </a:spcAft>
            </a:pPr>
            <a:r>
              <a:rPr lang="ar-SA" dirty="0">
                <a:ea typeface="Calibri"/>
              </a:rPr>
              <a:t>بالوثب القدمين متباعدتين                                    ضع</a:t>
            </a:r>
            <a:endParaRPr lang="en-US" sz="2000" dirty="0">
              <a:ea typeface="Calibri"/>
              <a:cs typeface="Arial"/>
            </a:endParaRPr>
          </a:p>
          <a:p>
            <a:pPr marL="12065" algn="just" rtl="1">
              <a:lnSpc>
                <a:spcPct val="115000"/>
              </a:lnSpc>
              <a:spcAft>
                <a:spcPts val="1000"/>
              </a:spcAft>
            </a:pPr>
            <a:r>
              <a:rPr lang="ar-SA" dirty="0">
                <a:ea typeface="Calibri"/>
              </a:rPr>
              <a:t>الذراعان جانبا                                                رفع</a:t>
            </a:r>
            <a:endParaRPr lang="en-US" sz="2000" dirty="0">
              <a:ea typeface="Calibri"/>
              <a:cs typeface="Arial"/>
            </a:endParaRPr>
          </a:p>
          <a:p>
            <a:pPr marL="12065" algn="just" rtl="1">
              <a:lnSpc>
                <a:spcPct val="115000"/>
              </a:lnSpc>
              <a:spcAft>
                <a:spcPts val="1000"/>
              </a:spcAft>
            </a:pPr>
            <a:r>
              <a:rPr lang="ar-SA" dirty="0">
                <a:ea typeface="Calibri"/>
              </a:rPr>
              <a:t>الجذع اماما                                                   ميل </a:t>
            </a:r>
            <a:endParaRPr lang="en-US" sz="2000" dirty="0">
              <a:ea typeface="Calibri"/>
              <a:cs typeface="Arial"/>
            </a:endParaRPr>
          </a:p>
          <a:p>
            <a:pPr marL="0" indent="0" algn="r">
              <a:buNone/>
            </a:pPr>
            <a:endParaRPr lang="ar-IQ" dirty="0"/>
          </a:p>
        </p:txBody>
      </p:sp>
    </p:spTree>
    <p:extLst>
      <p:ext uri="{BB962C8B-B14F-4D97-AF65-F5344CB8AC3E}">
        <p14:creationId xmlns:p14="http://schemas.microsoft.com/office/powerpoint/2010/main" val="20273112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609600" y="990600"/>
            <a:ext cx="8153400" cy="4571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731736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a:t>انواع الايعاز :</a:t>
            </a:r>
            <a:r>
              <a:rPr lang="en-US" dirty="0"/>
              <a:t/>
            </a:r>
            <a:br>
              <a:rPr lang="en-US" dirty="0"/>
            </a:br>
            <a:endParaRPr lang="ar-IQ" dirty="0"/>
          </a:p>
        </p:txBody>
      </p:sp>
      <p:sp>
        <p:nvSpPr>
          <p:cNvPr id="3" name="Content Placeholder 2"/>
          <p:cNvSpPr>
            <a:spLocks noGrp="1"/>
          </p:cNvSpPr>
          <p:nvPr>
            <p:ph idx="1"/>
          </p:nvPr>
        </p:nvSpPr>
        <p:spPr>
          <a:xfrm>
            <a:off x="457200" y="1143000"/>
            <a:ext cx="8458200" cy="5410200"/>
          </a:xfrm>
        </p:spPr>
        <p:txBody>
          <a:bodyPr>
            <a:normAutofit fontScale="77500" lnSpcReduction="20000"/>
          </a:bodyPr>
          <a:lstStyle/>
          <a:p>
            <a:pPr marL="0" indent="0" algn="just" rtl="1">
              <a:lnSpc>
                <a:spcPct val="115000"/>
              </a:lnSpc>
              <a:spcAft>
                <a:spcPts val="1000"/>
              </a:spcAft>
              <a:buNone/>
            </a:pPr>
            <a:r>
              <a:rPr lang="ar-SA" dirty="0">
                <a:ea typeface="Calibri"/>
              </a:rPr>
              <a:t>تنقسم انواع النداءات الى اربعة اقسام لكل منها استخدام خاص :</a:t>
            </a:r>
            <a:endParaRPr lang="en-US" sz="2000" dirty="0">
              <a:ea typeface="Calibri"/>
              <a:cs typeface="Arial"/>
            </a:endParaRPr>
          </a:p>
          <a:p>
            <a:pPr lvl="0" algn="just" rtl="1">
              <a:lnSpc>
                <a:spcPct val="115000"/>
              </a:lnSpc>
              <a:buFont typeface="+mj-lt"/>
              <a:buAutoNum type="arabicPeriod"/>
            </a:pPr>
            <a:r>
              <a:rPr lang="ar-SA" b="1" dirty="0">
                <a:ea typeface="Calibri"/>
              </a:rPr>
              <a:t>الايعاز اللفظي :</a:t>
            </a:r>
            <a:endParaRPr lang="en-US" sz="2000" dirty="0">
              <a:ea typeface="Calibri"/>
              <a:cs typeface="Arial"/>
            </a:endParaRPr>
          </a:p>
          <a:p>
            <a:pPr marL="0" indent="0" algn="just" rtl="1">
              <a:lnSpc>
                <a:spcPct val="115000"/>
              </a:lnSpc>
              <a:spcAft>
                <a:spcPts val="0"/>
              </a:spcAft>
              <a:buNone/>
            </a:pPr>
            <a:r>
              <a:rPr lang="ar-SA" dirty="0">
                <a:ea typeface="Calibri"/>
              </a:rPr>
              <a:t>يستعمل عند بدء تعلم الطلبة للحركة , يوضح فيه المعلم مسار الحركة , ويبدأ الطلبة بأستيعاب التمرين ويبدأ بأصلاح الاخطاء .</a:t>
            </a:r>
            <a:endParaRPr lang="en-US" sz="2000" dirty="0">
              <a:ea typeface="Calibri"/>
              <a:cs typeface="Arial"/>
            </a:endParaRPr>
          </a:p>
          <a:p>
            <a:pPr marL="0" indent="0" algn="just" rtl="1">
              <a:lnSpc>
                <a:spcPct val="115000"/>
              </a:lnSpc>
              <a:spcAft>
                <a:spcPts val="0"/>
              </a:spcAft>
              <a:buNone/>
            </a:pPr>
            <a:r>
              <a:rPr lang="ar-SA" dirty="0">
                <a:ea typeface="Calibri"/>
              </a:rPr>
              <a:t> </a:t>
            </a:r>
            <a:endParaRPr lang="en-US" sz="2000" dirty="0">
              <a:ea typeface="Calibri"/>
              <a:cs typeface="Arial"/>
            </a:endParaRPr>
          </a:p>
          <a:p>
            <a:pPr lvl="0" algn="just" rtl="1">
              <a:lnSpc>
                <a:spcPct val="115000"/>
              </a:lnSpc>
              <a:buFont typeface="+mj-lt"/>
              <a:buAutoNum type="arabicPeriod"/>
            </a:pPr>
            <a:r>
              <a:rPr lang="ar-SA" b="1" dirty="0">
                <a:ea typeface="Calibri"/>
              </a:rPr>
              <a:t>النداء الايعاز اللفظي العادي :</a:t>
            </a:r>
            <a:endParaRPr lang="en-US" sz="2000" dirty="0">
              <a:ea typeface="Calibri"/>
              <a:cs typeface="Arial"/>
            </a:endParaRPr>
          </a:p>
          <a:p>
            <a:pPr marL="0" indent="0" algn="just" rtl="1">
              <a:lnSpc>
                <a:spcPct val="115000"/>
              </a:lnSpc>
              <a:spcAft>
                <a:spcPts val="0"/>
              </a:spcAft>
              <a:buNone/>
            </a:pPr>
            <a:r>
              <a:rPr lang="ar-SA" dirty="0">
                <a:ea typeface="Calibri"/>
              </a:rPr>
              <a:t>يبدأ بعد عملية حفة الطلبة لمسار حركة التمرين, ويقوم المعلم بأصلاح الاخطاء ويبدأ في توجيه العمل الجماعي مع الاستمرار في شرح النقاط الفنية للتمرين .</a:t>
            </a:r>
            <a:endParaRPr lang="en-US" sz="2000" dirty="0">
              <a:ea typeface="Calibri"/>
              <a:cs typeface="Arial"/>
            </a:endParaRPr>
          </a:p>
          <a:p>
            <a:pPr marL="0" indent="0" algn="just" rtl="1">
              <a:lnSpc>
                <a:spcPct val="115000"/>
              </a:lnSpc>
              <a:spcAft>
                <a:spcPts val="0"/>
              </a:spcAft>
              <a:buNone/>
            </a:pPr>
            <a:r>
              <a:rPr lang="ar-SA" dirty="0">
                <a:ea typeface="Calibri"/>
              </a:rPr>
              <a:t> </a:t>
            </a:r>
            <a:endParaRPr lang="en-US" sz="2000" dirty="0">
              <a:ea typeface="Calibri"/>
              <a:cs typeface="Arial"/>
            </a:endParaRPr>
          </a:p>
          <a:p>
            <a:pPr lvl="0" algn="just" rtl="1">
              <a:lnSpc>
                <a:spcPct val="115000"/>
              </a:lnSpc>
              <a:buFont typeface="+mj-lt"/>
              <a:buAutoNum type="arabicPeriod"/>
            </a:pPr>
            <a:r>
              <a:rPr lang="ar-SA" b="1" dirty="0">
                <a:ea typeface="Calibri"/>
              </a:rPr>
              <a:t>النداء الايعاز العددي :</a:t>
            </a:r>
            <a:endParaRPr lang="en-US" sz="2000" dirty="0">
              <a:ea typeface="Calibri"/>
              <a:cs typeface="Arial"/>
            </a:endParaRPr>
          </a:p>
          <a:p>
            <a:pPr marL="0" indent="0" algn="just" rtl="1">
              <a:lnSpc>
                <a:spcPct val="115000"/>
              </a:lnSpc>
              <a:spcAft>
                <a:spcPts val="1000"/>
              </a:spcAft>
              <a:buNone/>
            </a:pPr>
            <a:r>
              <a:rPr lang="ar-SA" dirty="0">
                <a:ea typeface="Calibri"/>
              </a:rPr>
              <a:t>يبدأ بعد استيعاب وحفظ الطلبة لحركة التمرين وبعد الانتهاء من اصلاح الاخطاء, وتوحيد الاداء الجماعي للمشتركين لتتحقق من خلاله فائدة التمرين .</a:t>
            </a:r>
            <a:endParaRPr lang="en-US" sz="2000" dirty="0">
              <a:ea typeface="Calibri"/>
              <a:cs typeface="Arial"/>
            </a:endParaRPr>
          </a:p>
          <a:p>
            <a:pPr marL="0" indent="0" algn="r">
              <a:buNone/>
            </a:pPr>
            <a:endParaRPr lang="ar-IQ" dirty="0"/>
          </a:p>
        </p:txBody>
      </p:sp>
    </p:spTree>
    <p:extLst>
      <p:ext uri="{BB962C8B-B14F-4D97-AF65-F5344CB8AC3E}">
        <p14:creationId xmlns:p14="http://schemas.microsoft.com/office/powerpoint/2010/main" val="14483010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a:t>اهمية التمرينات البدنية ومميزاتها </a:t>
            </a:r>
            <a:r>
              <a:rPr lang="en-US" dirty="0"/>
              <a:t/>
            </a:r>
            <a:br>
              <a:rPr lang="en-US" dirty="0"/>
            </a:br>
            <a:endParaRPr lang="ar-IQ" dirty="0"/>
          </a:p>
        </p:txBody>
      </p:sp>
      <p:sp>
        <p:nvSpPr>
          <p:cNvPr id="3" name="Content Placeholder 2"/>
          <p:cNvSpPr>
            <a:spLocks noGrp="1"/>
          </p:cNvSpPr>
          <p:nvPr>
            <p:ph idx="1"/>
          </p:nvPr>
        </p:nvSpPr>
        <p:spPr/>
        <p:txBody>
          <a:bodyPr/>
          <a:lstStyle/>
          <a:p>
            <a:pPr marL="228600" algn="just" rtl="1">
              <a:lnSpc>
                <a:spcPct val="115000"/>
              </a:lnSpc>
              <a:spcAft>
                <a:spcPts val="1000"/>
              </a:spcAft>
            </a:pPr>
            <a:r>
              <a:rPr lang="ar-IQ" dirty="0">
                <a:ea typeface="Calibri"/>
              </a:rPr>
              <a:t>تحتل التمرينات كنوع من انواع النشاط الحركي مكانة هامة لاهميتها لقطاعات الشعب المختلفة مثل الطلاب والمنتجين والموظفين وجنود القوات المسلحة . ويمكن توضيح اهميتها ومميزاتها في النقاط الاتية :</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18852669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a:ea typeface="Calibri"/>
                <a:cs typeface="Arial"/>
              </a:rPr>
              <a:t>الايعاز للحركة </a:t>
            </a:r>
            <a:endParaRPr lang="ar-IQ" dirty="0"/>
          </a:p>
        </p:txBody>
      </p:sp>
      <p:sp>
        <p:nvSpPr>
          <p:cNvPr id="3" name="Content Placeholder 2"/>
          <p:cNvSpPr>
            <a:spLocks noGrp="1"/>
          </p:cNvSpPr>
          <p:nvPr>
            <p:ph idx="1"/>
          </p:nvPr>
        </p:nvSpPr>
        <p:spPr/>
        <p:txBody>
          <a:bodyPr>
            <a:normAutofit fontScale="92500" lnSpcReduction="20000"/>
          </a:bodyPr>
          <a:lstStyle/>
          <a:p>
            <a:pPr marL="114300" indent="0" algn="just" rtl="1">
              <a:lnSpc>
                <a:spcPct val="115000"/>
              </a:lnSpc>
              <a:spcAft>
                <a:spcPts val="0"/>
              </a:spcAft>
              <a:buNone/>
            </a:pPr>
            <a:r>
              <a:rPr lang="ar-SA" dirty="0">
                <a:ea typeface="Calibri"/>
              </a:rPr>
              <a:t>تستعمل الاحكام اللفظية في الايعاز اولا ثم العددية .. وبعد التأكد من صحة الاداء يبدأ العمل التوقيتي . مثال : ايعاز حركة واحدة مثل : (وقوف) ثني الركبة كاملا .</a:t>
            </a:r>
            <a:endParaRPr lang="en-US" sz="2000" dirty="0">
              <a:ea typeface="Calibri"/>
              <a:cs typeface="Arial"/>
            </a:endParaRPr>
          </a:p>
          <a:p>
            <a:pPr lvl="0" algn="just" rtl="1">
              <a:lnSpc>
                <a:spcPct val="115000"/>
              </a:lnSpc>
              <a:buFont typeface="+mj-lt"/>
              <a:buAutoNum type="arabicPeriod"/>
            </a:pPr>
            <a:r>
              <a:rPr lang="ar-SA" dirty="0">
                <a:ea typeface="Calibri"/>
              </a:rPr>
              <a:t>الركبتين كاملا ................. ثني. الركبتين ........... مد, نداء لفظي.</a:t>
            </a:r>
            <a:endParaRPr lang="en-US" sz="2000" dirty="0">
              <a:ea typeface="Calibri"/>
              <a:cs typeface="Arial"/>
            </a:endParaRPr>
          </a:p>
          <a:p>
            <a:pPr lvl="0" algn="just" rtl="1">
              <a:lnSpc>
                <a:spcPct val="115000"/>
              </a:lnSpc>
              <a:buFont typeface="+mj-lt"/>
              <a:buAutoNum type="arabicPeriod"/>
            </a:pPr>
            <a:r>
              <a:rPr lang="ar-SA" dirty="0">
                <a:ea typeface="Calibri"/>
              </a:rPr>
              <a:t>ثني الركبتين كاملا ........... </a:t>
            </a:r>
            <a:r>
              <a:rPr lang="ar-SA" b="1" dirty="0">
                <a:ea typeface="Calibri"/>
              </a:rPr>
              <a:t>1, </a:t>
            </a:r>
            <a:r>
              <a:rPr lang="ar-SA" dirty="0">
                <a:ea typeface="Calibri"/>
              </a:rPr>
              <a:t>مد الركبتين ..........2, نداء لفظي عددي .</a:t>
            </a:r>
            <a:endParaRPr lang="en-US" sz="2000" dirty="0">
              <a:ea typeface="Calibri"/>
              <a:cs typeface="Arial"/>
            </a:endParaRPr>
          </a:p>
          <a:p>
            <a:pPr lvl="0" algn="just" rtl="1">
              <a:lnSpc>
                <a:spcPct val="115000"/>
              </a:lnSpc>
              <a:spcAft>
                <a:spcPts val="1000"/>
              </a:spcAft>
              <a:buFont typeface="+mj-lt"/>
              <a:buAutoNum type="arabicPeriod"/>
            </a:pPr>
            <a:r>
              <a:rPr lang="ar-SA" dirty="0">
                <a:ea typeface="Calibri"/>
              </a:rPr>
              <a:t>بالعدد ................1 , بالعدد .............2, نداء عددي .</a:t>
            </a:r>
            <a:endParaRPr lang="en-US" sz="2000" dirty="0">
              <a:ea typeface="Calibri"/>
              <a:cs typeface="Arial"/>
            </a:endParaRPr>
          </a:p>
          <a:p>
            <a:pPr marL="0" indent="0" algn="r">
              <a:buNone/>
            </a:pPr>
            <a:r>
              <a:rPr lang="ar-SA" dirty="0">
                <a:ea typeface="Calibri"/>
              </a:rPr>
              <a:t>التمرين باستمرار ابتدئ ..... 1 .....2 عمل توقيتي .</a:t>
            </a:r>
            <a:endParaRPr lang="ar-IQ" dirty="0"/>
          </a:p>
        </p:txBody>
      </p:sp>
    </p:spTree>
    <p:extLst>
      <p:ext uri="{BB962C8B-B14F-4D97-AF65-F5344CB8AC3E}">
        <p14:creationId xmlns:p14="http://schemas.microsoft.com/office/powerpoint/2010/main" val="25523146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a:ea typeface="Calibri"/>
                <a:cs typeface="Arial"/>
              </a:rPr>
              <a:t>الايعاز حركتين :</a:t>
            </a:r>
            <a:endParaRPr lang="ar-IQ" dirty="0"/>
          </a:p>
        </p:txBody>
      </p:sp>
      <p:sp>
        <p:nvSpPr>
          <p:cNvPr id="3" name="Content Placeholder 2"/>
          <p:cNvSpPr>
            <a:spLocks noGrp="1"/>
          </p:cNvSpPr>
          <p:nvPr>
            <p:ph idx="1"/>
          </p:nvPr>
        </p:nvSpPr>
        <p:spPr/>
        <p:txBody>
          <a:bodyPr/>
          <a:lstStyle/>
          <a:p>
            <a:pPr marL="0" indent="0" algn="r">
              <a:buNone/>
            </a:pPr>
            <a:r>
              <a:rPr lang="ar-SA" sz="3600" dirty="0">
                <a:ea typeface="Calibri"/>
              </a:rPr>
              <a:t>اذا التمرين مركبا اي يتكون من حركتين او اكثر</a:t>
            </a:r>
            <a:r>
              <a:rPr lang="ar-SA" dirty="0">
                <a:ea typeface="Calibri"/>
              </a:rPr>
              <a:t>. تكون الحركة التي تلي الوضع الابتدائي مباشرة هي الحركة الاصلية . وتكون باقي الحركات هي حركات اضافية تكميلية الغرض منها زيادة صعوبة التمرين وعلى ذلك تكون .</a:t>
            </a:r>
            <a:endParaRPr lang="ar-IQ" dirty="0"/>
          </a:p>
        </p:txBody>
      </p:sp>
    </p:spTree>
    <p:extLst>
      <p:ext uri="{BB962C8B-B14F-4D97-AF65-F5344CB8AC3E}">
        <p14:creationId xmlns:p14="http://schemas.microsoft.com/office/powerpoint/2010/main" val="120050115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609600"/>
            <a:ext cx="8229600" cy="5516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8911819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a:ea typeface="Calibri"/>
                <a:cs typeface="Arial"/>
              </a:rPr>
              <a:t>اسباب ظهور الاخطاء في التمرين البدني هي : </a:t>
            </a:r>
            <a:endParaRPr lang="ar-IQ" dirty="0"/>
          </a:p>
        </p:txBody>
      </p:sp>
      <p:sp>
        <p:nvSpPr>
          <p:cNvPr id="3" name="Content Placeholder 2"/>
          <p:cNvSpPr>
            <a:spLocks noGrp="1"/>
          </p:cNvSpPr>
          <p:nvPr>
            <p:ph idx="1"/>
          </p:nvPr>
        </p:nvSpPr>
        <p:spPr/>
        <p:txBody>
          <a:bodyPr>
            <a:normAutofit lnSpcReduction="10000"/>
          </a:bodyPr>
          <a:lstStyle/>
          <a:p>
            <a:pPr lvl="0" algn="just" rtl="1">
              <a:lnSpc>
                <a:spcPct val="115000"/>
              </a:lnSpc>
              <a:buFont typeface="+mj-lt"/>
              <a:buAutoNum type="arabicPeriod"/>
            </a:pPr>
            <a:r>
              <a:rPr lang="ar-SA" dirty="0">
                <a:ea typeface="Calibri"/>
              </a:rPr>
              <a:t>سوء الفهم او التصور الخاطئ للتمرين </a:t>
            </a:r>
            <a:endParaRPr lang="en-US" sz="2000" dirty="0">
              <a:ea typeface="Calibri"/>
              <a:cs typeface="Arial"/>
            </a:endParaRPr>
          </a:p>
          <a:p>
            <a:pPr lvl="0" algn="just" rtl="1">
              <a:lnSpc>
                <a:spcPct val="115000"/>
              </a:lnSpc>
              <a:buFont typeface="+mj-lt"/>
              <a:buAutoNum type="arabicPeriod"/>
            </a:pPr>
            <a:r>
              <a:rPr lang="ar-SA" dirty="0">
                <a:ea typeface="Calibri"/>
              </a:rPr>
              <a:t>الاحساس بالتعب و الارهاق </a:t>
            </a:r>
            <a:endParaRPr lang="en-US" sz="2000" dirty="0">
              <a:ea typeface="Calibri"/>
              <a:cs typeface="Arial"/>
            </a:endParaRPr>
          </a:p>
          <a:p>
            <a:pPr lvl="0" algn="just" rtl="1">
              <a:lnSpc>
                <a:spcPct val="115000"/>
              </a:lnSpc>
              <a:buFont typeface="+mj-lt"/>
              <a:buAutoNum type="arabicPeriod"/>
            </a:pPr>
            <a:r>
              <a:rPr lang="ar-SA" dirty="0">
                <a:ea typeface="Calibri"/>
              </a:rPr>
              <a:t>الاحساس بالخوف وعدم الثقة بالنفس </a:t>
            </a:r>
            <a:endParaRPr lang="en-US" sz="2000" dirty="0">
              <a:ea typeface="Calibri"/>
              <a:cs typeface="Arial"/>
            </a:endParaRPr>
          </a:p>
          <a:p>
            <a:pPr lvl="0" algn="just" rtl="1">
              <a:lnSpc>
                <a:spcPct val="115000"/>
              </a:lnSpc>
              <a:buFont typeface="+mj-lt"/>
              <a:buAutoNum type="arabicPeriod"/>
            </a:pPr>
            <a:r>
              <a:rPr lang="ar-SA" dirty="0">
                <a:ea typeface="Calibri"/>
              </a:rPr>
              <a:t>التأثير السلبي لتمرين سبق تعلمه واتقانه على التمرين الجديد المراد تعلمه لاختلاف الايقاع .</a:t>
            </a:r>
            <a:endParaRPr lang="en-US" sz="2000" dirty="0">
              <a:ea typeface="Calibri"/>
              <a:cs typeface="Arial"/>
            </a:endParaRPr>
          </a:p>
          <a:p>
            <a:pPr lvl="0" algn="just" rtl="1">
              <a:lnSpc>
                <a:spcPct val="115000"/>
              </a:lnSpc>
              <a:buFont typeface="+mj-lt"/>
              <a:buAutoNum type="arabicPeriod"/>
            </a:pPr>
            <a:r>
              <a:rPr lang="ar-SA" dirty="0">
                <a:ea typeface="Calibri"/>
              </a:rPr>
              <a:t>الحركي المميز لكل منهما .</a:t>
            </a:r>
            <a:endParaRPr lang="en-US" sz="2000" dirty="0">
              <a:ea typeface="Calibri"/>
              <a:cs typeface="Arial"/>
            </a:endParaRPr>
          </a:p>
          <a:p>
            <a:pPr lvl="0" algn="just" rtl="1">
              <a:lnSpc>
                <a:spcPct val="115000"/>
              </a:lnSpc>
              <a:spcAft>
                <a:spcPts val="1000"/>
              </a:spcAft>
              <a:buFont typeface="+mj-lt"/>
              <a:buAutoNum type="arabicPeriod"/>
            </a:pPr>
            <a:r>
              <a:rPr lang="ar-SA" dirty="0">
                <a:ea typeface="Calibri"/>
              </a:rPr>
              <a:t>عدم كفاية الاستعداد البدني للطالب </a:t>
            </a:r>
            <a:endParaRPr lang="en-US" sz="2000" dirty="0">
              <a:ea typeface="Calibri"/>
              <a:cs typeface="Arial"/>
            </a:endParaRPr>
          </a:p>
          <a:p>
            <a:pPr marL="0" indent="0" algn="r">
              <a:buNone/>
            </a:pPr>
            <a:endParaRPr lang="ar-IQ" dirty="0"/>
          </a:p>
        </p:txBody>
      </p:sp>
    </p:spTree>
    <p:extLst>
      <p:ext uri="{BB962C8B-B14F-4D97-AF65-F5344CB8AC3E}">
        <p14:creationId xmlns:p14="http://schemas.microsoft.com/office/powerpoint/2010/main" val="130714110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rtl="1">
              <a:lnSpc>
                <a:spcPct val="115000"/>
              </a:lnSpc>
              <a:spcAft>
                <a:spcPts val="1000"/>
              </a:spcAft>
            </a:pPr>
            <a:r>
              <a:rPr lang="ar-SA" b="1" dirty="0">
                <a:ea typeface="Calibri"/>
                <a:cs typeface="Arial"/>
              </a:rPr>
              <a:t>اسس اصلاح الاخطاء في التمرين البدني </a:t>
            </a:r>
            <a:r>
              <a:rPr lang="en-US" sz="3200" dirty="0">
                <a:ea typeface="Calibri"/>
                <a:cs typeface="Arial"/>
              </a:rPr>
              <a:t/>
            </a:r>
            <a:br>
              <a:rPr lang="en-US" sz="3200" dirty="0">
                <a:ea typeface="Calibri"/>
                <a:cs typeface="Arial"/>
              </a:rPr>
            </a:br>
            <a:endParaRPr lang="ar-IQ" dirty="0"/>
          </a:p>
        </p:txBody>
      </p:sp>
      <p:sp>
        <p:nvSpPr>
          <p:cNvPr id="3" name="Content Placeholder 2"/>
          <p:cNvSpPr>
            <a:spLocks noGrp="1"/>
          </p:cNvSpPr>
          <p:nvPr>
            <p:ph idx="1"/>
          </p:nvPr>
        </p:nvSpPr>
        <p:spPr>
          <a:xfrm>
            <a:off x="457200" y="1600200"/>
            <a:ext cx="8458200" cy="4876800"/>
          </a:xfrm>
        </p:spPr>
        <p:txBody>
          <a:bodyPr>
            <a:normAutofit fontScale="77500" lnSpcReduction="20000"/>
          </a:bodyPr>
          <a:lstStyle/>
          <a:p>
            <a:pPr lvl="0" algn="just" rtl="1">
              <a:lnSpc>
                <a:spcPct val="115000"/>
              </a:lnSpc>
              <a:buFont typeface="+mj-lt"/>
              <a:buAutoNum type="arabicPeriod"/>
            </a:pPr>
            <a:r>
              <a:rPr lang="ar-SA" dirty="0">
                <a:ea typeface="Calibri"/>
              </a:rPr>
              <a:t>سرعة ايضاح الخطأ عقب الاداء مباشرة حتى لا تثبت الاخطاء وتصبح عادة .</a:t>
            </a:r>
            <a:endParaRPr lang="en-US" sz="2000" dirty="0">
              <a:ea typeface="Calibri"/>
              <a:cs typeface="Arial"/>
            </a:endParaRPr>
          </a:p>
          <a:p>
            <a:pPr lvl="0" algn="just" rtl="1">
              <a:lnSpc>
                <a:spcPct val="115000"/>
              </a:lnSpc>
              <a:buFont typeface="+mj-lt"/>
              <a:buAutoNum type="arabicPeriod"/>
            </a:pPr>
            <a:r>
              <a:rPr lang="ar-SA" dirty="0">
                <a:ea typeface="Calibri"/>
              </a:rPr>
              <a:t>التدرج بأصلاح الاخطاء حسب اهميتها. مع مراعاة اصلاح الاخطاء الشائعة او لا ثم الاخطاء الخاصة .</a:t>
            </a:r>
            <a:endParaRPr lang="en-US" sz="2000" dirty="0">
              <a:ea typeface="Calibri"/>
              <a:cs typeface="Arial"/>
            </a:endParaRPr>
          </a:p>
          <a:p>
            <a:pPr lvl="0" algn="just" rtl="1">
              <a:lnSpc>
                <a:spcPct val="115000"/>
              </a:lnSpc>
              <a:buFont typeface="+mj-lt"/>
              <a:buAutoNum type="arabicPeriod"/>
            </a:pPr>
            <a:r>
              <a:rPr lang="ar-SA" dirty="0">
                <a:ea typeface="Calibri"/>
              </a:rPr>
              <a:t>اصلاح الخطأ الاساسي او لا مما يؤدي الى اصلاح الاخطاء الفرعية الثانوية .</a:t>
            </a:r>
            <a:endParaRPr lang="en-US" sz="2000" dirty="0">
              <a:ea typeface="Calibri"/>
              <a:cs typeface="Arial"/>
            </a:endParaRPr>
          </a:p>
          <a:p>
            <a:pPr lvl="0" algn="just" rtl="1">
              <a:lnSpc>
                <a:spcPct val="115000"/>
              </a:lnSpc>
              <a:buFont typeface="+mj-lt"/>
              <a:buAutoNum type="arabicPeriod"/>
            </a:pPr>
            <a:r>
              <a:rPr lang="ar-SA" dirty="0">
                <a:ea typeface="Calibri"/>
              </a:rPr>
              <a:t>محاولة اصلاح خطأ واحد في كل مرة وعدم اصلاح الاخطاء جميعها دفعة واحدة .</a:t>
            </a:r>
            <a:endParaRPr lang="en-US" sz="2000" dirty="0">
              <a:ea typeface="Calibri"/>
              <a:cs typeface="Arial"/>
            </a:endParaRPr>
          </a:p>
          <a:p>
            <a:pPr lvl="0" algn="just" rtl="1">
              <a:lnSpc>
                <a:spcPct val="115000"/>
              </a:lnSpc>
              <a:buFont typeface="+mj-lt"/>
              <a:buAutoNum type="arabicPeriod"/>
            </a:pPr>
            <a:r>
              <a:rPr lang="ar-SA" dirty="0">
                <a:ea typeface="Calibri"/>
              </a:rPr>
              <a:t>مواجهة الاداء الخاطئ بالاداء الصحيح . وذلك بعرض نموذج صحيح للتمرين مع الشرح .</a:t>
            </a:r>
            <a:endParaRPr lang="en-US" sz="2000" dirty="0">
              <a:ea typeface="Calibri"/>
              <a:cs typeface="Arial"/>
            </a:endParaRPr>
          </a:p>
          <a:p>
            <a:pPr lvl="0" algn="just" rtl="1">
              <a:lnSpc>
                <a:spcPct val="115000"/>
              </a:lnSpc>
              <a:spcAft>
                <a:spcPts val="1000"/>
              </a:spcAft>
              <a:buFont typeface="+mj-lt"/>
              <a:buAutoNum type="arabicPeriod"/>
            </a:pPr>
            <a:r>
              <a:rPr lang="ar-SA" dirty="0">
                <a:ea typeface="Calibri"/>
              </a:rPr>
              <a:t>تشكيل التمرين بطريقة معينة لا تسمح بتسرب الخطأ مثل تغيير الوضع الابتدائي مثلا .</a:t>
            </a:r>
            <a:endParaRPr lang="en-US" sz="2000" dirty="0">
              <a:ea typeface="Calibri"/>
              <a:cs typeface="Arial"/>
            </a:endParaRPr>
          </a:p>
          <a:p>
            <a:pPr marL="0" indent="0" algn="just" rtl="1">
              <a:lnSpc>
                <a:spcPct val="115000"/>
              </a:lnSpc>
              <a:spcAft>
                <a:spcPts val="1000"/>
              </a:spcAft>
              <a:buNone/>
            </a:pPr>
            <a:r>
              <a:rPr lang="ar-SA" dirty="0">
                <a:ea typeface="Calibri"/>
              </a:rPr>
              <a:t> </a:t>
            </a:r>
            <a:endParaRPr lang="en-US" sz="2000" dirty="0">
              <a:ea typeface="Calibri"/>
              <a:cs typeface="Arial"/>
            </a:endParaRPr>
          </a:p>
          <a:p>
            <a:pPr marL="0" indent="0" algn="r">
              <a:buNone/>
            </a:pPr>
            <a:endParaRPr lang="ar-IQ" dirty="0"/>
          </a:p>
        </p:txBody>
      </p:sp>
    </p:spTree>
    <p:extLst>
      <p:ext uri="{BB962C8B-B14F-4D97-AF65-F5344CB8AC3E}">
        <p14:creationId xmlns:p14="http://schemas.microsoft.com/office/powerpoint/2010/main" val="28736153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73763"/>
          </a:xfrm>
        </p:spPr>
        <p:txBody>
          <a:bodyPr>
            <a:normAutofit fontScale="62500" lnSpcReduction="20000"/>
          </a:bodyPr>
          <a:lstStyle/>
          <a:p>
            <a:pPr lvl="0" algn="just" rtl="1">
              <a:lnSpc>
                <a:spcPct val="115000"/>
              </a:lnSpc>
              <a:buFont typeface="+mj-lt"/>
              <a:buAutoNum type="arabicPeriod"/>
            </a:pPr>
            <a:r>
              <a:rPr lang="ar-IQ" dirty="0">
                <a:ea typeface="Calibri"/>
              </a:rPr>
              <a:t>مساعدة الجسمعلى النمو المتزن .</a:t>
            </a:r>
            <a:endParaRPr lang="en-US" sz="2000" dirty="0">
              <a:ea typeface="Calibri"/>
              <a:cs typeface="Arial"/>
            </a:endParaRPr>
          </a:p>
          <a:p>
            <a:pPr lvl="0" algn="just" rtl="1">
              <a:lnSpc>
                <a:spcPct val="115000"/>
              </a:lnSpc>
              <a:buFont typeface="+mj-lt"/>
              <a:buAutoNum type="arabicPeriod"/>
            </a:pPr>
            <a:r>
              <a:rPr lang="ar-IQ" dirty="0">
                <a:ea typeface="Calibri"/>
              </a:rPr>
              <a:t>تساهم في اكتساب الجسم اللياقة البدنية .</a:t>
            </a:r>
            <a:endParaRPr lang="en-US" sz="2000" dirty="0">
              <a:ea typeface="Calibri"/>
              <a:cs typeface="Arial"/>
            </a:endParaRPr>
          </a:p>
          <a:p>
            <a:pPr lvl="0" algn="just" rtl="1">
              <a:lnSpc>
                <a:spcPct val="115000"/>
              </a:lnSpc>
              <a:buFont typeface="+mj-lt"/>
              <a:buAutoNum type="arabicPeriod"/>
            </a:pPr>
            <a:r>
              <a:rPr lang="ar-IQ" dirty="0">
                <a:ea typeface="Calibri"/>
              </a:rPr>
              <a:t>يمكن ان يمارسها ععد كبير من الافراد في ان واحد .</a:t>
            </a:r>
            <a:endParaRPr lang="en-US" sz="2000" dirty="0">
              <a:ea typeface="Calibri"/>
              <a:cs typeface="Arial"/>
            </a:endParaRPr>
          </a:p>
          <a:p>
            <a:pPr lvl="0" algn="just" rtl="1">
              <a:lnSpc>
                <a:spcPct val="115000"/>
              </a:lnSpc>
              <a:buFont typeface="+mj-lt"/>
              <a:buAutoNum type="arabicPeriod"/>
            </a:pPr>
            <a:r>
              <a:rPr lang="ar-IQ" dirty="0">
                <a:ea typeface="Calibri"/>
              </a:rPr>
              <a:t>لا تتطلب ملعبا نظاميا له مقاييس كباقي الالعاب فيمكن اداؤها بدون ادوات او اجهزة .</a:t>
            </a:r>
            <a:endParaRPr lang="en-US" sz="2000" dirty="0">
              <a:ea typeface="Calibri"/>
              <a:cs typeface="Arial"/>
            </a:endParaRPr>
          </a:p>
          <a:p>
            <a:pPr lvl="0" algn="just" rtl="1">
              <a:lnSpc>
                <a:spcPct val="115000"/>
              </a:lnSpc>
              <a:buFont typeface="+mj-lt"/>
              <a:buAutoNum type="arabicPeriod"/>
            </a:pPr>
            <a:r>
              <a:rPr lang="ar-IQ" dirty="0">
                <a:ea typeface="Calibri"/>
              </a:rPr>
              <a:t>تساهم في المحافظة على سلامة القوام .</a:t>
            </a:r>
            <a:endParaRPr lang="en-US" sz="2000" dirty="0">
              <a:ea typeface="Calibri"/>
              <a:cs typeface="Arial"/>
            </a:endParaRPr>
          </a:p>
          <a:p>
            <a:pPr lvl="0" algn="just" rtl="1">
              <a:lnSpc>
                <a:spcPct val="115000"/>
              </a:lnSpc>
              <a:buFont typeface="+mj-lt"/>
              <a:buAutoNum type="arabicPeriod"/>
            </a:pPr>
            <a:r>
              <a:rPr lang="ar-IQ" dirty="0">
                <a:ea typeface="Calibri"/>
              </a:rPr>
              <a:t>تتميز التمرينات بعدم خطورتها اثناء ممارستها .</a:t>
            </a:r>
            <a:endParaRPr lang="en-US" sz="2000" dirty="0">
              <a:ea typeface="Calibri"/>
              <a:cs typeface="Arial"/>
            </a:endParaRPr>
          </a:p>
          <a:p>
            <a:pPr lvl="0" algn="just" rtl="1">
              <a:lnSpc>
                <a:spcPct val="115000"/>
              </a:lnSpc>
              <a:buFont typeface="+mj-lt"/>
              <a:buAutoNum type="arabicPeriod"/>
            </a:pPr>
            <a:r>
              <a:rPr lang="ar-IQ" dirty="0">
                <a:ea typeface="Calibri"/>
              </a:rPr>
              <a:t>يمكن للفرد ان يزاولها حسبما تناسبه وتتفق مع امكانيته وقدرته .</a:t>
            </a:r>
            <a:endParaRPr lang="en-US" sz="2000" dirty="0">
              <a:ea typeface="Calibri"/>
              <a:cs typeface="Arial"/>
            </a:endParaRPr>
          </a:p>
          <a:p>
            <a:pPr lvl="0" algn="just" rtl="1">
              <a:lnSpc>
                <a:spcPct val="115000"/>
              </a:lnSpc>
              <a:buFont typeface="+mj-lt"/>
              <a:buAutoNum type="arabicPeriod"/>
            </a:pPr>
            <a:r>
              <a:rPr lang="ar-IQ" dirty="0">
                <a:ea typeface="Calibri"/>
              </a:rPr>
              <a:t>تعتبر التمرينات البدنية اساس لاعداد البدني العام والخاص لبعض الانشطة الرياضية . </a:t>
            </a:r>
            <a:endParaRPr lang="en-US" sz="2000" dirty="0">
              <a:ea typeface="Calibri"/>
              <a:cs typeface="Arial"/>
            </a:endParaRPr>
          </a:p>
          <a:p>
            <a:pPr lvl="0" algn="just" rtl="1">
              <a:lnSpc>
                <a:spcPct val="115000"/>
              </a:lnSpc>
              <a:buFont typeface="+mj-lt"/>
              <a:buAutoNum type="arabicPeriod"/>
            </a:pPr>
            <a:r>
              <a:rPr lang="ar-IQ" dirty="0">
                <a:ea typeface="Calibri"/>
              </a:rPr>
              <a:t>تستخدم التمرينات كنشاط للاحماء بالنسبة لبعض الالعاب .</a:t>
            </a:r>
            <a:endParaRPr lang="en-US" sz="2000" dirty="0">
              <a:ea typeface="Calibri"/>
              <a:cs typeface="Arial"/>
            </a:endParaRPr>
          </a:p>
          <a:p>
            <a:pPr lvl="0" algn="just" rtl="1">
              <a:lnSpc>
                <a:spcPct val="115000"/>
              </a:lnSpc>
              <a:buFont typeface="+mj-lt"/>
              <a:buAutoNum type="arabicPeriod"/>
            </a:pPr>
            <a:r>
              <a:rPr lang="ar-IQ" dirty="0">
                <a:ea typeface="Calibri"/>
              </a:rPr>
              <a:t>لا يتطلب اداء التمرينات قدرات عالية اذ يمكن اعطاء ما يناسب منها للمراحل السنية المختلفة وحسب مستوى اللياقة البدنية .</a:t>
            </a:r>
            <a:endParaRPr lang="en-US" sz="2000" dirty="0">
              <a:ea typeface="Calibri"/>
              <a:cs typeface="Arial"/>
            </a:endParaRPr>
          </a:p>
          <a:p>
            <a:pPr lvl="0" algn="just" rtl="1">
              <a:lnSpc>
                <a:spcPct val="115000"/>
              </a:lnSpc>
              <a:buFont typeface="+mj-lt"/>
              <a:buAutoNum type="arabicPeriod"/>
            </a:pPr>
            <a:r>
              <a:rPr lang="ar-IQ" dirty="0">
                <a:ea typeface="Calibri"/>
              </a:rPr>
              <a:t>تساهم التمرينات البدنية ايظا في رفع الكفاءة العقلية والخلقية والنفسية والاجتماعية .</a:t>
            </a:r>
            <a:endParaRPr lang="en-US" sz="2000" dirty="0">
              <a:ea typeface="Calibri"/>
              <a:cs typeface="Arial"/>
            </a:endParaRPr>
          </a:p>
          <a:p>
            <a:pPr lvl="0" algn="just" rtl="1">
              <a:lnSpc>
                <a:spcPct val="115000"/>
              </a:lnSpc>
              <a:spcAft>
                <a:spcPts val="1000"/>
              </a:spcAft>
              <a:buFont typeface="+mj-lt"/>
              <a:buAutoNum type="arabicPeriod"/>
            </a:pPr>
            <a:r>
              <a:rPr lang="ar-IQ" dirty="0">
                <a:ea typeface="Calibri"/>
              </a:rPr>
              <a:t>التمرينات البدنية لها قيمتها التربوية في تعويد الفرد النظام والدقة والعمل مع الجماعة عندما تؤدى بصورة جماعية وبتوقيت واحد .</a:t>
            </a:r>
            <a:endParaRPr lang="en-US" sz="2000" dirty="0">
              <a:ea typeface="Calibri"/>
              <a:cs typeface="Arial"/>
            </a:endParaRPr>
          </a:p>
          <a:p>
            <a:pPr marL="0" indent="0">
              <a:buNone/>
            </a:pPr>
            <a:r>
              <a:rPr lang="ar-IQ" dirty="0">
                <a:ea typeface="Calibri"/>
              </a:rPr>
              <a:t>تعد التمرينات ضرورية من الناحية التعويضية لجميع قطاعات الشعب كوسيلة عن العمل من جانب واحد كوسيلة للراحة الايجابية والمحافظة على الصحة </a:t>
            </a:r>
            <a:endParaRPr lang="ar-IQ" dirty="0"/>
          </a:p>
        </p:txBody>
      </p:sp>
    </p:spTree>
    <p:extLst>
      <p:ext uri="{BB962C8B-B14F-4D97-AF65-F5344CB8AC3E}">
        <p14:creationId xmlns:p14="http://schemas.microsoft.com/office/powerpoint/2010/main" val="14175835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a:ea typeface="Calibri"/>
                <a:cs typeface="Arial"/>
              </a:rPr>
              <a:t>الفرق بين التمرينات البدنية والحركة العادية</a:t>
            </a:r>
            <a:endParaRPr lang="ar-IQ"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822569571"/>
              </p:ext>
            </p:extLst>
          </p:nvPr>
        </p:nvGraphicFramePr>
        <p:xfrm>
          <a:off x="533400" y="1447800"/>
          <a:ext cx="8305800" cy="5105400"/>
        </p:xfrm>
        <a:graphic>
          <a:graphicData uri="http://schemas.openxmlformats.org/drawingml/2006/table">
            <a:tbl>
              <a:tblPr rtl="1" firstRow="1" firstCol="1" bandRow="1"/>
              <a:tblGrid>
                <a:gridCol w="308759"/>
                <a:gridCol w="4172895"/>
                <a:gridCol w="3824146"/>
              </a:tblGrid>
              <a:tr h="464128">
                <a:tc>
                  <a:txBody>
                    <a:bodyPr/>
                    <a:lstStyle/>
                    <a:p>
                      <a:pPr algn="just" rtl="1">
                        <a:lnSpc>
                          <a:spcPct val="115000"/>
                        </a:lnSpc>
                        <a:spcAft>
                          <a:spcPts val="0"/>
                        </a:spcAft>
                      </a:pPr>
                      <a:r>
                        <a:rPr lang="ar-IQ" sz="1600" b="1">
                          <a:effectLst/>
                          <a:latin typeface="Calibri"/>
                          <a:ea typeface="Calibri"/>
                          <a:cs typeface="Arial"/>
                        </a:rPr>
                        <a:t>م</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IQ" sz="1600" b="1">
                          <a:effectLst/>
                          <a:latin typeface="Calibri"/>
                          <a:ea typeface="Calibri"/>
                          <a:cs typeface="Arial"/>
                        </a:rPr>
                        <a:t>التمرينات البدنية</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IQ" sz="1600" b="1">
                          <a:effectLst/>
                          <a:latin typeface="Calibri"/>
                          <a:ea typeface="Calibri"/>
                          <a:cs typeface="Arial"/>
                        </a:rPr>
                        <a:t>الحركة العادية </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41272">
                <a:tc>
                  <a:txBody>
                    <a:bodyPr/>
                    <a:lstStyle/>
                    <a:p>
                      <a:pPr algn="just" rtl="1">
                        <a:lnSpc>
                          <a:spcPct val="115000"/>
                        </a:lnSpc>
                        <a:spcAft>
                          <a:spcPts val="0"/>
                        </a:spcAft>
                      </a:pPr>
                      <a:r>
                        <a:rPr lang="ar-IQ" sz="1600" b="1">
                          <a:effectLst/>
                          <a:latin typeface="Calibri"/>
                          <a:ea typeface="Calibri"/>
                          <a:cs typeface="Arial"/>
                        </a:rPr>
                        <a:t> </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rtl="1">
                        <a:lnSpc>
                          <a:spcPct val="115000"/>
                        </a:lnSpc>
                        <a:spcAft>
                          <a:spcPts val="0"/>
                        </a:spcAft>
                        <a:buFont typeface="Symbol"/>
                        <a:buChar char=""/>
                      </a:pPr>
                      <a:r>
                        <a:rPr lang="ar-IQ" sz="1600">
                          <a:effectLst/>
                          <a:latin typeface="Calibri"/>
                          <a:ea typeface="Calibri"/>
                          <a:cs typeface="Arial"/>
                        </a:rPr>
                        <a:t>اوضاع وحركات بدنية</a:t>
                      </a:r>
                      <a:endParaRPr lang="en-US" sz="1100">
                        <a:effectLst/>
                        <a:latin typeface="Calibri"/>
                        <a:ea typeface="Calibri"/>
                        <a:cs typeface="Arial"/>
                      </a:endParaRPr>
                    </a:p>
                    <a:p>
                      <a:pPr marL="342900" lvl="0" indent="-342900" algn="just" rtl="1">
                        <a:lnSpc>
                          <a:spcPct val="115000"/>
                        </a:lnSpc>
                        <a:spcAft>
                          <a:spcPts val="0"/>
                        </a:spcAft>
                        <a:buFont typeface="Symbol"/>
                        <a:buChar char=""/>
                      </a:pPr>
                      <a:r>
                        <a:rPr lang="ar-IQ" sz="1600">
                          <a:effectLst/>
                          <a:latin typeface="Calibri"/>
                          <a:ea typeface="Calibri"/>
                          <a:cs typeface="Arial"/>
                        </a:rPr>
                        <a:t>تشكل الجسم وتنمى مقدرته الحركية</a:t>
                      </a:r>
                      <a:endParaRPr lang="en-US" sz="1100">
                        <a:effectLst/>
                        <a:latin typeface="Calibri"/>
                        <a:ea typeface="Calibri"/>
                        <a:cs typeface="Arial"/>
                      </a:endParaRPr>
                    </a:p>
                    <a:p>
                      <a:pPr marL="342900" lvl="0" indent="-342900" algn="just" rtl="1">
                        <a:lnSpc>
                          <a:spcPct val="115000"/>
                        </a:lnSpc>
                        <a:spcAft>
                          <a:spcPts val="0"/>
                        </a:spcAft>
                        <a:buFont typeface="Symbol"/>
                        <a:buChar char=""/>
                      </a:pPr>
                      <a:r>
                        <a:rPr lang="ar-IQ" sz="1600">
                          <a:effectLst/>
                          <a:latin typeface="Calibri"/>
                          <a:ea typeface="Calibri"/>
                          <a:cs typeface="Arial"/>
                        </a:rPr>
                        <a:t>تؤدي لغرض تربوي .</a:t>
                      </a:r>
                      <a:endParaRPr lang="en-US" sz="1100">
                        <a:effectLst/>
                        <a:latin typeface="Calibri"/>
                        <a:ea typeface="Calibri"/>
                        <a:cs typeface="Arial"/>
                      </a:endParaRPr>
                    </a:p>
                    <a:p>
                      <a:pPr marL="342900" lvl="0" indent="-342900" algn="just" rtl="1">
                        <a:lnSpc>
                          <a:spcPct val="115000"/>
                        </a:lnSpc>
                        <a:spcAft>
                          <a:spcPts val="0"/>
                        </a:spcAft>
                        <a:buFont typeface="Symbol"/>
                        <a:buChar char=""/>
                      </a:pPr>
                      <a:r>
                        <a:rPr lang="ar-IQ" sz="1600">
                          <a:effectLst/>
                          <a:latin typeface="Calibri"/>
                          <a:ea typeface="Calibri"/>
                          <a:cs typeface="Arial"/>
                        </a:rPr>
                        <a:t>هدفها الوصول لاحسن قدرة ممكنة على الاداء في المجال الرياضي والمهني ومجالات الحياة المختلفة .</a:t>
                      </a:r>
                      <a:endParaRPr lang="en-US" sz="1100">
                        <a:effectLst/>
                        <a:latin typeface="Calibri"/>
                        <a:ea typeface="Calibri"/>
                        <a:cs typeface="Arial"/>
                      </a:endParaRPr>
                    </a:p>
                    <a:p>
                      <a:pPr marL="342900" lvl="0" indent="-342900" algn="just" rtl="1">
                        <a:lnSpc>
                          <a:spcPct val="115000"/>
                        </a:lnSpc>
                        <a:spcAft>
                          <a:spcPts val="0"/>
                        </a:spcAft>
                        <a:buFont typeface="Symbol"/>
                        <a:buChar char=""/>
                      </a:pPr>
                      <a:r>
                        <a:rPr lang="ar-IQ" sz="1600">
                          <a:effectLst/>
                          <a:latin typeface="Calibri"/>
                          <a:ea typeface="Calibri"/>
                          <a:cs typeface="Arial"/>
                        </a:rPr>
                        <a:t>لها قواعد اختيار (علمية - تربوية).</a:t>
                      </a:r>
                      <a:endParaRPr lang="en-US" sz="1100">
                        <a:effectLst/>
                        <a:latin typeface="Calibri"/>
                        <a:ea typeface="Calibri"/>
                        <a:cs typeface="Arial"/>
                      </a:endParaRPr>
                    </a:p>
                    <a:p>
                      <a:pPr marL="342900" lvl="0" indent="-342900" algn="just" rtl="1">
                        <a:lnSpc>
                          <a:spcPct val="115000"/>
                        </a:lnSpc>
                        <a:spcAft>
                          <a:spcPts val="0"/>
                        </a:spcAft>
                        <a:buFont typeface="Symbol"/>
                        <a:buChar char=""/>
                      </a:pPr>
                      <a:r>
                        <a:rPr lang="ar-IQ" sz="1600">
                          <a:effectLst/>
                          <a:latin typeface="Calibri"/>
                          <a:ea typeface="Calibri"/>
                          <a:cs typeface="Arial"/>
                        </a:rPr>
                        <a:t>اها قواعد خاصة في الكتابة والنداء والتوصيف الحركي .</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rtl="1">
                        <a:lnSpc>
                          <a:spcPct val="115000"/>
                        </a:lnSpc>
                        <a:spcAft>
                          <a:spcPts val="0"/>
                        </a:spcAft>
                        <a:buFont typeface="Symbol"/>
                        <a:buChar char=""/>
                      </a:pPr>
                      <a:r>
                        <a:rPr lang="ar-IQ" sz="1600" dirty="0">
                          <a:effectLst/>
                          <a:latin typeface="Calibri"/>
                          <a:ea typeface="Calibri"/>
                          <a:cs typeface="Arial"/>
                        </a:rPr>
                        <a:t>حركات بدنية فقط .</a:t>
                      </a:r>
                      <a:endParaRPr lang="en-US" sz="1100" dirty="0">
                        <a:effectLst/>
                        <a:latin typeface="Calibri"/>
                        <a:ea typeface="Calibri"/>
                        <a:cs typeface="Arial"/>
                      </a:endParaRPr>
                    </a:p>
                    <a:p>
                      <a:pPr marL="342900" lvl="0" indent="-342900" algn="just" rtl="1">
                        <a:lnSpc>
                          <a:spcPct val="115000"/>
                        </a:lnSpc>
                        <a:spcAft>
                          <a:spcPts val="0"/>
                        </a:spcAft>
                        <a:buFont typeface="Symbol"/>
                        <a:buChar char=""/>
                      </a:pPr>
                      <a:r>
                        <a:rPr lang="ar-IQ" sz="1600" dirty="0">
                          <a:effectLst/>
                          <a:latin typeface="Calibri"/>
                          <a:ea typeface="Calibri"/>
                          <a:cs typeface="Arial"/>
                        </a:rPr>
                        <a:t>قد يكون لها تأثير على الجسم في بعض الحالات.</a:t>
                      </a:r>
                      <a:endParaRPr lang="en-US" sz="1100" dirty="0">
                        <a:effectLst/>
                        <a:latin typeface="Calibri"/>
                        <a:ea typeface="Calibri"/>
                        <a:cs typeface="Arial"/>
                      </a:endParaRPr>
                    </a:p>
                    <a:p>
                      <a:pPr marL="342900" lvl="0" indent="-342900" algn="just" rtl="1">
                        <a:lnSpc>
                          <a:spcPct val="115000"/>
                        </a:lnSpc>
                        <a:spcAft>
                          <a:spcPts val="0"/>
                        </a:spcAft>
                        <a:buFont typeface="Symbol"/>
                        <a:buChar char=""/>
                      </a:pPr>
                      <a:r>
                        <a:rPr lang="ar-IQ" sz="1600" dirty="0">
                          <a:effectLst/>
                          <a:latin typeface="Calibri"/>
                          <a:ea typeface="Calibri"/>
                          <a:cs typeface="Arial"/>
                        </a:rPr>
                        <a:t>لا تؤدي لغرض تربوي وقد يكون لها غرض اخر .</a:t>
                      </a:r>
                      <a:endParaRPr lang="en-US" sz="1100" dirty="0">
                        <a:effectLst/>
                        <a:latin typeface="Calibri"/>
                        <a:ea typeface="Calibri"/>
                        <a:cs typeface="Arial"/>
                      </a:endParaRPr>
                    </a:p>
                    <a:p>
                      <a:pPr marL="342900" lvl="0" indent="-342900" algn="just" rtl="1">
                        <a:lnSpc>
                          <a:spcPct val="115000"/>
                        </a:lnSpc>
                        <a:spcAft>
                          <a:spcPts val="0"/>
                        </a:spcAft>
                        <a:buFont typeface="Symbol"/>
                        <a:buChar char=""/>
                      </a:pPr>
                      <a:r>
                        <a:rPr lang="ar-IQ" sz="1600" dirty="0">
                          <a:effectLst/>
                          <a:latin typeface="Calibri"/>
                          <a:ea typeface="Calibri"/>
                          <a:cs typeface="Arial"/>
                        </a:rPr>
                        <a:t>قد يكون لها تأثير في مدى قدرة الفرد على الاداء .</a:t>
                      </a:r>
                      <a:endParaRPr lang="en-US" sz="1100" dirty="0">
                        <a:effectLst/>
                        <a:latin typeface="Calibri"/>
                        <a:ea typeface="Calibri"/>
                        <a:cs typeface="Arial"/>
                      </a:endParaRPr>
                    </a:p>
                    <a:p>
                      <a:pPr marL="342900" lvl="0" indent="-342900" algn="just" rtl="1">
                        <a:lnSpc>
                          <a:spcPct val="115000"/>
                        </a:lnSpc>
                        <a:spcAft>
                          <a:spcPts val="0"/>
                        </a:spcAft>
                        <a:buFont typeface="Symbol"/>
                        <a:buChar char=""/>
                      </a:pPr>
                      <a:r>
                        <a:rPr lang="ar-IQ" sz="1600" dirty="0">
                          <a:effectLst/>
                          <a:latin typeface="Calibri"/>
                          <a:ea typeface="Calibri"/>
                          <a:cs typeface="Arial"/>
                        </a:rPr>
                        <a:t>ليس لها قواعد اختيار .</a:t>
                      </a:r>
                      <a:endParaRPr lang="en-US" sz="1100" dirty="0">
                        <a:effectLst/>
                        <a:latin typeface="Calibri"/>
                        <a:ea typeface="Calibri"/>
                        <a:cs typeface="Arial"/>
                      </a:endParaRPr>
                    </a:p>
                    <a:p>
                      <a:pPr marL="342900" lvl="0" indent="-342900" algn="just" rtl="1">
                        <a:lnSpc>
                          <a:spcPct val="115000"/>
                        </a:lnSpc>
                        <a:spcAft>
                          <a:spcPts val="0"/>
                        </a:spcAft>
                        <a:buFont typeface="Symbol"/>
                        <a:buChar char=""/>
                      </a:pPr>
                      <a:r>
                        <a:rPr lang="ar-IQ" sz="1600" dirty="0">
                          <a:effectLst/>
                          <a:latin typeface="Calibri"/>
                          <a:ea typeface="Calibri"/>
                          <a:cs typeface="Arial"/>
                        </a:rPr>
                        <a:t>ليس لها قواعد لكتابتها او النداء عليها وتوصيف حركتها .</a:t>
                      </a:r>
                      <a:endParaRPr lang="en-US" sz="11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4771694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ar-IQ" b="1" dirty="0"/>
              <a:t> </a:t>
            </a:r>
            <a:r>
              <a:rPr lang="en-US" dirty="0"/>
              <a:t/>
            </a:r>
            <a:br>
              <a:rPr lang="en-US" dirty="0"/>
            </a:br>
            <a:r>
              <a:rPr lang="ar-IQ" b="1" dirty="0"/>
              <a:t>تقسيم التمارين</a:t>
            </a:r>
            <a:r>
              <a:rPr lang="en-US" dirty="0"/>
              <a:t/>
            </a:r>
            <a:br>
              <a:rPr lang="en-US" dirty="0"/>
            </a:br>
            <a:endParaRPr lang="ar-IQ" dirty="0"/>
          </a:p>
        </p:txBody>
      </p:sp>
      <p:pic>
        <p:nvPicPr>
          <p:cNvPr id="2050"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1107116"/>
            <a:ext cx="8610600" cy="55984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829067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a:t>الاصطلاحات والاوضاع المستخدمة في التمارين البدنية </a:t>
            </a:r>
          </a:p>
        </p:txBody>
      </p:sp>
      <p:sp>
        <p:nvSpPr>
          <p:cNvPr id="3" name="Content Placeholder 2"/>
          <p:cNvSpPr>
            <a:spLocks noGrp="1"/>
          </p:cNvSpPr>
          <p:nvPr>
            <p:ph idx="1"/>
          </p:nvPr>
        </p:nvSpPr>
        <p:spPr/>
        <p:txBody>
          <a:bodyPr/>
          <a:lstStyle/>
          <a:p>
            <a:pPr algn="r" rtl="1">
              <a:lnSpc>
                <a:spcPct val="115000"/>
              </a:lnSpc>
              <a:spcAft>
                <a:spcPts val="1000"/>
              </a:spcAft>
            </a:pPr>
            <a:r>
              <a:rPr lang="ar-IQ" dirty="0">
                <a:ea typeface="Calibri"/>
              </a:rPr>
              <a:t>لكل مجال مصطلحاته التي يفهمها العاملون بهذا المجال والتخصص . وهي عبارة عن تسميات يطلق عليها لتمييز بين الاشكال وتفسير ماهيتها بسرعة وسهولة عند اداء التمارين البدنية .</a:t>
            </a:r>
            <a:endParaRPr lang="en-US" sz="2000" dirty="0">
              <a:ea typeface="Calibri"/>
              <a:cs typeface="Arial"/>
            </a:endParaRPr>
          </a:p>
          <a:p>
            <a:pPr algn="r" rtl="1">
              <a:lnSpc>
                <a:spcPct val="115000"/>
              </a:lnSpc>
              <a:spcAft>
                <a:spcPts val="1000"/>
              </a:spcAft>
            </a:pPr>
            <a:r>
              <a:rPr lang="ar-IQ" dirty="0">
                <a:ea typeface="Calibri"/>
              </a:rPr>
              <a:t>و الاصطلاحات المستخدمة في التمارين البدنية تشمل الاصطلاحات الخاصة بالوضع , والحركة والتمرين .</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25376710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28600"/>
            <a:ext cx="8458200" cy="6324600"/>
          </a:xfrm>
        </p:spPr>
        <p:txBody>
          <a:bodyPr>
            <a:normAutofit fontScale="70000" lnSpcReduction="20000"/>
          </a:bodyPr>
          <a:lstStyle/>
          <a:p>
            <a:pPr marL="0" indent="0" algn="r" rtl="1">
              <a:lnSpc>
                <a:spcPct val="115000"/>
              </a:lnSpc>
              <a:spcAft>
                <a:spcPts val="1000"/>
              </a:spcAft>
              <a:buNone/>
            </a:pPr>
            <a:r>
              <a:rPr lang="ar-IQ" dirty="0">
                <a:ea typeface="Calibri"/>
              </a:rPr>
              <a:t>الوضع : هو الشكل الذي يتخذه الجسم قبل ادائه لاية حركة مثل (الوقوف, البروك,...)</a:t>
            </a:r>
            <a:endParaRPr lang="en-US" sz="2000" dirty="0">
              <a:ea typeface="Calibri"/>
              <a:cs typeface="Arial"/>
            </a:endParaRPr>
          </a:p>
          <a:p>
            <a:pPr marL="0" indent="0" algn="r" rtl="1">
              <a:lnSpc>
                <a:spcPct val="115000"/>
              </a:lnSpc>
              <a:spcAft>
                <a:spcPts val="1000"/>
              </a:spcAft>
              <a:buNone/>
            </a:pPr>
            <a:r>
              <a:rPr lang="ar-IQ" dirty="0">
                <a:ea typeface="Calibri"/>
              </a:rPr>
              <a:t>الحركة : فيقصد بها النشاط الذي يقوم به الجسم كله كوحدة واحدة مثل ( القفزو الوثب ......) او النشاط الذي يؤديه عضو معين من الجسمة كالرجلين اوالذراعين او الجذع او غيرها من اعضاء الجسم . وكذلك النشاط الذي يشترك فيه اكثر من عضو مثل حركة الرجلين والذراعين معا في حركة واحدة او جملة اعضاء في حركة اخرى معينة .</a:t>
            </a:r>
            <a:endParaRPr lang="en-US" sz="2000" dirty="0">
              <a:ea typeface="Calibri"/>
              <a:cs typeface="Arial"/>
            </a:endParaRPr>
          </a:p>
          <a:p>
            <a:pPr marL="0" indent="0" algn="r" rtl="1">
              <a:lnSpc>
                <a:spcPct val="115000"/>
              </a:lnSpc>
              <a:spcAft>
                <a:spcPts val="1000"/>
              </a:spcAft>
              <a:buNone/>
            </a:pPr>
            <a:r>
              <a:rPr lang="ar-IQ" dirty="0">
                <a:ea typeface="Calibri"/>
              </a:rPr>
              <a:t>التمرين : فهو عبارة عن تكرار حركة معينة او عدة حركات في صور مختلفة يقصد بها غرض خاص وتأثير معين . يراعى فيه تأكيد المبادئ العلمية فضلا عن تطبيقها للاسس التربوية السليمة .</a:t>
            </a:r>
            <a:endParaRPr lang="en-US" sz="2000" dirty="0">
              <a:ea typeface="Calibri"/>
              <a:cs typeface="Arial"/>
            </a:endParaRPr>
          </a:p>
          <a:p>
            <a:pPr marL="0" indent="0" algn="r" rtl="1">
              <a:lnSpc>
                <a:spcPct val="115000"/>
              </a:lnSpc>
              <a:spcAft>
                <a:spcPts val="1000"/>
              </a:spcAft>
              <a:buNone/>
            </a:pPr>
            <a:r>
              <a:rPr lang="ar-IQ" dirty="0">
                <a:ea typeface="Calibri"/>
              </a:rPr>
              <a:t>ويؤدى التمرين من وضع خاص يعرف (بالوضع الابتدائي) وهو اما ان يكون وضعا اصليا او وضعا مشتقا .</a:t>
            </a:r>
            <a:endParaRPr lang="en-US" sz="2000" dirty="0">
              <a:ea typeface="Calibri"/>
              <a:cs typeface="Arial"/>
            </a:endParaRPr>
          </a:p>
          <a:p>
            <a:pPr marL="0" indent="0" algn="r" rtl="1">
              <a:lnSpc>
                <a:spcPct val="115000"/>
              </a:lnSpc>
              <a:spcAft>
                <a:spcPts val="1000"/>
              </a:spcAft>
              <a:buNone/>
            </a:pPr>
            <a:r>
              <a:rPr lang="ar-IQ" dirty="0">
                <a:ea typeface="Calibri"/>
              </a:rPr>
              <a:t>والمقصود بالوضع الاصلي : هو الوضع البسيط الطبيعي غير المعقد وتسمى ايضا الاوضاع الاساس . وللتمارين البدنية خمسة اوضاع هي :</a:t>
            </a:r>
            <a:endParaRPr lang="en-US" sz="2000" dirty="0">
              <a:ea typeface="Calibri"/>
              <a:cs typeface="Arial"/>
            </a:endParaRPr>
          </a:p>
          <a:p>
            <a:pPr marL="0" indent="0" algn="r" rtl="1">
              <a:lnSpc>
                <a:spcPct val="115000"/>
              </a:lnSpc>
              <a:spcAft>
                <a:spcPts val="1000"/>
              </a:spcAft>
              <a:buNone/>
            </a:pPr>
            <a:r>
              <a:rPr lang="ar-IQ" dirty="0">
                <a:ea typeface="Calibri"/>
              </a:rPr>
              <a:t>(الوقوف, الجثو, الجلوسي, (جلوس التربيع), رقود, التعلق).</a:t>
            </a:r>
            <a:endParaRPr lang="en-US" sz="2000" dirty="0">
              <a:ea typeface="Calibri"/>
              <a:cs typeface="Arial"/>
            </a:endParaRPr>
          </a:p>
          <a:p>
            <a:pPr marL="0" indent="0">
              <a:buNone/>
            </a:pPr>
            <a:r>
              <a:rPr lang="ar-IQ" dirty="0">
                <a:ea typeface="Calibri"/>
              </a:rPr>
              <a:t>الوضع المشتق : فهو الوضع الذي يشتق من الاوضاع الاصلية السابقة ويكون اما بتحريك الذراعين او الرجلين او الجذع . والاوضاع المشتقة لا حصر لها </a:t>
            </a:r>
            <a:endParaRPr lang="ar-IQ" dirty="0"/>
          </a:p>
        </p:txBody>
      </p:sp>
    </p:spTree>
    <p:extLst>
      <p:ext uri="{BB962C8B-B14F-4D97-AF65-F5344CB8AC3E}">
        <p14:creationId xmlns:p14="http://schemas.microsoft.com/office/powerpoint/2010/main" val="6779424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a:t>الاوضاع الاصلية والاوضاع المشتقة</a:t>
            </a:r>
            <a:r>
              <a:rPr lang="en-US" dirty="0"/>
              <a:t/>
            </a:r>
            <a:br>
              <a:rPr lang="en-US" dirty="0"/>
            </a:br>
            <a:endParaRPr lang="ar-IQ" dirty="0"/>
          </a:p>
        </p:txBody>
      </p:sp>
      <p:sp>
        <p:nvSpPr>
          <p:cNvPr id="3" name="Content Placeholder 2"/>
          <p:cNvSpPr>
            <a:spLocks noGrp="1"/>
          </p:cNvSpPr>
          <p:nvPr>
            <p:ph idx="1"/>
          </p:nvPr>
        </p:nvSpPr>
        <p:spPr>
          <a:xfrm>
            <a:off x="304800" y="1066800"/>
            <a:ext cx="8610600" cy="5486400"/>
          </a:xfrm>
        </p:spPr>
        <p:txBody>
          <a:bodyPr>
            <a:normAutofit fontScale="92500" lnSpcReduction="20000"/>
          </a:bodyPr>
          <a:lstStyle/>
          <a:p>
            <a:pPr algn="just" rtl="1">
              <a:lnSpc>
                <a:spcPct val="115000"/>
              </a:lnSpc>
              <a:spcAft>
                <a:spcPts val="1000"/>
              </a:spcAft>
            </a:pPr>
            <a:r>
              <a:rPr lang="ar-IQ" dirty="0">
                <a:ea typeface="Calibri"/>
              </a:rPr>
              <a:t>اتفق العلماء في التربية البدنية وعلوم التربية الرياضية والمتخصصين بطرائق تدريس التربية الرياضية على اختيار (</a:t>
            </a:r>
            <a:r>
              <a:rPr lang="en-US" dirty="0">
                <a:ea typeface="Calibri"/>
                <a:cs typeface="Arial"/>
              </a:rPr>
              <a:t>5</a:t>
            </a:r>
            <a:r>
              <a:rPr lang="ar-IQ" dirty="0">
                <a:ea typeface="Calibri"/>
              </a:rPr>
              <a:t>) خمسة اوضاع يتخذها الجسم تشكل اساسا لباقي الاوضاع التي يمكن ان يتخذها لبدء حركته واطلقوا عليها الاوضاع الاصلية .</a:t>
            </a:r>
            <a:endParaRPr lang="en-US" sz="2000" dirty="0">
              <a:ea typeface="Calibri"/>
              <a:cs typeface="Arial"/>
            </a:endParaRPr>
          </a:p>
          <a:p>
            <a:pPr algn="just" rtl="1">
              <a:lnSpc>
                <a:spcPct val="115000"/>
              </a:lnSpc>
              <a:spcAft>
                <a:spcPts val="1000"/>
              </a:spcAft>
            </a:pPr>
            <a:r>
              <a:rPr lang="ar-IQ" dirty="0">
                <a:ea typeface="Calibri"/>
              </a:rPr>
              <a:t>الاوضاع الاصلية هي :</a:t>
            </a:r>
            <a:endParaRPr lang="en-US" sz="2000" dirty="0">
              <a:ea typeface="Calibri"/>
              <a:cs typeface="Arial"/>
            </a:endParaRPr>
          </a:p>
          <a:p>
            <a:pPr lvl="0" algn="just" rtl="1">
              <a:lnSpc>
                <a:spcPct val="115000"/>
              </a:lnSpc>
              <a:buFont typeface="+mj-lt"/>
              <a:buAutoNum type="arabicPeriod"/>
            </a:pPr>
            <a:r>
              <a:rPr lang="ar-IQ" dirty="0">
                <a:ea typeface="Calibri"/>
              </a:rPr>
              <a:t>الوقوف</a:t>
            </a:r>
            <a:endParaRPr lang="en-US" sz="2000" dirty="0">
              <a:ea typeface="Calibri"/>
              <a:cs typeface="Arial"/>
            </a:endParaRPr>
          </a:p>
          <a:p>
            <a:pPr lvl="0" algn="just" rtl="1">
              <a:lnSpc>
                <a:spcPct val="115000"/>
              </a:lnSpc>
              <a:buFont typeface="+mj-lt"/>
              <a:buAutoNum type="arabicPeriod"/>
            </a:pPr>
            <a:r>
              <a:rPr lang="ar-IQ" dirty="0">
                <a:ea typeface="Calibri"/>
              </a:rPr>
              <a:t>البروك ( الجثو ).</a:t>
            </a:r>
            <a:endParaRPr lang="en-US" sz="2000" dirty="0">
              <a:ea typeface="Calibri"/>
              <a:cs typeface="Arial"/>
            </a:endParaRPr>
          </a:p>
          <a:p>
            <a:pPr lvl="0" algn="just" rtl="1">
              <a:lnSpc>
                <a:spcPct val="115000"/>
              </a:lnSpc>
              <a:buFont typeface="+mj-lt"/>
              <a:buAutoNum type="arabicPeriod"/>
            </a:pPr>
            <a:r>
              <a:rPr lang="ar-IQ" dirty="0">
                <a:ea typeface="Calibri"/>
              </a:rPr>
              <a:t>الجلوس (جلوس التربيع ) .</a:t>
            </a:r>
            <a:endParaRPr lang="en-US" sz="2000" dirty="0">
              <a:ea typeface="Calibri"/>
              <a:cs typeface="Arial"/>
            </a:endParaRPr>
          </a:p>
          <a:p>
            <a:pPr lvl="0" algn="just" rtl="1">
              <a:lnSpc>
                <a:spcPct val="115000"/>
              </a:lnSpc>
              <a:buFont typeface="+mj-lt"/>
              <a:buAutoNum type="arabicPeriod"/>
            </a:pPr>
            <a:r>
              <a:rPr lang="ar-IQ" dirty="0">
                <a:ea typeface="Calibri"/>
              </a:rPr>
              <a:t>الاستلقاء ( الرقود ) .</a:t>
            </a:r>
            <a:endParaRPr lang="en-US" sz="2000" dirty="0">
              <a:ea typeface="Calibri"/>
              <a:cs typeface="Arial"/>
            </a:endParaRPr>
          </a:p>
          <a:p>
            <a:pPr lvl="0" algn="just" rtl="1">
              <a:lnSpc>
                <a:spcPct val="115000"/>
              </a:lnSpc>
              <a:spcAft>
                <a:spcPts val="1000"/>
              </a:spcAft>
              <a:buFont typeface="+mj-lt"/>
              <a:buAutoNum type="arabicPeriod"/>
            </a:pPr>
            <a:r>
              <a:rPr lang="ar-IQ" dirty="0">
                <a:ea typeface="Calibri"/>
              </a:rPr>
              <a:t>التعلق .</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27050469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TotalTime>
  <Words>2109</Words>
  <Application>Microsoft Office PowerPoint</Application>
  <PresentationFormat>On-screen Show (4:3)</PresentationFormat>
  <Paragraphs>193</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تعريف التمرينات البدنية  </vt:lpstr>
      <vt:lpstr>PowerPoint Presentation</vt:lpstr>
      <vt:lpstr>اهمية التمرينات البدنية ومميزاتها  </vt:lpstr>
      <vt:lpstr>PowerPoint Presentation</vt:lpstr>
      <vt:lpstr>الفرق بين التمرينات البدنية والحركة العادية</vt:lpstr>
      <vt:lpstr>  تقسيم التمارين </vt:lpstr>
      <vt:lpstr>الاصطلاحات والاوضاع المستخدمة في التمارين البدنية </vt:lpstr>
      <vt:lpstr>PowerPoint Presentation</vt:lpstr>
      <vt:lpstr>الاوضاع الاصلية والاوضاع المشتقة </vt:lpstr>
      <vt:lpstr>وقد سميت هذه الاوضاع بالاوضاع الاصلية في التمرينات لتميزها بالاتي :</vt:lpstr>
      <vt:lpstr>PowerPoint Presentation</vt:lpstr>
      <vt:lpstr>PowerPoint Presentation</vt:lpstr>
      <vt:lpstr>PowerPoint Presentation</vt:lpstr>
      <vt:lpstr>الوضع المشتق  </vt:lpstr>
      <vt:lpstr>اسس كتابة التمرينات </vt:lpstr>
      <vt:lpstr>كتابة الوضع الابتدائي </vt:lpstr>
      <vt:lpstr>كتابة حركة (او حركات ) التمرين</vt:lpstr>
      <vt:lpstr>PowerPoint Presentation</vt:lpstr>
      <vt:lpstr>PowerPoint Presentation</vt:lpstr>
      <vt:lpstr>كتابة الوضع النهائي  </vt:lpstr>
      <vt:lpstr>النداء على التمرينات </vt:lpstr>
      <vt:lpstr>التنبيه  </vt:lpstr>
      <vt:lpstr>PowerPoint Presentation</vt:lpstr>
      <vt:lpstr>القسم الثاني ( فترة او برهة الانتظار ): </vt:lpstr>
      <vt:lpstr>القسم الثالث ( الحكم ):</vt:lpstr>
      <vt:lpstr>الاحكام العديدة :</vt:lpstr>
      <vt:lpstr>ايعاز التمرين  </vt:lpstr>
      <vt:lpstr>PowerPoint Presentation</vt:lpstr>
      <vt:lpstr>انواع الايعاز : </vt:lpstr>
      <vt:lpstr>الايعاز للحركة </vt:lpstr>
      <vt:lpstr>الايعاز حركتين :</vt:lpstr>
      <vt:lpstr>PowerPoint Presentation</vt:lpstr>
      <vt:lpstr>اسباب ظهور الاخطاء في التمرين البدني هي : </vt:lpstr>
      <vt:lpstr>اسس اصلاح الاخطاء في التمرين البدني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تعريف التمرينات البدنية  </dc:title>
  <dc:creator>52</dc:creator>
  <cp:lastModifiedBy>Maher</cp:lastModifiedBy>
  <cp:revision>16</cp:revision>
  <dcterms:created xsi:type="dcterms:W3CDTF">2006-08-16T00:00:00Z</dcterms:created>
  <dcterms:modified xsi:type="dcterms:W3CDTF">2019-06-17T07:35:20Z</dcterms:modified>
</cp:coreProperties>
</file>