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BD9EB99-E11D-4F8A-AFC7-23A346B5C218}" type="datetimeFigureOut">
              <a:rPr lang="ar-IQ" smtClean="0"/>
              <a:t>02/04/1440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79DF11F-E9AC-4175-A967-AF1D60A4B5A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D9EB99-E11D-4F8A-AFC7-23A346B5C218}"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79DF11F-E9AC-4175-A967-AF1D60A4B5A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D9EB99-E11D-4F8A-AFC7-23A346B5C218}"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79DF11F-E9AC-4175-A967-AF1D60A4B5A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D9EB99-E11D-4F8A-AFC7-23A346B5C218}"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79DF11F-E9AC-4175-A967-AF1D60A4B5AE}"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BD9EB99-E11D-4F8A-AFC7-23A346B5C218}" type="datetimeFigureOut">
              <a:rPr lang="ar-IQ" smtClean="0"/>
              <a:t>02/04/1440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79DF11F-E9AC-4175-A967-AF1D60A4B5AE}"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D9EB99-E11D-4F8A-AFC7-23A346B5C218}" type="datetimeFigureOut">
              <a:rPr lang="ar-IQ" smtClean="0"/>
              <a:t>02/04/1440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79DF11F-E9AC-4175-A967-AF1D60A4B5AE}"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D9EB99-E11D-4F8A-AFC7-23A346B5C218}" type="datetimeFigureOut">
              <a:rPr lang="ar-IQ" smtClean="0"/>
              <a:t>02/04/1440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679DF11F-E9AC-4175-A967-AF1D60A4B5AE}"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BD9EB99-E11D-4F8A-AFC7-23A346B5C218}" type="datetimeFigureOut">
              <a:rPr lang="ar-IQ" smtClean="0"/>
              <a:t>02/04/1440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679DF11F-E9AC-4175-A967-AF1D60A4B5AE}"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BD9EB99-E11D-4F8A-AFC7-23A346B5C218}" type="datetimeFigureOut">
              <a:rPr lang="ar-IQ" smtClean="0"/>
              <a:t>02/04/1440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679DF11F-E9AC-4175-A967-AF1D60A4B5A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D9EB99-E11D-4F8A-AFC7-23A346B5C218}" type="datetimeFigureOut">
              <a:rPr lang="ar-IQ" smtClean="0"/>
              <a:t>02/04/1440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79DF11F-E9AC-4175-A967-AF1D60A4B5AE}"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BD9EB99-E11D-4F8A-AFC7-23A346B5C218}" type="datetimeFigureOut">
              <a:rPr lang="ar-IQ" smtClean="0"/>
              <a:t>02/04/1440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79DF11F-E9AC-4175-A967-AF1D60A4B5AE}"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D9EB99-E11D-4F8A-AFC7-23A346B5C218}" type="datetimeFigureOut">
              <a:rPr lang="ar-IQ" smtClean="0"/>
              <a:t>02/04/1440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9DF11F-E9AC-4175-A967-AF1D60A4B5A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140968"/>
            <a:ext cx="7772400" cy="1829761"/>
          </a:xfrm>
        </p:spPr>
        <p:txBody>
          <a:bodyPr>
            <a:normAutofit fontScale="90000"/>
          </a:bodyPr>
          <a:lstStyle/>
          <a:p>
            <a:pPr algn="ctr"/>
            <a:r>
              <a:rPr lang="ar-IQ" sz="6600" b="1" dirty="0" smtClean="0">
                <a:solidFill>
                  <a:schemeClr val="bg2">
                    <a:lumMod val="50000"/>
                  </a:schemeClr>
                </a:solidFill>
              </a:rPr>
              <a:t>محاضرات تنس الطاولة</a:t>
            </a:r>
            <a:br>
              <a:rPr lang="ar-IQ" sz="6600" b="1" dirty="0" smtClean="0">
                <a:solidFill>
                  <a:schemeClr val="bg2">
                    <a:lumMod val="50000"/>
                  </a:schemeClr>
                </a:solidFill>
              </a:rPr>
            </a:br>
            <a:r>
              <a:rPr lang="ar-IQ" sz="6600" dirty="0" smtClean="0">
                <a:solidFill>
                  <a:schemeClr val="bg2">
                    <a:lumMod val="50000"/>
                  </a:schemeClr>
                </a:solidFill>
              </a:rPr>
              <a:t>#2</a:t>
            </a:r>
            <a:endParaRPr lang="ar-IQ" sz="6600" b="1" dirty="0">
              <a:solidFill>
                <a:schemeClr val="bg2">
                  <a:lumMod val="50000"/>
                </a:schemeClr>
              </a:solidFill>
            </a:endParaRPr>
          </a:p>
        </p:txBody>
      </p:sp>
      <p:pic>
        <p:nvPicPr>
          <p:cNvPr id="5" name="Picture 4" descr="0060a957de66f3d8d6a22d621e2ad134.jpg"/>
          <p:cNvPicPr>
            <a:picLocks noChangeAspect="1"/>
          </p:cNvPicPr>
          <p:nvPr/>
        </p:nvPicPr>
        <p:blipFill>
          <a:blip r:embed="rId2" cstate="print"/>
          <a:stretch>
            <a:fillRect/>
          </a:stretch>
        </p:blipFill>
        <p:spPr>
          <a:xfrm>
            <a:off x="1475656" y="260648"/>
            <a:ext cx="6336704" cy="262433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188640"/>
            <a:ext cx="8153400" cy="6408712"/>
          </a:xfrm>
        </p:spPr>
        <p:txBody>
          <a:bodyPr/>
          <a:lstStyle/>
          <a:p>
            <a:r>
              <a:rPr lang="ar-IQ" sz="1800" b="1" u="sng" dirty="0" smtClean="0"/>
              <a:t>المبحث </a:t>
            </a:r>
            <a:r>
              <a:rPr lang="ar-IQ" sz="1800" b="1" u="sng" dirty="0" err="1" smtClean="0"/>
              <a:t>الرابع </a:t>
            </a:r>
            <a:r>
              <a:rPr lang="ar-IQ" sz="1800" b="1" u="sng" dirty="0" smtClean="0"/>
              <a:t>/ مكان اللعب</a:t>
            </a:r>
            <a:endParaRPr lang="en-US" sz="1800" dirty="0" smtClean="0"/>
          </a:p>
          <a:p>
            <a:pPr>
              <a:buNone/>
            </a:pPr>
            <a:r>
              <a:rPr lang="ar-IQ" sz="1800" b="1" dirty="0" smtClean="0"/>
              <a:t>يقصد بمكان اللعب القاعة التي يجرى فيها اللعب وتقام فيها </a:t>
            </a:r>
            <a:endParaRPr lang="ar-IQ" sz="1800" b="1" dirty="0" smtClean="0"/>
          </a:p>
          <a:p>
            <a:pPr>
              <a:buNone/>
            </a:pPr>
            <a:r>
              <a:rPr lang="ar-IQ" sz="1800" b="1" dirty="0" smtClean="0"/>
              <a:t>المباريات </a:t>
            </a:r>
            <a:r>
              <a:rPr lang="ar-IQ" sz="1800" b="1" dirty="0" smtClean="0"/>
              <a:t>والبطولات ويجب ان </a:t>
            </a:r>
            <a:r>
              <a:rPr lang="ar-IQ" sz="1800" b="1" dirty="0" err="1" smtClean="0"/>
              <a:t>لاتقل</a:t>
            </a:r>
            <a:r>
              <a:rPr lang="ar-IQ" sz="1800" b="1" dirty="0" smtClean="0"/>
              <a:t> مساحة القاعة المخصصة للعب عن </a:t>
            </a:r>
            <a:r>
              <a:rPr lang="ar-IQ" sz="1800" b="1" dirty="0" err="1" smtClean="0"/>
              <a:t>14متر</a:t>
            </a:r>
            <a:r>
              <a:rPr lang="ar-IQ" sz="1800" b="1" dirty="0" smtClean="0"/>
              <a:t> طولا </a:t>
            </a:r>
            <a:r>
              <a:rPr lang="ar-IQ" sz="1800" b="1" dirty="0" err="1" smtClean="0"/>
              <a:t>و7</a:t>
            </a:r>
            <a:r>
              <a:rPr lang="ar-IQ" sz="1800" b="1" dirty="0" smtClean="0"/>
              <a:t> امتار عرضا وان </a:t>
            </a:r>
            <a:r>
              <a:rPr lang="ar-IQ" sz="1800" b="1" dirty="0" err="1" smtClean="0"/>
              <a:t>لايقل</a:t>
            </a:r>
            <a:r>
              <a:rPr lang="ar-IQ" sz="1800" b="1" dirty="0" smtClean="0"/>
              <a:t> ارتفاعها عن </a:t>
            </a:r>
            <a:r>
              <a:rPr lang="ar-IQ" sz="1800" b="1" dirty="0" err="1" smtClean="0"/>
              <a:t>4امتار</a:t>
            </a:r>
            <a:r>
              <a:rPr lang="ar-IQ" sz="1800" b="1" dirty="0" smtClean="0"/>
              <a:t> ويسمح بأقل من هذه الابعاد في البطولات المحلية بحيث </a:t>
            </a:r>
            <a:r>
              <a:rPr lang="ar-IQ" sz="1800" b="1" dirty="0" err="1" smtClean="0"/>
              <a:t>لايقل</a:t>
            </a:r>
            <a:r>
              <a:rPr lang="ar-IQ" sz="1800" b="1" dirty="0" smtClean="0"/>
              <a:t> طولها عن </a:t>
            </a:r>
            <a:r>
              <a:rPr lang="ar-IQ" sz="1800" b="1" dirty="0" err="1" smtClean="0"/>
              <a:t>12مترا</a:t>
            </a:r>
            <a:r>
              <a:rPr lang="ar-IQ" sz="1800" b="1" dirty="0" smtClean="0"/>
              <a:t> وعرضها عن </a:t>
            </a:r>
            <a:r>
              <a:rPr lang="ar-IQ" sz="1800" b="1" dirty="0" err="1" smtClean="0"/>
              <a:t>6امتار</a:t>
            </a:r>
            <a:r>
              <a:rPr lang="ar-IQ" sz="1800" b="1" dirty="0" smtClean="0"/>
              <a:t> وارتفاعها 3, امتار ويجب ان تكون جدران القاعة مطلية بلون قاتم غير عاكس للضوء او لما عاما ارضيتها فيجب ان تكون صلبة وغير صقيلة ويشترط في هذا النوع من القاعات ان تكون انارتها جيدة وعند تصميمها تراعى فيها </a:t>
            </a:r>
            <a:r>
              <a:rPr lang="ar-IQ" sz="1800" b="1" dirty="0" err="1" smtClean="0"/>
              <a:t>نا</a:t>
            </a:r>
            <a:r>
              <a:rPr lang="ar-IQ" sz="1800" b="1" dirty="0" err="1" smtClean="0">
                <a:solidFill>
                  <a:schemeClr val="bg2">
                    <a:lumMod val="25000"/>
                  </a:schemeClr>
                </a:solidFill>
              </a:rPr>
              <a:t>حيتان</a:t>
            </a:r>
            <a:r>
              <a:rPr lang="ar-IQ" sz="1800" b="1" dirty="0" err="1" smtClean="0">
                <a:solidFill>
                  <a:schemeClr val="bg2">
                    <a:lumMod val="25000"/>
                  </a:schemeClr>
                </a:solidFill>
              </a:rPr>
              <a:t>:</a:t>
            </a:r>
            <a:endParaRPr lang="ar-IQ" sz="1800" b="1" dirty="0" smtClean="0">
              <a:solidFill>
                <a:schemeClr val="bg2">
                  <a:lumMod val="25000"/>
                </a:schemeClr>
              </a:solidFill>
            </a:endParaRPr>
          </a:p>
          <a:p>
            <a:pPr lvl="0"/>
            <a:r>
              <a:rPr lang="ar-IQ" sz="1800" b="1" dirty="0" smtClean="0">
                <a:solidFill>
                  <a:schemeClr val="bg2">
                    <a:lumMod val="50000"/>
                  </a:schemeClr>
                </a:solidFill>
              </a:rPr>
              <a:t>التهوية والتكييف </a:t>
            </a:r>
            <a:endParaRPr lang="en-US" sz="1800" dirty="0" smtClean="0">
              <a:solidFill>
                <a:schemeClr val="bg2">
                  <a:lumMod val="50000"/>
                </a:schemeClr>
              </a:solidFill>
            </a:endParaRPr>
          </a:p>
          <a:p>
            <a:pPr lvl="0"/>
            <a:r>
              <a:rPr lang="ar-IQ" sz="1800" b="1" dirty="0" smtClean="0">
                <a:solidFill>
                  <a:schemeClr val="bg2">
                    <a:lumMod val="25000"/>
                  </a:schemeClr>
                </a:solidFill>
              </a:rPr>
              <a:t>الانارة الطبيعية:  </a:t>
            </a:r>
            <a:r>
              <a:rPr lang="ar-IQ" sz="1800" b="1" dirty="0" smtClean="0"/>
              <a:t>ويكون مصدر الضوء اشعة الشمس او ضوء النهار اذ يدخل الضوء الى داخل القاعة بواسطة الشبابيك التي يجب ان توضع بحيث تسمح لدخول الضوء الى القاعة بالتساوي وان </a:t>
            </a:r>
            <a:r>
              <a:rPr lang="ar-IQ" sz="1800" b="1" dirty="0" err="1" smtClean="0"/>
              <a:t>لاتعيق</a:t>
            </a:r>
            <a:r>
              <a:rPr lang="ar-IQ" sz="1800" b="1" dirty="0" smtClean="0"/>
              <a:t> النظر وتؤثر في سير اللعب.</a:t>
            </a:r>
            <a:endParaRPr lang="en-US" sz="1800" dirty="0" smtClean="0"/>
          </a:p>
          <a:p>
            <a:pPr lvl="0"/>
            <a:r>
              <a:rPr lang="ar-IQ" sz="1800" b="1" dirty="0" smtClean="0">
                <a:solidFill>
                  <a:schemeClr val="bg2">
                    <a:lumMod val="25000"/>
                  </a:schemeClr>
                </a:solidFill>
              </a:rPr>
              <a:t>الانارة </a:t>
            </a:r>
            <a:r>
              <a:rPr lang="ar-IQ" sz="1800" b="1" dirty="0" err="1" smtClean="0">
                <a:solidFill>
                  <a:schemeClr val="bg2">
                    <a:lumMod val="25000"/>
                  </a:schemeClr>
                </a:solidFill>
              </a:rPr>
              <a:t>الصطناعية</a:t>
            </a:r>
            <a:r>
              <a:rPr lang="ar-IQ" sz="1800" b="1" dirty="0" smtClean="0">
                <a:solidFill>
                  <a:schemeClr val="bg2">
                    <a:lumMod val="25000"/>
                  </a:schemeClr>
                </a:solidFill>
              </a:rPr>
              <a:t>: </a:t>
            </a:r>
            <a:r>
              <a:rPr lang="ar-IQ" sz="1800" b="1" dirty="0" smtClean="0"/>
              <a:t>يقصد </a:t>
            </a:r>
            <a:r>
              <a:rPr lang="ar-IQ" sz="1800" b="1" dirty="0" err="1" smtClean="0"/>
              <a:t>بالانارة</a:t>
            </a:r>
            <a:r>
              <a:rPr lang="ar-IQ" sz="1800" b="1" dirty="0" smtClean="0"/>
              <a:t> الاصطناعية الطاقة الكهربائية بحيث يكون في داخل القاعة ضوء كاف مسلط على الملعب دون ان يؤثر في رؤية اللاعبين وتوزع المصابيح في سقف القاعة قريبة من  الزوايا وتسلط مصابيح من سقف القاعة على سطح الطاولة بالتساوي وان تكون على خط مستقيم فوق مكان </a:t>
            </a:r>
            <a:r>
              <a:rPr lang="ar-IQ" sz="1800" b="1" dirty="0" err="1" smtClean="0"/>
              <a:t>الطاولة .</a:t>
            </a:r>
            <a:endParaRPr lang="en-US" sz="1800" dirty="0" smtClean="0"/>
          </a:p>
          <a:p>
            <a:endParaRPr lang="en-US" sz="1800"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8640"/>
            <a:ext cx="8229600" cy="6858000"/>
          </a:xfrm>
        </p:spPr>
        <p:txBody>
          <a:bodyPr>
            <a:normAutofit/>
          </a:bodyPr>
          <a:lstStyle/>
          <a:p>
            <a:endParaRPr lang="en-US" sz="1800" dirty="0" smtClean="0"/>
          </a:p>
          <a:p>
            <a:endParaRPr lang="ar-IQ" dirty="0"/>
          </a:p>
        </p:txBody>
      </p:sp>
      <p:sp>
        <p:nvSpPr>
          <p:cNvPr id="1025" name="Rectangle 1"/>
          <p:cNvSpPr>
            <a:spLocks noChangeArrowheads="1"/>
          </p:cNvSpPr>
          <p:nvPr/>
        </p:nvSpPr>
        <p:spPr bwMode="auto">
          <a:xfrm>
            <a:off x="755576" y="-55696"/>
            <a:ext cx="8132940"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600" b="1" i="1" u="none" strike="noStrike" cap="none" normalizeH="0" baseline="0" dirty="0" smtClean="0">
                <a:ln>
                  <a:noFill/>
                </a:ln>
                <a:solidFill>
                  <a:schemeClr val="bg2">
                    <a:lumMod val="50000"/>
                  </a:schemeClr>
                </a:solidFill>
                <a:effectLst/>
                <a:latin typeface="Calibri" pitchFamily="34" charset="0"/>
                <a:ea typeface="Calibri" pitchFamily="34" charset="0"/>
                <a:cs typeface="Arial" pitchFamily="34" charset="0"/>
              </a:rPr>
              <a:t>الفصل الثاني</a:t>
            </a:r>
            <a:endParaRPr kumimoji="0" lang="en-US" sz="8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600" b="1" i="1" u="none" strike="noStrike" cap="none" normalizeH="0" baseline="0" dirty="0" smtClean="0">
                <a:ln>
                  <a:noFill/>
                </a:ln>
                <a:solidFill>
                  <a:schemeClr val="bg2">
                    <a:lumMod val="50000"/>
                  </a:schemeClr>
                </a:solidFill>
                <a:effectLst/>
                <a:latin typeface="Calibri" pitchFamily="34" charset="0"/>
                <a:ea typeface="Calibri" pitchFamily="34" charset="0"/>
                <a:cs typeface="Arial" pitchFamily="34" charset="0"/>
              </a:rPr>
              <a:t>المبادئ الاساسية في تنس الطاولة</a:t>
            </a:r>
            <a:endParaRPr kumimoji="0" lang="en-US" sz="8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800" b="1" i="1" u="none"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المبحث الاول/ المبادئ الاساسية</a:t>
            </a:r>
            <a:endParaRPr kumimoji="0" lang="en-US" sz="8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800" b="1" i="1" u="none" strike="noStrike" cap="none" normalizeH="0" baseline="0" dirty="0" smtClean="0">
                <a:ln>
                  <a:noFill/>
                </a:ln>
                <a:solidFill>
                  <a:schemeClr val="bg2">
                    <a:lumMod val="50000"/>
                  </a:schemeClr>
                </a:solidFill>
                <a:effectLst/>
                <a:latin typeface="Calibri" pitchFamily="34" charset="0"/>
                <a:ea typeface="Calibri" pitchFamily="34" charset="0"/>
                <a:cs typeface="Arial" pitchFamily="34" charset="0"/>
              </a:rPr>
              <a:t>اولاً/ مسك المضرب</a:t>
            </a:r>
            <a:endParaRPr kumimoji="0" lang="en-US" sz="8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 لمسك المضرب علاقة وثيقة مع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الاداء </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(لعب الكرة) وهناك اساليب عديدة  ومميزه لطريقة الامساك بمضرب الطاولة والتي</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لها الاثر الكبير في فن اللعبة وخططها وهناك نوعان من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المسكات.</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b="1" i="0" u="sng" strike="noStrike" cap="none" normalizeH="0" baseline="0" dirty="0" err="1" smtClean="0">
                <a:ln>
                  <a:noFill/>
                </a:ln>
                <a:solidFill>
                  <a:schemeClr val="accent2">
                    <a:lumMod val="75000"/>
                  </a:schemeClr>
                </a:solidFill>
                <a:effectLst/>
                <a:latin typeface="Calibri" pitchFamily="34" charset="0"/>
                <a:ea typeface="Calibri" pitchFamily="34" charset="0"/>
                <a:cs typeface="Arial" pitchFamily="34" charset="0"/>
              </a:rPr>
              <a:t>المسكة</a:t>
            </a:r>
            <a:r>
              <a:rPr kumimoji="0" lang="ar-IQ" b="1" i="0" u="sng"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 </a:t>
            </a:r>
            <a:r>
              <a:rPr kumimoji="0" lang="ar-IQ" b="1" i="0" u="sng" strike="noStrike" cap="none" normalizeH="0" baseline="0" dirty="0" err="1" smtClean="0">
                <a:ln>
                  <a:noFill/>
                </a:ln>
                <a:solidFill>
                  <a:schemeClr val="accent2">
                    <a:lumMod val="75000"/>
                  </a:schemeClr>
                </a:solidFill>
                <a:effectLst/>
                <a:latin typeface="Calibri" pitchFamily="34" charset="0"/>
                <a:ea typeface="Calibri" pitchFamily="34" charset="0"/>
                <a:cs typeface="Arial" pitchFamily="34" charset="0"/>
              </a:rPr>
              <a:t>الاوربية </a:t>
            </a:r>
            <a:r>
              <a:rPr kumimoji="0" lang="ar-IQ" b="1" i="0" u="sng"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a:t>
            </a:r>
            <a:r>
              <a:rPr kumimoji="0" lang="ar-IQ" b="1" i="0" u="sng" strike="noStrike" cap="none" normalizeH="0" baseline="0" dirty="0" err="1" smtClean="0">
                <a:ln>
                  <a:noFill/>
                </a:ln>
                <a:solidFill>
                  <a:schemeClr val="accent2">
                    <a:lumMod val="75000"/>
                  </a:schemeClr>
                </a:solidFill>
                <a:effectLst/>
                <a:latin typeface="Calibri" pitchFamily="34" charset="0"/>
                <a:ea typeface="Calibri" pitchFamily="34" charset="0"/>
                <a:cs typeface="Arial" pitchFamily="34" charset="0"/>
              </a:rPr>
              <a:t>مسكة</a:t>
            </a:r>
            <a:r>
              <a:rPr kumimoji="0" lang="ar-IQ" b="1" i="0" u="sng" strike="noStrike" cap="none" normalizeH="0" baseline="0" dirty="0" smtClean="0">
                <a:ln>
                  <a:noFill/>
                </a:ln>
                <a:solidFill>
                  <a:schemeClr val="accent2">
                    <a:lumMod val="75000"/>
                  </a:schemeClr>
                </a:solidFill>
                <a:effectLst/>
                <a:latin typeface="Calibri" pitchFamily="34" charset="0"/>
                <a:ea typeface="Calibri" pitchFamily="34" charset="0"/>
                <a:cs typeface="Arial" pitchFamily="34" charset="0"/>
              </a:rPr>
              <a:t> المصافحة</a:t>
            </a:r>
            <a:r>
              <a:rPr kumimoji="0" lang="ar-IQ" b="1" i="0" u="sng" strike="noStrike" cap="none" normalizeH="0" baseline="0" dirty="0" err="1" smtClean="0">
                <a:ln>
                  <a:noFill/>
                </a:ln>
                <a:solidFill>
                  <a:schemeClr val="accent2">
                    <a:lumMod val="75000"/>
                  </a:schemeClr>
                </a:solidFill>
                <a:effectLst/>
                <a:latin typeface="Calibri" pitchFamily="34" charset="0"/>
                <a:ea typeface="Calibri" pitchFamily="34" charset="0"/>
                <a:cs typeface="Arial" pitchFamily="34" charset="0"/>
              </a:rPr>
              <a:t>)</a:t>
            </a:r>
            <a:endParaRPr kumimoji="0" lang="en-US"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سميت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بالمسكة</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الاوربية وذلك لاستعمالها وشيوعها بين لاعبي اوربا او للتميز بينها وبين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المسكة</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المستعملة في قارة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اسيا وسميت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بمسكة</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المصافحة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لانها</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تشبه عميلة المصافحة باليد بين شخص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واخر</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هذا النوع من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المسكات</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تكون السبابة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على نصل المضرب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والابهام</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على نصل المضرب من الجهة</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الاخرى اما الاصابع الثلاثة الاخرى فتكون ملفوفة  على قبضة المضرب ويستطيع اللاعب في هذه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المسكة</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التحكم في اصبعيه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(السبابة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والابهام</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وذلك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برفعهخا</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عن النصل اثناء الضربات اذ يرفع اصبع السبابة في حالة ضرب الكرة كي تساعده في زيادة قوه الضربة والسيطرة على المضرب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ويكون ذلك في لعب الضربة الامامية وهنا نوعان من هذه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المسكة.</a:t>
            </a:r>
            <a:endParaRPr kumimoji="0" lang="ar-IQ"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939336" cy="6669360"/>
          </a:xfrm>
        </p:spPr>
        <p:txBody>
          <a:bodyPr>
            <a:normAutofit fontScale="92500" lnSpcReduction="20000"/>
          </a:bodyPr>
          <a:lstStyle/>
          <a:p>
            <a:pPr lvl="0"/>
            <a:r>
              <a:rPr lang="ar-IQ" sz="1800" b="1" u="sng" dirty="0" err="1" smtClean="0">
                <a:solidFill>
                  <a:schemeClr val="accent2">
                    <a:lumMod val="75000"/>
                  </a:schemeClr>
                </a:solidFill>
              </a:rPr>
              <a:t>مسكة</a:t>
            </a:r>
            <a:r>
              <a:rPr lang="ar-IQ" sz="1800" b="1" u="sng" dirty="0" smtClean="0">
                <a:solidFill>
                  <a:schemeClr val="accent2">
                    <a:lumMod val="75000"/>
                  </a:schemeClr>
                </a:solidFill>
              </a:rPr>
              <a:t> المصافحة العميقة</a:t>
            </a:r>
            <a:endParaRPr lang="en-US" sz="1800" dirty="0" smtClean="0">
              <a:solidFill>
                <a:schemeClr val="accent2">
                  <a:lumMod val="75000"/>
                </a:schemeClr>
              </a:solidFill>
            </a:endParaRPr>
          </a:p>
          <a:p>
            <a:r>
              <a:rPr lang="ar-IQ" sz="1800" b="1" dirty="0" smtClean="0"/>
              <a:t>ويقصد </a:t>
            </a:r>
            <a:r>
              <a:rPr lang="ar-IQ" sz="1800" b="1" dirty="0" err="1" smtClean="0"/>
              <a:t>بالمسكة</a:t>
            </a:r>
            <a:r>
              <a:rPr lang="ar-IQ" sz="1800" b="1" dirty="0" smtClean="0"/>
              <a:t> العميقة ضغط المضرب الى داخل اليد وبمعنى آخر مسك المضرب بحيث تكون اليد قريبه جدا من عنق المضرب ونصله وهذه </a:t>
            </a:r>
            <a:r>
              <a:rPr lang="ar-IQ" sz="1800" b="1" dirty="0" err="1" smtClean="0"/>
              <a:t>المسكة</a:t>
            </a:r>
            <a:r>
              <a:rPr lang="ar-IQ" sz="1800" b="1" dirty="0" smtClean="0"/>
              <a:t> مناسبة للضربات القوية ولكنها بالوقت نفسه تقلل من استطاعة ضرب الكرة في زوايا </a:t>
            </a:r>
            <a:r>
              <a:rPr lang="ar-IQ" sz="1800" b="1" dirty="0" err="1" smtClean="0"/>
              <a:t>كثيرة .</a:t>
            </a:r>
            <a:endParaRPr lang="en-US" sz="1800" dirty="0" smtClean="0"/>
          </a:p>
          <a:p>
            <a:pPr lvl="0"/>
            <a:r>
              <a:rPr lang="ar-IQ" sz="1800" b="1" u="sng" dirty="0" err="1" smtClean="0">
                <a:solidFill>
                  <a:schemeClr val="accent2">
                    <a:lumMod val="75000"/>
                  </a:schemeClr>
                </a:solidFill>
              </a:rPr>
              <a:t>مسكة</a:t>
            </a:r>
            <a:r>
              <a:rPr lang="ar-IQ" sz="1800" b="1" u="sng" dirty="0" smtClean="0">
                <a:solidFill>
                  <a:schemeClr val="accent2">
                    <a:lumMod val="75000"/>
                  </a:schemeClr>
                </a:solidFill>
              </a:rPr>
              <a:t> المصافحة الضحلة</a:t>
            </a:r>
            <a:endParaRPr lang="en-US" sz="1800" dirty="0" smtClean="0">
              <a:solidFill>
                <a:schemeClr val="accent2">
                  <a:lumMod val="75000"/>
                </a:schemeClr>
              </a:solidFill>
            </a:endParaRPr>
          </a:p>
          <a:p>
            <a:r>
              <a:rPr lang="ar-IQ" sz="1800" b="1" dirty="0" smtClean="0"/>
              <a:t>ويقصد بهذه التسمية بعد اليد نسبيا عن نصل المضرب اذ توجد فجوة بين يد </a:t>
            </a:r>
            <a:r>
              <a:rPr lang="ar-IQ" sz="1800" b="1" dirty="0" err="1" smtClean="0"/>
              <a:t>الاعب</a:t>
            </a:r>
            <a:r>
              <a:rPr lang="ar-IQ" sz="1800" b="1" dirty="0" smtClean="0"/>
              <a:t> ونصل المضرب وهذا النوع من </a:t>
            </a:r>
            <a:r>
              <a:rPr lang="ar-IQ" sz="1800" b="1" dirty="0" err="1" smtClean="0"/>
              <a:t>المسكات</a:t>
            </a:r>
            <a:r>
              <a:rPr lang="ar-IQ" sz="1800" b="1" dirty="0" smtClean="0"/>
              <a:t> يساعد على تكيف المضرب في يد اللاعب لضرب الكرة بزوايا كثيرة ولكنه يقلل من السيطرة على الضربات القوية والسريعة باستمرار ان هذا النوع من </a:t>
            </a:r>
            <a:r>
              <a:rPr lang="ar-IQ" sz="1800" b="1" dirty="0" err="1" smtClean="0"/>
              <a:t>المسكات</a:t>
            </a:r>
            <a:r>
              <a:rPr lang="ar-IQ" sz="1800" b="1" dirty="0" smtClean="0"/>
              <a:t> هو النوع </a:t>
            </a:r>
            <a:r>
              <a:rPr lang="ar-IQ" sz="1800" b="1" dirty="0" err="1" smtClean="0"/>
              <a:t>السائع</a:t>
            </a:r>
            <a:r>
              <a:rPr lang="ar-IQ" sz="1800" b="1" dirty="0" smtClean="0"/>
              <a:t> الاستعمال عند كثير من اللاعبين في العالم لان اللاعب في هذا </a:t>
            </a:r>
            <a:r>
              <a:rPr lang="ar-IQ" sz="1800" b="1" dirty="0" err="1" smtClean="0"/>
              <a:t>النوه</a:t>
            </a:r>
            <a:r>
              <a:rPr lang="ar-IQ" sz="1800" b="1" dirty="0" smtClean="0"/>
              <a:t> من </a:t>
            </a:r>
            <a:r>
              <a:rPr lang="ar-IQ" sz="1800" b="1" dirty="0" err="1" smtClean="0"/>
              <a:t>المسكات</a:t>
            </a:r>
            <a:r>
              <a:rPr lang="ar-IQ" sz="1800" b="1" dirty="0" smtClean="0"/>
              <a:t> يستطيع ضرب الكرة بوجهي المضرب كما انها </a:t>
            </a:r>
            <a:r>
              <a:rPr lang="ar-IQ" sz="1800" b="1" dirty="0" err="1" smtClean="0"/>
              <a:t>المسكة</a:t>
            </a:r>
            <a:r>
              <a:rPr lang="ar-IQ" sz="1800" b="1" dirty="0" smtClean="0"/>
              <a:t> المفضلة </a:t>
            </a:r>
            <a:r>
              <a:rPr lang="ar-IQ" sz="1800" b="1" dirty="0" err="1" smtClean="0"/>
              <a:t>للدفاعوالهجوم</a:t>
            </a:r>
            <a:r>
              <a:rPr lang="ar-IQ" sz="1800" b="1" dirty="0" smtClean="0"/>
              <a:t> طيلة فترة </a:t>
            </a:r>
            <a:r>
              <a:rPr lang="ar-IQ" sz="1800" b="1" dirty="0" err="1" smtClean="0"/>
              <a:t>المبارة</a:t>
            </a:r>
            <a:r>
              <a:rPr lang="ar-IQ" sz="1800" b="1" dirty="0" err="1" smtClean="0"/>
              <a:t>.</a:t>
            </a:r>
            <a:endParaRPr lang="ar-IQ" sz="1800" b="1" dirty="0" smtClean="0"/>
          </a:p>
          <a:p>
            <a:pPr lvl="0"/>
            <a:r>
              <a:rPr lang="ar-IQ" sz="1800" b="1" u="sng" dirty="0" err="1" smtClean="0">
                <a:solidFill>
                  <a:schemeClr val="accent2">
                    <a:lumMod val="75000"/>
                  </a:schemeClr>
                </a:solidFill>
              </a:rPr>
              <a:t>المسكة</a:t>
            </a:r>
            <a:r>
              <a:rPr lang="ar-IQ" sz="1800" b="1" u="sng" dirty="0" smtClean="0">
                <a:solidFill>
                  <a:schemeClr val="accent2">
                    <a:lumMod val="75000"/>
                  </a:schemeClr>
                </a:solidFill>
              </a:rPr>
              <a:t> </a:t>
            </a:r>
            <a:r>
              <a:rPr lang="ar-IQ" sz="1800" b="1" u="sng" dirty="0" err="1" smtClean="0">
                <a:solidFill>
                  <a:schemeClr val="accent2">
                    <a:lumMod val="75000"/>
                  </a:schemeClr>
                </a:solidFill>
              </a:rPr>
              <a:t>الآسيوية </a:t>
            </a:r>
            <a:r>
              <a:rPr lang="ar-IQ" sz="1800" b="1" u="sng" dirty="0" smtClean="0">
                <a:solidFill>
                  <a:schemeClr val="accent2">
                    <a:lumMod val="75000"/>
                  </a:schemeClr>
                </a:solidFill>
              </a:rPr>
              <a:t>(</a:t>
            </a:r>
            <a:r>
              <a:rPr lang="ar-IQ" sz="1800" b="1" u="sng" dirty="0" err="1" smtClean="0">
                <a:solidFill>
                  <a:schemeClr val="accent2">
                    <a:lumMod val="75000"/>
                  </a:schemeClr>
                </a:solidFill>
              </a:rPr>
              <a:t>مسكة</a:t>
            </a:r>
            <a:r>
              <a:rPr lang="ar-IQ" sz="1800" b="1" u="sng" dirty="0" smtClean="0">
                <a:solidFill>
                  <a:schemeClr val="accent2">
                    <a:lumMod val="75000"/>
                  </a:schemeClr>
                </a:solidFill>
              </a:rPr>
              <a:t> القلم</a:t>
            </a:r>
            <a:r>
              <a:rPr lang="ar-IQ" sz="1800" b="1" u="sng" dirty="0" err="1" smtClean="0">
                <a:solidFill>
                  <a:schemeClr val="accent2">
                    <a:lumMod val="75000"/>
                  </a:schemeClr>
                </a:solidFill>
              </a:rPr>
              <a:t>)</a:t>
            </a:r>
            <a:endParaRPr lang="en-US" sz="1800" dirty="0" smtClean="0">
              <a:solidFill>
                <a:schemeClr val="accent2">
                  <a:lumMod val="75000"/>
                </a:schemeClr>
              </a:solidFill>
            </a:endParaRPr>
          </a:p>
          <a:p>
            <a:r>
              <a:rPr lang="ar-IQ" sz="1800" b="1" dirty="0" smtClean="0"/>
              <a:t>سميت هذه </a:t>
            </a:r>
            <a:r>
              <a:rPr lang="ar-IQ" sz="1800" b="1" dirty="0" err="1" smtClean="0"/>
              <a:t>المسكة</a:t>
            </a:r>
            <a:r>
              <a:rPr lang="ar-IQ" sz="1800" b="1" dirty="0" smtClean="0"/>
              <a:t> بالآسيوية لشيوع استعمالها في قارة أسيا وسميت </a:t>
            </a:r>
            <a:r>
              <a:rPr lang="ar-IQ" sz="1800" b="1" dirty="0" err="1" smtClean="0"/>
              <a:t>بمسكة</a:t>
            </a:r>
            <a:r>
              <a:rPr lang="ar-IQ" sz="1800" b="1" dirty="0" smtClean="0"/>
              <a:t> القلم لان اللاعب يمسك المضرب كما يمسك القلم اثناء الكتابة اما طريقة هذه </a:t>
            </a:r>
            <a:r>
              <a:rPr lang="ar-IQ" sz="1800" b="1" dirty="0" err="1" smtClean="0"/>
              <a:t>المسكة</a:t>
            </a:r>
            <a:r>
              <a:rPr lang="ar-IQ" sz="1800" b="1" dirty="0" smtClean="0"/>
              <a:t> فتكون </a:t>
            </a:r>
            <a:r>
              <a:rPr lang="ar-IQ" sz="1800" b="1" dirty="0" err="1" smtClean="0"/>
              <a:t>بوصع</a:t>
            </a:r>
            <a:r>
              <a:rPr lang="ar-IQ" sz="1800" b="1" dirty="0" smtClean="0"/>
              <a:t> اصبعي </a:t>
            </a:r>
            <a:r>
              <a:rPr lang="ar-IQ" sz="1800" b="1" dirty="0" err="1" smtClean="0"/>
              <a:t>الابعام</a:t>
            </a:r>
            <a:r>
              <a:rPr lang="ar-IQ" sz="1800" b="1" dirty="0" smtClean="0"/>
              <a:t> والسبابة على الحافة العليا من عنق القبضة </a:t>
            </a:r>
            <a:r>
              <a:rPr lang="ar-IQ" sz="1800" b="1" dirty="0" err="1" smtClean="0"/>
              <a:t>والاصابع</a:t>
            </a:r>
            <a:r>
              <a:rPr lang="ar-IQ" sz="1800" b="1" dirty="0" smtClean="0"/>
              <a:t> الثلاثة الاخرى توضع على النصل من الجهة الخلفية في هذا النوع من </a:t>
            </a:r>
            <a:r>
              <a:rPr lang="ar-IQ" sz="1800" b="1" dirty="0" err="1" smtClean="0"/>
              <a:t>المسكات</a:t>
            </a:r>
            <a:r>
              <a:rPr lang="ar-IQ" sz="1800" b="1" dirty="0" smtClean="0"/>
              <a:t> يستعمل وجه واحد من المضرب </a:t>
            </a:r>
            <a:r>
              <a:rPr lang="ar-IQ" sz="1800" b="1" dirty="0" err="1" smtClean="0"/>
              <a:t>لاداء</a:t>
            </a:r>
            <a:r>
              <a:rPr lang="ar-IQ" sz="1800" b="1" dirty="0" smtClean="0"/>
              <a:t> الضربات وهذا ما يجعل اللاعب المهاجم مسيطرا على الكرة بوجه واحد دون تغيير في حركة اليد اثناء ضرب الكرة كما ان هذه </a:t>
            </a:r>
            <a:r>
              <a:rPr lang="ar-IQ" sz="1800" b="1" dirty="0" err="1" smtClean="0"/>
              <a:t>المسكة</a:t>
            </a:r>
            <a:r>
              <a:rPr lang="ar-IQ" sz="1800" b="1" dirty="0" smtClean="0"/>
              <a:t> </a:t>
            </a:r>
            <a:r>
              <a:rPr lang="ar-IQ" sz="1800" b="1" dirty="0" err="1" smtClean="0"/>
              <a:t>لاتفيد</a:t>
            </a:r>
            <a:r>
              <a:rPr lang="ar-IQ" sz="1800" b="1" dirty="0" smtClean="0"/>
              <a:t> المدافع اذ لا يستطيع تحريك المضرب بسهولة كي يعيد الكرة الى </a:t>
            </a:r>
            <a:r>
              <a:rPr lang="ar-IQ" sz="1800" b="1" dirty="0" err="1" smtClean="0"/>
              <a:t>ملعهب</a:t>
            </a:r>
            <a:r>
              <a:rPr lang="ar-IQ" sz="1800" b="1" dirty="0" smtClean="0"/>
              <a:t> منافسه وهناك نوعان من هذه </a:t>
            </a:r>
            <a:r>
              <a:rPr lang="ar-IQ" sz="1800" b="1" dirty="0" err="1" smtClean="0"/>
              <a:t>المسكة</a:t>
            </a:r>
            <a:r>
              <a:rPr lang="ar-IQ" sz="1800" b="1" dirty="0" smtClean="0"/>
              <a:t> استعملها الصينيون واليابانيون وهما:</a:t>
            </a:r>
            <a:endParaRPr lang="en-US" sz="1800" dirty="0" smtClean="0"/>
          </a:p>
          <a:p>
            <a:pPr lvl="0"/>
            <a:r>
              <a:rPr lang="ar-IQ" sz="1800" b="1" dirty="0" smtClean="0">
                <a:solidFill>
                  <a:srgbClr val="7030A0"/>
                </a:solidFill>
              </a:rPr>
              <a:t>الطريقة الصينية</a:t>
            </a:r>
            <a:endParaRPr lang="en-US" sz="1800" dirty="0" smtClean="0">
              <a:solidFill>
                <a:srgbClr val="7030A0"/>
              </a:solidFill>
            </a:endParaRPr>
          </a:p>
          <a:p>
            <a:r>
              <a:rPr lang="ar-IQ" sz="1800" b="1" dirty="0" smtClean="0"/>
              <a:t>يكثر استخدام هذه </a:t>
            </a:r>
            <a:r>
              <a:rPr lang="ar-IQ" sz="1800" b="1" dirty="0" err="1" smtClean="0"/>
              <a:t>المسكة</a:t>
            </a:r>
            <a:r>
              <a:rPr lang="ar-IQ" sz="1800" b="1" dirty="0" smtClean="0"/>
              <a:t> لدى لاعبي الصين ففي هذه </a:t>
            </a:r>
            <a:r>
              <a:rPr lang="ar-IQ" sz="1800" b="1" dirty="0" err="1" smtClean="0"/>
              <a:t>المسكة</a:t>
            </a:r>
            <a:r>
              <a:rPr lang="ar-IQ" sz="1800" b="1" dirty="0" smtClean="0"/>
              <a:t> يلف اصبعي السبابة </a:t>
            </a:r>
            <a:r>
              <a:rPr lang="ar-IQ" sz="1800" b="1" dirty="0" err="1" smtClean="0"/>
              <a:t>والابهام</a:t>
            </a:r>
            <a:r>
              <a:rPr lang="ar-IQ" sz="1800" b="1" dirty="0" smtClean="0"/>
              <a:t> حول قبضة المضرب قريبا من عنقه اما الاصابع الثلاثة فتكون الواحدة قريبة من الاخرى وتلتقي نهاياتها في بقعة واحدة على وجه المضرب من الجهة الخلفية التي </a:t>
            </a:r>
            <a:r>
              <a:rPr lang="ar-IQ" sz="1800" b="1" dirty="0" err="1" smtClean="0"/>
              <a:t>لاتمسها</a:t>
            </a:r>
            <a:r>
              <a:rPr lang="ar-IQ" sz="1800" b="1" dirty="0" smtClean="0"/>
              <a:t> الكرة </a:t>
            </a:r>
            <a:r>
              <a:rPr lang="ar-IQ" sz="1800" b="1" dirty="0" err="1" smtClean="0"/>
              <a:t>الا</a:t>
            </a:r>
            <a:r>
              <a:rPr lang="ar-IQ" sz="1800" b="1" dirty="0" smtClean="0"/>
              <a:t> في حالات خاصة ان هذه </a:t>
            </a:r>
            <a:r>
              <a:rPr lang="ar-IQ" sz="1800" b="1" dirty="0" err="1" smtClean="0"/>
              <a:t>المسكة</a:t>
            </a:r>
            <a:r>
              <a:rPr lang="ar-IQ" sz="1800" b="1" dirty="0" smtClean="0"/>
              <a:t> تفيد اللاعب الذي يلعب قريبا من الطاولة وبسرعة فائقة وبخاصة في الضربات الخلفية اما مضارها </a:t>
            </a:r>
            <a:r>
              <a:rPr lang="ar-IQ" sz="1800" b="1" dirty="0" err="1" smtClean="0"/>
              <a:t>فانها</a:t>
            </a:r>
            <a:r>
              <a:rPr lang="ar-IQ" sz="1800" b="1" dirty="0" smtClean="0"/>
              <a:t> </a:t>
            </a:r>
            <a:r>
              <a:rPr lang="ar-IQ" sz="1800" b="1" dirty="0" err="1" smtClean="0"/>
              <a:t>لاتساعد</a:t>
            </a:r>
            <a:r>
              <a:rPr lang="ar-IQ" sz="1800" b="1" dirty="0" smtClean="0"/>
              <a:t> على ضربات </a:t>
            </a:r>
            <a:r>
              <a:rPr lang="ar-IQ" sz="1800" b="1" dirty="0" err="1" smtClean="0"/>
              <a:t>اللوب</a:t>
            </a:r>
            <a:r>
              <a:rPr lang="ar-IQ" sz="1800" b="1" dirty="0" smtClean="0"/>
              <a:t> والدفاع لذا يعدها الجميع من </a:t>
            </a:r>
            <a:r>
              <a:rPr lang="ar-IQ" sz="1800" b="1" dirty="0" err="1" smtClean="0"/>
              <a:t>المسكات</a:t>
            </a:r>
            <a:r>
              <a:rPr lang="ar-IQ" sz="1800" b="1" dirty="0" smtClean="0"/>
              <a:t> </a:t>
            </a:r>
            <a:r>
              <a:rPr lang="ar-IQ" sz="1800" b="1" dirty="0" err="1" smtClean="0"/>
              <a:t>الهجومية .</a:t>
            </a:r>
            <a:endParaRPr lang="en-US" sz="1800" dirty="0" smtClean="0"/>
          </a:p>
          <a:p>
            <a:pPr lvl="0"/>
            <a:r>
              <a:rPr lang="ar-IQ" sz="1800" b="1" dirty="0" smtClean="0">
                <a:solidFill>
                  <a:srgbClr val="7030A0"/>
                </a:solidFill>
              </a:rPr>
              <a:t>الطريقة اليابانية</a:t>
            </a:r>
            <a:endParaRPr lang="en-US" sz="1800" dirty="0" smtClean="0">
              <a:solidFill>
                <a:srgbClr val="7030A0"/>
              </a:solidFill>
            </a:endParaRPr>
          </a:p>
          <a:p>
            <a:r>
              <a:rPr lang="ar-IQ" sz="1800" b="1" dirty="0" smtClean="0"/>
              <a:t>لقد شاع استعمال هذه </a:t>
            </a:r>
            <a:r>
              <a:rPr lang="ar-IQ" sz="1800" b="1" dirty="0" err="1" smtClean="0"/>
              <a:t>المسكة</a:t>
            </a:r>
            <a:r>
              <a:rPr lang="ar-IQ" sz="1800" b="1" dirty="0" smtClean="0"/>
              <a:t> بين اللاعبين اليابانيين ففي هذه </a:t>
            </a:r>
            <a:r>
              <a:rPr lang="ar-IQ" sz="1800" b="1" dirty="0" err="1" smtClean="0"/>
              <a:t>المسكة</a:t>
            </a:r>
            <a:r>
              <a:rPr lang="ar-IQ" sz="1800" b="1" dirty="0" smtClean="0"/>
              <a:t> تكون الاصابع الثلاثة متفرقة وممدودة على نصل المضرب </a:t>
            </a:r>
            <a:r>
              <a:rPr lang="ar-IQ" sz="1800" b="1" dirty="0" err="1" smtClean="0"/>
              <a:t>واصبع</a:t>
            </a:r>
            <a:r>
              <a:rPr lang="ar-IQ" sz="1800" b="1" dirty="0" smtClean="0"/>
              <a:t> السبابة </a:t>
            </a:r>
            <a:r>
              <a:rPr lang="ar-IQ" sz="1800" b="1" dirty="0" err="1" smtClean="0"/>
              <a:t>والابهام</a:t>
            </a:r>
            <a:r>
              <a:rPr lang="ar-IQ" sz="1800" b="1" dirty="0" smtClean="0"/>
              <a:t> يحيطان بالقبضة ويكون اصبع السبابة بصورة مستقيمة بجانب المقبض وملامسا نهاية اصبع السبابة ان هذا النوع من </a:t>
            </a:r>
            <a:r>
              <a:rPr lang="ar-IQ" sz="1800" b="1" dirty="0" err="1" smtClean="0"/>
              <a:t>المسكات</a:t>
            </a:r>
            <a:r>
              <a:rPr lang="ar-IQ" sz="1800" b="1" dirty="0" smtClean="0"/>
              <a:t> يفيد ضربات </a:t>
            </a:r>
            <a:r>
              <a:rPr lang="ar-IQ" sz="1800" b="1" dirty="0" err="1" smtClean="0"/>
              <a:t>اللوب</a:t>
            </a:r>
            <a:r>
              <a:rPr lang="ar-IQ" sz="1800" b="1" dirty="0" smtClean="0"/>
              <a:t> وضربات الدوران الجانبي ولكنها </a:t>
            </a:r>
            <a:r>
              <a:rPr lang="ar-IQ" sz="1800" b="1" dirty="0" err="1" smtClean="0"/>
              <a:t>لاتقيد</a:t>
            </a:r>
            <a:r>
              <a:rPr lang="ar-IQ" sz="1800" b="1" dirty="0" smtClean="0"/>
              <a:t> </a:t>
            </a:r>
            <a:endParaRPr lang="ar-IQ" sz="1800" b="1" dirty="0" smtClean="0"/>
          </a:p>
          <a:p>
            <a:r>
              <a:rPr lang="ar-IQ" sz="1800" b="1" dirty="0" smtClean="0"/>
              <a:t>في </a:t>
            </a:r>
            <a:r>
              <a:rPr lang="ar-IQ" sz="1800" b="1" dirty="0" smtClean="0"/>
              <a:t>الضربات الخلفية ويكون اللاعب الذي يستخدم هذه </a:t>
            </a:r>
            <a:r>
              <a:rPr lang="ar-IQ" sz="1800" b="1" dirty="0" err="1" smtClean="0"/>
              <a:t>المسكة</a:t>
            </a:r>
            <a:r>
              <a:rPr lang="ar-IQ" sz="1800" b="1" dirty="0" smtClean="0"/>
              <a:t> مدافعاً.</a:t>
            </a:r>
            <a:endParaRPr lang="en-US" sz="1800" dirty="0" smtClean="0"/>
          </a:p>
          <a:p>
            <a:endParaRPr lang="en-US" sz="1800"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88640"/>
            <a:ext cx="8784976" cy="6408712"/>
          </a:xfrm>
        </p:spPr>
        <p:txBody>
          <a:bodyPr>
            <a:normAutofit fontScale="77500" lnSpcReduction="20000"/>
          </a:bodyPr>
          <a:lstStyle/>
          <a:p>
            <a:r>
              <a:rPr lang="ar-IQ" b="1" dirty="0" smtClean="0">
                <a:solidFill>
                  <a:schemeClr val="bg2">
                    <a:lumMod val="50000"/>
                  </a:schemeClr>
                </a:solidFill>
              </a:rPr>
              <a:t>ثانياً/ حركة القدمين</a:t>
            </a:r>
            <a:endParaRPr lang="en-US" dirty="0" smtClean="0">
              <a:solidFill>
                <a:schemeClr val="bg2">
                  <a:lumMod val="50000"/>
                </a:schemeClr>
              </a:solidFill>
            </a:endParaRPr>
          </a:p>
          <a:p>
            <a:pPr>
              <a:buNone/>
            </a:pPr>
            <a:r>
              <a:rPr lang="ar-IQ" b="1" dirty="0" smtClean="0"/>
              <a:t>ان لحركة القدمين اهمية كبيرة في لعبة تنس الطاولة اذ تتطلب اللعبة من اللاعب ان يتوقع الكرة الاتية بحسب اتجاهها وسرعتها ونقطة هبوطها ودورانها وان لحركة </a:t>
            </a:r>
            <a:r>
              <a:rPr lang="ar-IQ" b="1" dirty="0" err="1" smtClean="0"/>
              <a:t>القدمية</a:t>
            </a:r>
            <a:r>
              <a:rPr lang="ar-IQ" b="1" dirty="0" smtClean="0"/>
              <a:t> الصحيحة دورا كبيرا لعملية الهجوم والصد </a:t>
            </a:r>
            <a:r>
              <a:rPr lang="ar-IQ" b="1" dirty="0" err="1" smtClean="0"/>
              <a:t>والاداء</a:t>
            </a:r>
            <a:r>
              <a:rPr lang="ar-IQ" b="1" dirty="0" smtClean="0"/>
              <a:t>.وبالرغم من اهمية حركة القدمين ودورها المهم في لعبة تنس الطاولة </a:t>
            </a:r>
            <a:r>
              <a:rPr lang="ar-IQ" b="1" dirty="0" err="1" smtClean="0"/>
              <a:t>الا</a:t>
            </a:r>
            <a:r>
              <a:rPr lang="ar-IQ" b="1" dirty="0" smtClean="0"/>
              <a:t> ان الكثير ينصحون بضرورة تعلمها في مرحلة تالية لعملية تعلم الضربات المختلفة لعدم زيادة الاعباء البدنية والنفسية على </a:t>
            </a:r>
            <a:r>
              <a:rPr lang="ar-IQ" b="1" dirty="0" err="1" smtClean="0"/>
              <a:t>اللاعب .</a:t>
            </a:r>
            <a:endParaRPr lang="en-US" dirty="0" smtClean="0"/>
          </a:p>
          <a:p>
            <a:pPr>
              <a:buNone/>
            </a:pPr>
            <a:r>
              <a:rPr lang="ar-IQ" b="1" dirty="0" err="1" smtClean="0"/>
              <a:t>تبدا</a:t>
            </a:r>
            <a:r>
              <a:rPr lang="ar-IQ" b="1" dirty="0" smtClean="0"/>
              <a:t> حركة القدمين من وضع الاستعداد الذي يتخذه اللاعب </a:t>
            </a:r>
            <a:r>
              <a:rPr lang="ar-IQ" b="1" dirty="0" err="1" smtClean="0"/>
              <a:t>لاداء</a:t>
            </a:r>
            <a:r>
              <a:rPr lang="ar-IQ" b="1" dirty="0" smtClean="0"/>
              <a:t> الضربات ووضع الاستعداد من الوضع الذي يتخذه اللاعب قبل كل شيء عند استلام الكرة من المنافس وبعد لعب كل ضربة في اثناء السباق وهناك عدة عناصر اساسية هي التي تكون وضع الاستعداد وهي:</a:t>
            </a:r>
            <a:endParaRPr lang="en-US" dirty="0" smtClean="0"/>
          </a:p>
          <a:p>
            <a:pPr lvl="0">
              <a:buNone/>
            </a:pPr>
            <a:r>
              <a:rPr lang="ar-IQ" b="1" dirty="0" smtClean="0"/>
              <a:t>الاقدام متباعدة </a:t>
            </a:r>
            <a:r>
              <a:rPr lang="ar-IQ" b="1" dirty="0" err="1" smtClean="0"/>
              <a:t>قليلا </a:t>
            </a:r>
            <a:r>
              <a:rPr lang="ar-IQ" b="1" dirty="0" smtClean="0"/>
              <a:t>(اكبر قليلاً من عرض الاكتاف</a:t>
            </a:r>
            <a:r>
              <a:rPr lang="ar-IQ" b="1" dirty="0" err="1" smtClean="0"/>
              <a:t>)</a:t>
            </a:r>
            <a:endParaRPr lang="en-US" dirty="0" smtClean="0"/>
          </a:p>
          <a:p>
            <a:pPr lvl="0">
              <a:buNone/>
            </a:pPr>
            <a:r>
              <a:rPr lang="ar-IQ" b="1" dirty="0" smtClean="0"/>
              <a:t>الركبتان متقاربة واضعة الثقل على باطن القدم.</a:t>
            </a:r>
            <a:endParaRPr lang="en-US" dirty="0" smtClean="0"/>
          </a:p>
          <a:p>
            <a:pPr lvl="0">
              <a:buNone/>
            </a:pPr>
            <a:r>
              <a:rPr lang="ar-IQ" b="1" dirty="0" smtClean="0"/>
              <a:t>ينحني اللاعب قليلا لكي يتمكن من التحرك السريع في اي اتجاه </a:t>
            </a:r>
            <a:endParaRPr lang="en-US" dirty="0" smtClean="0"/>
          </a:p>
          <a:p>
            <a:pPr lvl="0">
              <a:buNone/>
            </a:pPr>
            <a:r>
              <a:rPr lang="ar-IQ" b="1" dirty="0" smtClean="0"/>
              <a:t>المرفقان يكونان </a:t>
            </a:r>
            <a:r>
              <a:rPr lang="ar-IQ" b="1" dirty="0" err="1" smtClean="0"/>
              <a:t>زاوية </a:t>
            </a:r>
            <a:r>
              <a:rPr lang="ar-IQ" b="1" dirty="0" smtClean="0">
                <a:solidFill>
                  <a:schemeClr val="bg2">
                    <a:lumMod val="50000"/>
                  </a:schemeClr>
                </a:solidFill>
              </a:rPr>
              <a:t>(90) </a:t>
            </a:r>
            <a:r>
              <a:rPr lang="ar-IQ" b="1" dirty="0" smtClean="0"/>
              <a:t>درجة وليسا قريبين جدا من الجسم يكون اللاعب مسترخيا ومستعداُ للقيام </a:t>
            </a:r>
            <a:r>
              <a:rPr lang="ar-IQ" b="1" dirty="0" err="1" smtClean="0"/>
              <a:t>بالاداء.</a:t>
            </a:r>
            <a:endParaRPr lang="en-US" dirty="0" smtClean="0"/>
          </a:p>
          <a:p>
            <a:pPr>
              <a:buNone/>
            </a:pPr>
            <a:r>
              <a:rPr lang="ar-IQ" b="1" dirty="0" smtClean="0"/>
              <a:t>وهذا الوضع يساعد على الحركة السريعة ما عدا اللاعبين الصغار او قصار القامة جدا اذ يمكن ان تكون وقفة الاستعداد عندهم من الاعتدال اذ تمكن هذه الوقفة اللاعب من التحرك الى كافة الاتجاهات </a:t>
            </a:r>
            <a:r>
              <a:rPr lang="ar-IQ" b="1" dirty="0" err="1" smtClean="0"/>
              <a:t>واذا</a:t>
            </a:r>
            <a:r>
              <a:rPr lang="ar-IQ" b="1" dirty="0" smtClean="0"/>
              <a:t> قلت هذه المسافة فلن يتمكن اللاعب الامن استخدام حركة الذراع وبذلك تكون الكرة ضعيفة وتختلف وقفة الاستعداد على وفق اسلوب اللعب تتطلب لعبة تنس الطاولة حركة دائمة منذ البدء </a:t>
            </a:r>
            <a:r>
              <a:rPr lang="ar-IQ" b="1" dirty="0" err="1" smtClean="0"/>
              <a:t>بالارسال</a:t>
            </a:r>
            <a:r>
              <a:rPr lang="ar-IQ" b="1" dirty="0" smtClean="0"/>
              <a:t> وحتى نهاية النقطة اذ على اللاعب ان يتحرك ويتخذ مكانه المناسب الذي يتوقع ان تسقط فيه الكره القادمة من المنافس ويقدر سرعتها وقوتها ونوعية دورانها كي يستطيع ردها بصورة صحيحة </a:t>
            </a:r>
            <a:r>
              <a:rPr lang="ar-IQ" b="1" dirty="0" err="1" smtClean="0"/>
              <a:t>فاذا</a:t>
            </a:r>
            <a:r>
              <a:rPr lang="ar-IQ" b="1" dirty="0" smtClean="0"/>
              <a:t> كانت حركة القدمين صحيحة استطاع الوصول من دون عناء او مشقة اما اذا كانت حركة القدمين غير صحيحة فانه لن يستطيع الوصول الى مكان الكرة </a:t>
            </a:r>
            <a:r>
              <a:rPr lang="ar-IQ" b="1" dirty="0" err="1" smtClean="0"/>
              <a:t>واعادتها</a:t>
            </a:r>
            <a:r>
              <a:rPr lang="ar-IQ" b="1" dirty="0" smtClean="0"/>
              <a:t> ومن اهم حركات القدمين </a:t>
            </a:r>
            <a:r>
              <a:rPr lang="ar-IQ" b="1" dirty="0" smtClean="0">
                <a:solidFill>
                  <a:schemeClr val="bg2">
                    <a:lumMod val="50000"/>
                  </a:schemeClr>
                </a:solidFill>
              </a:rPr>
              <a:t>ما </a:t>
            </a:r>
            <a:r>
              <a:rPr lang="ar-IQ" b="1" dirty="0" err="1" smtClean="0">
                <a:solidFill>
                  <a:schemeClr val="bg2">
                    <a:lumMod val="50000"/>
                  </a:schemeClr>
                </a:solidFill>
              </a:rPr>
              <a:t>ياتي:-</a:t>
            </a:r>
            <a:endParaRPr lang="en-US" dirty="0" smtClean="0">
              <a:solidFill>
                <a:schemeClr val="bg2">
                  <a:lumMod val="50000"/>
                </a:schemeClr>
              </a:solidFill>
            </a:endParaRP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435280" cy="6408712"/>
          </a:xfrm>
        </p:spPr>
        <p:txBody>
          <a:bodyPr>
            <a:normAutofit/>
          </a:bodyPr>
          <a:lstStyle/>
          <a:p>
            <a:pPr lvl="0"/>
            <a:r>
              <a:rPr lang="ar-IQ" sz="1800" b="1" dirty="0" smtClean="0">
                <a:solidFill>
                  <a:schemeClr val="bg2">
                    <a:lumMod val="50000"/>
                  </a:schemeClr>
                </a:solidFill>
              </a:rPr>
              <a:t>التحرك او الانتقال بحركة واحدة</a:t>
            </a:r>
            <a:endParaRPr lang="en-US" sz="1800" dirty="0" smtClean="0">
              <a:solidFill>
                <a:schemeClr val="bg2">
                  <a:lumMod val="50000"/>
                </a:schemeClr>
              </a:solidFill>
            </a:endParaRPr>
          </a:p>
          <a:p>
            <a:r>
              <a:rPr lang="ar-IQ" sz="1800" b="1" dirty="0" smtClean="0"/>
              <a:t>اذ يتحرك اللاعب في هذا النوع من الحركة برجل واحدة الى الامام ا والى الخلاف والى اليمين او اليسار اما الرجل الثانية فتكون مرتكزة على الارض ويستطيع اللاعب في هذه الحركة كم ان يكون مدافعا او مهاجما ويتمكن من القطع من جهته اليمنى وكذلك يتمكن من القطع او الهجوم وضرب كرة دائرية من جهته اليسرى ويتمكن من القفز برجل واحدة بدفع الارض بأحدى قدميه.</a:t>
            </a:r>
            <a:endParaRPr lang="en-US" sz="1800" dirty="0" smtClean="0"/>
          </a:p>
          <a:p>
            <a:r>
              <a:rPr lang="ar-IQ" sz="1800" b="1" dirty="0" smtClean="0"/>
              <a:t> </a:t>
            </a:r>
            <a:r>
              <a:rPr lang="ar-IQ" sz="1800" b="1" dirty="0" smtClean="0">
                <a:solidFill>
                  <a:schemeClr val="bg2">
                    <a:lumMod val="50000"/>
                  </a:schemeClr>
                </a:solidFill>
              </a:rPr>
              <a:t>التحرك </a:t>
            </a:r>
            <a:r>
              <a:rPr lang="ar-IQ" sz="1800" b="1" dirty="0" smtClean="0">
                <a:solidFill>
                  <a:schemeClr val="bg2">
                    <a:lumMod val="50000"/>
                  </a:schemeClr>
                </a:solidFill>
              </a:rPr>
              <a:t>او الانتقال بخطوات متعددة</a:t>
            </a:r>
            <a:endParaRPr lang="en-US" sz="1800" dirty="0" smtClean="0">
              <a:solidFill>
                <a:schemeClr val="bg2">
                  <a:lumMod val="50000"/>
                </a:schemeClr>
              </a:solidFill>
            </a:endParaRPr>
          </a:p>
          <a:p>
            <a:r>
              <a:rPr lang="ar-IQ" sz="1800" b="1" dirty="0" smtClean="0"/>
              <a:t>وفي هذا النوع من الحركات يغير اللاعب محل وقوفه بخطوات متعددة الى جميع الجهات كي يتمكن من الوصول الى المكان المناسب لضرب الكرة منه وفي هذا النوع من الحركات يدفع اللاعب الارض </a:t>
            </a:r>
            <a:r>
              <a:rPr lang="ar-IQ" sz="1800" b="1" dirty="0" err="1" smtClean="0"/>
              <a:t>باحدى</a:t>
            </a:r>
            <a:r>
              <a:rPr lang="ar-IQ" sz="1800" b="1" dirty="0" smtClean="0"/>
              <a:t> قدميه وينطلق يمينا او يسارا اماما او خلفا وعليه ان يعرف اي قدم يجب ات تتحرك اولا باتجاه منطقة سقوط الكرة </a:t>
            </a:r>
            <a:r>
              <a:rPr lang="ar-IQ" sz="1800" b="1" dirty="0" err="1" smtClean="0"/>
              <a:t>فاذا</a:t>
            </a:r>
            <a:r>
              <a:rPr lang="ar-IQ" sz="1800" b="1" dirty="0" smtClean="0"/>
              <a:t> اراد ان يتحرك الى جهة اليمين يرتكز على جهة يسار ويحرك القدم اليمنى الى الامام ثم يحرك القدم اليسرى الى الامام وهكذا تتم الخطوات الى ان يصل الى المكان المناسب لضرب الكرة اما اذا كان اتجاه حركة اللاعب الى اليسار فان اللاعب يرتكز على الرجل اليمنى الى الامام وهكذا الى ان يصل الى مكان سقوط الكرة وهذا التحرك ينطبق على الحركة </a:t>
            </a:r>
            <a:r>
              <a:rPr lang="ar-IQ" sz="1800" b="1" dirty="0" err="1" smtClean="0"/>
              <a:t>للامام</a:t>
            </a:r>
            <a:r>
              <a:rPr lang="ar-IQ" sz="1800" b="1" dirty="0" smtClean="0"/>
              <a:t> والخلف لن اتقان هذه الحركات مهم جدا للاعب كرة الطاولة اذ </a:t>
            </a:r>
            <a:r>
              <a:rPr lang="ar-IQ" sz="1800" b="1" dirty="0" err="1" smtClean="0"/>
              <a:t>لايمكنه</a:t>
            </a:r>
            <a:r>
              <a:rPr lang="ar-IQ" sz="1800" b="1" dirty="0" smtClean="0"/>
              <a:t> القيام بالهجوم بدون تلك الحركات  وكذلك فانه </a:t>
            </a:r>
            <a:r>
              <a:rPr lang="ar-IQ" sz="1800" b="1" dirty="0" err="1" smtClean="0"/>
              <a:t>لايستطيع</a:t>
            </a:r>
            <a:r>
              <a:rPr lang="ar-IQ" sz="1800" b="1" dirty="0" smtClean="0"/>
              <a:t> التقدم او التقهقر ثم التقدم بدون الانتقال بحركات </a:t>
            </a:r>
            <a:r>
              <a:rPr lang="ar-IQ" sz="1800" b="1" dirty="0" err="1" smtClean="0"/>
              <a:t>صحيحية</a:t>
            </a:r>
            <a:r>
              <a:rPr lang="ar-IQ" sz="1800" b="1" dirty="0" smtClean="0"/>
              <a:t> </a:t>
            </a:r>
            <a:r>
              <a:rPr lang="ar-IQ" sz="1800" b="1" dirty="0" err="1" smtClean="0"/>
              <a:t>وسليمكة.</a:t>
            </a:r>
            <a:r>
              <a:rPr lang="ar-IQ" sz="1800" b="1" dirty="0" smtClean="0"/>
              <a:t> </a:t>
            </a:r>
            <a:endParaRPr lang="en-US" sz="1800" dirty="0" smtClean="0"/>
          </a:p>
          <a:p>
            <a:pPr lvl="0"/>
            <a:r>
              <a:rPr lang="ar-IQ" sz="1800" b="1" dirty="0" smtClean="0">
                <a:solidFill>
                  <a:schemeClr val="bg2">
                    <a:lumMod val="50000"/>
                  </a:schemeClr>
                </a:solidFill>
              </a:rPr>
              <a:t>التحرك بخطوات متقاطعة</a:t>
            </a:r>
            <a:endParaRPr lang="en-US" sz="1800" dirty="0" smtClean="0">
              <a:solidFill>
                <a:schemeClr val="bg2">
                  <a:lumMod val="50000"/>
                </a:schemeClr>
              </a:solidFill>
            </a:endParaRPr>
          </a:p>
          <a:p>
            <a:r>
              <a:rPr lang="ar-IQ" sz="1800" b="1" dirty="0" smtClean="0"/>
              <a:t>وغالبا ما يستعمل مثل هذا التحرك في الهجوم اذ يحرك اللاعب رجله البعيدة عن الجهة القادمة اليها ثم يحرك القدم الاخرى بحيث تتجاوز القدم الاخرى الرجل الثابتة المرتكزة على الارض وهكذا الى ان يصل الى المكان المناسب لضرب الكرة.</a:t>
            </a:r>
            <a:endParaRPr lang="en-US" sz="1800"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539552" y="332656"/>
            <a:ext cx="8229600" cy="4525963"/>
          </a:xfrm>
        </p:spPr>
        <p:txBody>
          <a:bodyPr>
            <a:normAutofit/>
          </a:bodyPr>
          <a:lstStyle/>
          <a:p>
            <a:r>
              <a:rPr lang="ar-IQ" sz="2200" b="1" dirty="0" smtClean="0">
                <a:solidFill>
                  <a:schemeClr val="bg2">
                    <a:lumMod val="50000"/>
                  </a:schemeClr>
                </a:solidFill>
              </a:rPr>
              <a:t>ثالثا/ حركة الذراعين</a:t>
            </a:r>
            <a:endParaRPr lang="en-US" sz="2200" dirty="0" smtClean="0">
              <a:solidFill>
                <a:schemeClr val="bg2">
                  <a:lumMod val="50000"/>
                </a:schemeClr>
              </a:solidFill>
            </a:endParaRPr>
          </a:p>
          <a:p>
            <a:pPr>
              <a:buNone/>
            </a:pPr>
            <a:r>
              <a:rPr lang="ar-IQ" sz="2200" b="1" dirty="0" smtClean="0"/>
              <a:t>ان لحركة الذراعين اهمية كبيرة في لعبة تنس الطاولة ويمكن تجزئتها الى ثلاثة اجزاء </a:t>
            </a:r>
            <a:r>
              <a:rPr lang="ar-IQ" sz="2200" b="1" dirty="0" err="1" smtClean="0"/>
              <a:t>هي :</a:t>
            </a:r>
            <a:endParaRPr lang="en-US" sz="2200" dirty="0" smtClean="0"/>
          </a:p>
          <a:p>
            <a:pPr lvl="0"/>
            <a:r>
              <a:rPr lang="ar-IQ" sz="2200" b="1" dirty="0" smtClean="0"/>
              <a:t>الحركة التمهيدية</a:t>
            </a:r>
            <a:endParaRPr lang="en-US" sz="2200" dirty="0" smtClean="0"/>
          </a:p>
          <a:p>
            <a:pPr lvl="0"/>
            <a:r>
              <a:rPr lang="ar-IQ" sz="2200" b="1" dirty="0" smtClean="0"/>
              <a:t>لحظة ضرب الكرة بالمضرب</a:t>
            </a:r>
            <a:endParaRPr lang="en-US" sz="2200" dirty="0" smtClean="0"/>
          </a:p>
          <a:p>
            <a:pPr lvl="0"/>
            <a:r>
              <a:rPr lang="ar-IQ" sz="2200" b="1" dirty="0" smtClean="0"/>
              <a:t>متابعة الارجحة</a:t>
            </a:r>
            <a:endParaRPr lang="en-US" sz="2200" dirty="0" smtClean="0"/>
          </a:p>
          <a:p>
            <a:pPr>
              <a:buNone/>
            </a:pPr>
            <a:r>
              <a:rPr lang="ar-IQ" sz="2200" b="1" dirty="0" smtClean="0"/>
              <a:t>يحتاج اللاعب الى تنسيق حركاته بالكامل وليس استخدام ذراع اللعب فقط مما يجعل الضربة غير قوية ولان اللاعب يحتاج الى اللعب بالجسم ككل فمن المهم ان تشترك الذراع الحرة في الضربات كافة وللذراع الحرة تأثير في الاداء يتضح من خلال:</a:t>
            </a:r>
            <a:endParaRPr lang="en-US" sz="2200" dirty="0" smtClean="0"/>
          </a:p>
          <a:p>
            <a:pPr lvl="0"/>
            <a:r>
              <a:rPr lang="ar-IQ" sz="2200" b="1" dirty="0" smtClean="0"/>
              <a:t>القوة عند الضرب</a:t>
            </a:r>
            <a:endParaRPr lang="en-US" sz="2200" dirty="0" smtClean="0"/>
          </a:p>
          <a:p>
            <a:pPr lvl="0"/>
            <a:r>
              <a:rPr lang="ar-IQ" sz="2200" b="1" dirty="0" smtClean="0"/>
              <a:t>التوازن عند اللعب</a:t>
            </a:r>
            <a:endParaRPr lang="en-US" sz="2200" dirty="0" smtClean="0"/>
          </a:p>
          <a:p>
            <a:pPr lvl="0"/>
            <a:r>
              <a:rPr lang="ar-IQ" sz="2200" b="1" dirty="0" smtClean="0"/>
              <a:t>التوازن عند العودة الى الاستعداد بعد اداء الضربة</a:t>
            </a:r>
            <a:endParaRPr lang="en-US" sz="2200" dirty="0" smtClean="0"/>
          </a:p>
          <a:p>
            <a:endParaRPr lang="ar-IQ" dirty="0"/>
          </a:p>
        </p:txBody>
      </p:sp>
      <p:pic>
        <p:nvPicPr>
          <p:cNvPr id="5" name="Picture 4" descr="kids-playing-ping-pong-vector-illustration-design-HN6HYX.jpg"/>
          <p:cNvPicPr>
            <a:picLocks noChangeAspect="1"/>
          </p:cNvPicPr>
          <p:nvPr/>
        </p:nvPicPr>
        <p:blipFill>
          <a:blip r:embed="rId2" cstate="print"/>
          <a:stretch>
            <a:fillRect/>
          </a:stretch>
        </p:blipFill>
        <p:spPr>
          <a:xfrm>
            <a:off x="3923928" y="5373216"/>
            <a:ext cx="4955568" cy="170080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TotalTime>
  <Words>1155</Words>
  <Application>Microsoft Office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محاضرات تنس الطاولة #2</vt:lpstr>
      <vt:lpstr>Slide 2</vt:lpstr>
      <vt:lpstr>Slide 3</vt:lpstr>
      <vt:lpstr>Slide 4</vt:lpstr>
      <vt:lpstr>Slide 5</vt:lpstr>
      <vt:lpstr>Slide 6</vt:lpstr>
      <vt:lpstr>Slide 7</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تنس الطاولة</dc:title>
  <dc:creator>Maher</dc:creator>
  <cp:lastModifiedBy>Maher</cp:lastModifiedBy>
  <cp:revision>5</cp:revision>
  <dcterms:created xsi:type="dcterms:W3CDTF">2018-12-10T19:23:22Z</dcterms:created>
  <dcterms:modified xsi:type="dcterms:W3CDTF">2018-12-10T20:04:30Z</dcterms:modified>
</cp:coreProperties>
</file>