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7B2A623-CA11-4268-876C-AEB93D1A0783}" type="datetimeFigureOut">
              <a:rPr lang="ar-IQ" smtClean="0"/>
              <a:t>29/03/1440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805C6D-E252-4D62-BF40-027164C6EC3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7B2A623-CA11-4268-876C-AEB93D1A0783}" type="datetimeFigureOut">
              <a:rPr lang="ar-IQ" smtClean="0"/>
              <a:t>29/03/1440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805C6D-E252-4D62-BF40-027164C6EC3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7B2A623-CA11-4268-876C-AEB93D1A0783}" type="datetimeFigureOut">
              <a:rPr lang="ar-IQ" smtClean="0"/>
              <a:t>29/03/1440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805C6D-E252-4D62-BF40-027164C6EC3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7B2A623-CA11-4268-876C-AEB93D1A0783}" type="datetimeFigureOut">
              <a:rPr lang="ar-IQ" smtClean="0"/>
              <a:t>29/03/1440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805C6D-E252-4D62-BF40-027164C6EC3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B2A623-CA11-4268-876C-AEB93D1A0783}" type="datetimeFigureOut">
              <a:rPr lang="ar-IQ" smtClean="0"/>
              <a:t>29/03/1440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805C6D-E252-4D62-BF40-027164C6EC3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7B2A623-CA11-4268-876C-AEB93D1A0783}" type="datetimeFigureOut">
              <a:rPr lang="ar-IQ" smtClean="0"/>
              <a:t>29/03/1440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805C6D-E252-4D62-BF40-027164C6EC3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7B2A623-CA11-4268-876C-AEB93D1A0783}" type="datetimeFigureOut">
              <a:rPr lang="ar-IQ" smtClean="0"/>
              <a:t>29/03/1440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A805C6D-E252-4D62-BF40-027164C6EC3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7B2A623-CA11-4268-876C-AEB93D1A0783}" type="datetimeFigureOut">
              <a:rPr lang="ar-IQ" smtClean="0"/>
              <a:t>29/03/1440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A805C6D-E252-4D62-BF40-027164C6EC3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2A623-CA11-4268-876C-AEB93D1A0783}" type="datetimeFigureOut">
              <a:rPr lang="ar-IQ" smtClean="0"/>
              <a:t>29/03/1440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A805C6D-E252-4D62-BF40-027164C6EC3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B2A623-CA11-4268-876C-AEB93D1A0783}" type="datetimeFigureOut">
              <a:rPr lang="ar-IQ" smtClean="0"/>
              <a:t>29/03/1440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805C6D-E252-4D62-BF40-027164C6EC3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B2A623-CA11-4268-876C-AEB93D1A0783}" type="datetimeFigureOut">
              <a:rPr lang="ar-IQ" smtClean="0"/>
              <a:t>29/03/1440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805C6D-E252-4D62-BF40-027164C6EC3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50000">
              <a:schemeClr val="accent4">
                <a:lumMod val="75000"/>
              </a:schemeClr>
            </a:gs>
            <a:gs pos="100000">
              <a:schemeClr val="accent4">
                <a:lumMod val="75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7B2A623-CA11-4268-876C-AEB93D1A0783}" type="datetimeFigureOut">
              <a:rPr lang="ar-IQ" smtClean="0"/>
              <a:t>29/03/1440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A805C6D-E252-4D62-BF40-027164C6EC3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34082"/>
          </a:xfrm>
        </p:spPr>
        <p:txBody>
          <a:bodyPr>
            <a:normAutofit/>
          </a:bodyPr>
          <a:lstStyle/>
          <a:p>
            <a:r>
              <a:rPr lang="ar-IQ" sz="3200" b="1" dirty="0" smtClean="0">
                <a:solidFill>
                  <a:schemeClr val="tx1">
                    <a:lumMod val="95000"/>
                    <a:lumOff val="5000"/>
                  </a:schemeClr>
                </a:solidFill>
              </a:rPr>
              <a:t>المبحث </a:t>
            </a:r>
            <a:r>
              <a:rPr lang="ar-IQ" sz="3200" b="1" dirty="0" err="1" smtClean="0">
                <a:solidFill>
                  <a:schemeClr val="tx1">
                    <a:lumMod val="95000"/>
                    <a:lumOff val="5000"/>
                  </a:schemeClr>
                </a:solidFill>
              </a:rPr>
              <a:t>الثالث </a:t>
            </a:r>
            <a:r>
              <a:rPr lang="ar-IQ" sz="3200" b="1" dirty="0" smtClean="0">
                <a:solidFill>
                  <a:schemeClr val="tx1">
                    <a:lumMod val="95000"/>
                    <a:lumOff val="5000"/>
                  </a:schemeClr>
                </a:solidFill>
              </a:rPr>
              <a:t>/ الضربات الخلفية</a:t>
            </a:r>
            <a:endParaRPr lang="ar-IQ" sz="3200" b="1" dirty="0">
              <a:solidFill>
                <a:schemeClr val="tx1">
                  <a:lumMod val="95000"/>
                  <a:lumOff val="5000"/>
                </a:schemeClr>
              </a:solidFill>
            </a:endParaRPr>
          </a:p>
        </p:txBody>
      </p:sp>
      <p:sp>
        <p:nvSpPr>
          <p:cNvPr id="4" name="Content Placeholder 3"/>
          <p:cNvSpPr>
            <a:spLocks noGrp="1"/>
          </p:cNvSpPr>
          <p:nvPr>
            <p:ph idx="1"/>
          </p:nvPr>
        </p:nvSpPr>
        <p:spPr>
          <a:xfrm>
            <a:off x="467544" y="620688"/>
            <a:ext cx="8229600" cy="6237312"/>
          </a:xfrm>
        </p:spPr>
        <p:txBody>
          <a:bodyPr>
            <a:normAutofit/>
          </a:bodyPr>
          <a:lstStyle/>
          <a:p>
            <a:pPr>
              <a:buNone/>
            </a:pPr>
            <a:r>
              <a:rPr lang="ar-IQ" sz="2000" b="1" dirty="0">
                <a:solidFill>
                  <a:schemeClr val="bg1">
                    <a:lumMod val="95000"/>
                  </a:schemeClr>
                </a:solidFill>
              </a:rPr>
              <a:t>وهي مجموعة من الضربات التي تؤدي بالمضرب من الجهة المعاكسة للذراع الضاربة فان كان اللاعب ايمن فان الكرات الاتية على يساره يجب ان تلعب بظهر </a:t>
            </a:r>
            <a:r>
              <a:rPr lang="ar-IQ" sz="2000" b="1" dirty="0" err="1">
                <a:solidFill>
                  <a:schemeClr val="bg1">
                    <a:lumMod val="95000"/>
                  </a:schemeClr>
                </a:solidFill>
              </a:rPr>
              <a:t>المضرب </a:t>
            </a:r>
            <a:r>
              <a:rPr lang="ar-IQ" sz="2000" b="1" dirty="0">
                <a:solidFill>
                  <a:schemeClr val="bg1">
                    <a:lumMod val="95000"/>
                  </a:schemeClr>
                </a:solidFill>
              </a:rPr>
              <a:t>(السطح الخارجي) ومن جهة يساره أي بوجه المضرب الايمن وهذه المجموعة من الضربات تثير تخوف الناشئين بشكل عام وربما السبب انهم لم </a:t>
            </a:r>
            <a:r>
              <a:rPr lang="ar-IQ" sz="2000" b="1" dirty="0" err="1">
                <a:solidFill>
                  <a:schemeClr val="bg1">
                    <a:lumMod val="95000"/>
                  </a:schemeClr>
                </a:solidFill>
              </a:rPr>
              <a:t>يعتادو</a:t>
            </a:r>
            <a:r>
              <a:rPr lang="ar-IQ" sz="2000" b="1" dirty="0">
                <a:solidFill>
                  <a:schemeClr val="bg1">
                    <a:lumMod val="95000"/>
                  </a:schemeClr>
                </a:solidFill>
              </a:rPr>
              <a:t> هذا النمط من الضربات خلال سني طفولتهم </a:t>
            </a:r>
            <a:r>
              <a:rPr lang="ar-IQ" sz="2000" b="1" dirty="0" err="1">
                <a:solidFill>
                  <a:schemeClr val="bg1">
                    <a:lumMod val="95000"/>
                  </a:schemeClr>
                </a:solidFill>
              </a:rPr>
              <a:t>بأعتباره</a:t>
            </a:r>
            <a:r>
              <a:rPr lang="ar-IQ" sz="2000" b="1" dirty="0">
                <a:solidFill>
                  <a:schemeClr val="bg1">
                    <a:lumMod val="95000"/>
                  </a:schemeClr>
                </a:solidFill>
              </a:rPr>
              <a:t> نمطا حركيا غير شائع في </a:t>
            </a:r>
            <a:r>
              <a:rPr lang="ar-IQ" sz="2000" b="1" dirty="0" err="1">
                <a:solidFill>
                  <a:schemeClr val="bg1">
                    <a:lumMod val="95000"/>
                  </a:schemeClr>
                </a:solidFill>
              </a:rPr>
              <a:t>الحياه</a:t>
            </a:r>
            <a:r>
              <a:rPr lang="ar-IQ" sz="2000" b="1" dirty="0">
                <a:solidFill>
                  <a:schemeClr val="bg1">
                    <a:lumMod val="95000"/>
                  </a:schemeClr>
                </a:solidFill>
              </a:rPr>
              <a:t> اليومية </a:t>
            </a:r>
            <a:r>
              <a:rPr lang="ar-IQ" sz="2000" b="1" dirty="0" err="1">
                <a:solidFill>
                  <a:schemeClr val="bg1">
                    <a:lumMod val="95000"/>
                  </a:schemeClr>
                </a:solidFill>
              </a:rPr>
              <a:t>الا</a:t>
            </a:r>
            <a:r>
              <a:rPr lang="ar-IQ" sz="2000" b="1" dirty="0">
                <a:solidFill>
                  <a:schemeClr val="bg1">
                    <a:lumMod val="95000"/>
                  </a:schemeClr>
                </a:solidFill>
              </a:rPr>
              <a:t> ان التعود والتدريب فضلا عن الالتزام </a:t>
            </a:r>
            <a:r>
              <a:rPr lang="ar-IQ" sz="2000" b="1" dirty="0" err="1">
                <a:solidFill>
                  <a:schemeClr val="bg1">
                    <a:lumMod val="95000"/>
                  </a:schemeClr>
                </a:solidFill>
              </a:rPr>
              <a:t>بالناحي</a:t>
            </a:r>
            <a:r>
              <a:rPr lang="ar-IQ" sz="2000" b="1" dirty="0">
                <a:solidFill>
                  <a:schemeClr val="bg1">
                    <a:lumMod val="95000"/>
                  </a:schemeClr>
                </a:solidFill>
              </a:rPr>
              <a:t> </a:t>
            </a:r>
            <a:r>
              <a:rPr lang="ar-IQ" sz="2000" b="1" dirty="0" err="1">
                <a:solidFill>
                  <a:schemeClr val="bg1">
                    <a:lumMod val="95000"/>
                  </a:schemeClr>
                </a:solidFill>
              </a:rPr>
              <a:t>لبفنية</a:t>
            </a:r>
            <a:r>
              <a:rPr lang="ar-IQ" sz="2000" b="1" dirty="0">
                <a:solidFill>
                  <a:schemeClr val="bg1">
                    <a:lumMod val="95000"/>
                  </a:schemeClr>
                </a:solidFill>
              </a:rPr>
              <a:t> في الاداء في الضربات الخلفية كفيل بأن يساعد المبتدئ على التغلب على تلك الصعوبات وبالطبع علينا ان </a:t>
            </a:r>
            <a:r>
              <a:rPr lang="ar-IQ" sz="2000" b="1" dirty="0" err="1">
                <a:solidFill>
                  <a:schemeClr val="bg1">
                    <a:lumMod val="95000"/>
                  </a:schemeClr>
                </a:solidFill>
              </a:rPr>
              <a:t>لانتوقع</a:t>
            </a:r>
            <a:r>
              <a:rPr lang="ar-IQ" sz="2000" b="1" dirty="0">
                <a:solidFill>
                  <a:schemeClr val="bg1">
                    <a:lumMod val="95000"/>
                  </a:schemeClr>
                </a:solidFill>
              </a:rPr>
              <a:t> نتائج سريعة في اجادة الضربات الخلفية فهي تتطلب بعض الوقت </a:t>
            </a:r>
            <a:r>
              <a:rPr lang="ar-IQ" sz="2000" b="1" dirty="0" err="1">
                <a:solidFill>
                  <a:schemeClr val="bg1">
                    <a:lumMod val="95000"/>
                  </a:schemeClr>
                </a:solidFill>
              </a:rPr>
              <a:t>لاجادتها.</a:t>
            </a:r>
            <a:endParaRPr lang="en-US" sz="2000" dirty="0">
              <a:solidFill>
                <a:schemeClr val="bg1">
                  <a:lumMod val="95000"/>
                </a:schemeClr>
              </a:solidFill>
            </a:endParaRPr>
          </a:p>
          <a:p>
            <a:pPr lvl="0"/>
            <a:r>
              <a:rPr lang="ar-IQ" sz="2000" b="1" dirty="0">
                <a:solidFill>
                  <a:schemeClr val="tx1">
                    <a:lumMod val="95000"/>
                    <a:lumOff val="5000"/>
                  </a:schemeClr>
                </a:solidFill>
              </a:rPr>
              <a:t>ضرب التخليص الخلفية</a:t>
            </a:r>
            <a:endParaRPr lang="en-US" sz="2000" dirty="0">
              <a:solidFill>
                <a:schemeClr val="tx1">
                  <a:lumMod val="95000"/>
                  <a:lumOff val="5000"/>
                </a:schemeClr>
              </a:solidFill>
            </a:endParaRPr>
          </a:p>
          <a:p>
            <a:pPr>
              <a:buNone/>
            </a:pPr>
            <a:r>
              <a:rPr lang="ar-IQ" sz="2000" b="1" dirty="0">
                <a:solidFill>
                  <a:schemeClr val="bg1">
                    <a:lumMod val="95000"/>
                  </a:schemeClr>
                </a:solidFill>
              </a:rPr>
              <a:t>وهي ضربة خلفية سهلة تعتمد على ثني ومد الذراع الضاربة المقابلة </a:t>
            </a:r>
            <a:r>
              <a:rPr lang="ar-IQ" sz="2000" b="1" dirty="0" err="1">
                <a:solidFill>
                  <a:schemeClr val="bg1">
                    <a:lumMod val="95000"/>
                  </a:schemeClr>
                </a:solidFill>
              </a:rPr>
              <a:t>لللاريشة</a:t>
            </a:r>
            <a:r>
              <a:rPr lang="ar-IQ" sz="2000" b="1" dirty="0">
                <a:solidFill>
                  <a:schemeClr val="bg1">
                    <a:lumMod val="95000"/>
                  </a:schemeClr>
                </a:solidFill>
              </a:rPr>
              <a:t> ويتم الاعداد لهذه الضربة </a:t>
            </a:r>
            <a:r>
              <a:rPr lang="ar-IQ" sz="2000" b="1" dirty="0" err="1">
                <a:solidFill>
                  <a:schemeClr val="bg1">
                    <a:lumMod val="95000"/>
                  </a:schemeClr>
                </a:solidFill>
              </a:rPr>
              <a:t>باخذ</a:t>
            </a:r>
            <a:r>
              <a:rPr lang="ar-IQ" sz="2000" b="1" dirty="0">
                <a:solidFill>
                  <a:schemeClr val="bg1">
                    <a:lumMod val="95000"/>
                  </a:schemeClr>
                </a:solidFill>
              </a:rPr>
              <a:t> اللاعب خطوة عريضة بالقدم تحت اليد الضاربة الى جوار قدم الارتكاز تقريبا </a:t>
            </a:r>
            <a:r>
              <a:rPr lang="ar-IQ" sz="2000" b="1" dirty="0" err="1">
                <a:solidFill>
                  <a:schemeClr val="bg1">
                    <a:lumMod val="95000"/>
                  </a:schemeClr>
                </a:solidFill>
              </a:rPr>
              <a:t>وهذايعني</a:t>
            </a:r>
            <a:r>
              <a:rPr lang="ar-IQ" sz="2000" b="1" dirty="0">
                <a:solidFill>
                  <a:schemeClr val="bg1">
                    <a:lumMod val="95000"/>
                  </a:schemeClr>
                </a:solidFill>
              </a:rPr>
              <a:t> ان سيلف نصف لفة بجسمه حتى يكاد يواجه الشبكة بظهره ويرفع المضرب مقاطعا الجسم </a:t>
            </a:r>
            <a:r>
              <a:rPr lang="ar-IQ" sz="2000" b="1" dirty="0" err="1">
                <a:solidFill>
                  <a:schemeClr val="bg1">
                    <a:lumMod val="95000"/>
                  </a:schemeClr>
                </a:solidFill>
              </a:rPr>
              <a:t>ولاعلى</a:t>
            </a:r>
            <a:r>
              <a:rPr lang="ar-IQ" sz="2000" b="1" dirty="0">
                <a:solidFill>
                  <a:schemeClr val="bg1">
                    <a:lumMod val="95000"/>
                  </a:schemeClr>
                </a:solidFill>
              </a:rPr>
              <a:t> مع ثني الذراع الضاربة امام الوجه وتتم حركة ضرب الريشة بمد الذراع الضاربة </a:t>
            </a:r>
            <a:r>
              <a:rPr lang="ar-IQ" sz="2000" b="1" dirty="0" err="1">
                <a:solidFill>
                  <a:schemeClr val="bg1">
                    <a:lumMod val="95000"/>
                  </a:schemeClr>
                </a:solidFill>
              </a:rPr>
              <a:t>لاعلى</a:t>
            </a:r>
            <a:r>
              <a:rPr lang="ar-IQ" sz="2000" b="1" dirty="0">
                <a:solidFill>
                  <a:schemeClr val="bg1">
                    <a:lumMod val="95000"/>
                  </a:schemeClr>
                </a:solidFill>
              </a:rPr>
              <a:t> وفي اتجاه الشبكة مع تركيز النظر على الريشة ومسارها.</a:t>
            </a:r>
            <a:endParaRPr lang="en-US" sz="2000" dirty="0">
              <a:solidFill>
                <a:schemeClr val="bg1">
                  <a:lumMod val="95000"/>
                </a:schemeClr>
              </a:solidFill>
            </a:endParaRPr>
          </a:p>
          <a:p>
            <a:pPr lvl="0"/>
            <a:r>
              <a:rPr lang="ar-IQ" sz="2400" b="1" dirty="0"/>
              <a:t> الضربة المدفوعة الخلفية</a:t>
            </a:r>
            <a:endParaRPr lang="en-US" sz="2400" dirty="0"/>
          </a:p>
          <a:p>
            <a:pPr lvl="0"/>
            <a:r>
              <a:rPr lang="ar-IQ" sz="2400" b="1" dirty="0"/>
              <a:t>الضربة المقوسة الخلفية</a:t>
            </a:r>
            <a:endParaRPr lang="en-US" sz="2400" dirty="0"/>
          </a:p>
          <a:p>
            <a:r>
              <a:rPr lang="ar-IQ" sz="2400" b="1" dirty="0"/>
              <a:t>ضربات الصد والدفع الخلفية</a:t>
            </a:r>
            <a:endParaRPr lang="en-US" sz="2400"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480720"/>
          </a:xfrm>
        </p:spPr>
        <p:txBody>
          <a:bodyPr>
            <a:normAutofit fontScale="70000" lnSpcReduction="20000"/>
          </a:bodyPr>
          <a:lstStyle/>
          <a:p>
            <a:pPr algn="ctr"/>
            <a:r>
              <a:rPr lang="ar-IQ" sz="3400" b="1" u="sng" dirty="0">
                <a:solidFill>
                  <a:schemeClr val="bg1"/>
                </a:solidFill>
              </a:rPr>
              <a:t>المبحث </a:t>
            </a:r>
            <a:r>
              <a:rPr lang="ar-IQ" sz="3400" b="1" u="sng" dirty="0" err="1">
                <a:solidFill>
                  <a:schemeClr val="bg1"/>
                </a:solidFill>
              </a:rPr>
              <a:t>الرابع </a:t>
            </a:r>
            <a:r>
              <a:rPr lang="ar-IQ" sz="3400" b="1" u="sng" dirty="0">
                <a:solidFill>
                  <a:schemeClr val="bg1"/>
                </a:solidFill>
              </a:rPr>
              <a:t>/ الاستقبال</a:t>
            </a:r>
            <a:endParaRPr lang="en-US" sz="3400" dirty="0">
              <a:solidFill>
                <a:schemeClr val="bg1"/>
              </a:solidFill>
            </a:endParaRPr>
          </a:p>
          <a:p>
            <a:pPr>
              <a:buNone/>
            </a:pPr>
            <a:r>
              <a:rPr lang="ar-IQ" b="1" dirty="0">
                <a:solidFill>
                  <a:schemeClr val="bg1"/>
                </a:solidFill>
              </a:rPr>
              <a:t>احتمالات الرد على الارسال:</a:t>
            </a:r>
            <a:endParaRPr lang="en-US" dirty="0">
              <a:solidFill>
                <a:schemeClr val="bg1"/>
              </a:solidFill>
            </a:endParaRPr>
          </a:p>
          <a:p>
            <a:r>
              <a:rPr lang="ar-IQ" b="1" dirty="0">
                <a:solidFill>
                  <a:schemeClr val="bg1"/>
                </a:solidFill>
              </a:rPr>
              <a:t>اولاً/ الرد على الارسال الفردي المرتفع</a:t>
            </a:r>
            <a:endParaRPr lang="en-US" dirty="0">
              <a:solidFill>
                <a:schemeClr val="bg1"/>
              </a:solidFill>
            </a:endParaRPr>
          </a:p>
          <a:p>
            <a:pPr>
              <a:buNone/>
            </a:pPr>
            <a:r>
              <a:rPr lang="ar-IQ" b="1" dirty="0">
                <a:solidFill>
                  <a:srgbClr val="FFFF00"/>
                </a:solidFill>
              </a:rPr>
              <a:t>هناك احتمالات عدة  للرد على </a:t>
            </a:r>
            <a:r>
              <a:rPr lang="ar-IQ" b="1" dirty="0" err="1">
                <a:solidFill>
                  <a:srgbClr val="FFFF00"/>
                </a:solidFill>
              </a:rPr>
              <a:t>الاسال</a:t>
            </a:r>
            <a:r>
              <a:rPr lang="ar-IQ" b="1" dirty="0">
                <a:solidFill>
                  <a:srgbClr val="FFFF00"/>
                </a:solidFill>
              </a:rPr>
              <a:t> المرتفع في اللعب الفردي وقد </a:t>
            </a:r>
            <a:r>
              <a:rPr lang="ar-IQ" b="1" dirty="0" err="1">
                <a:solidFill>
                  <a:srgbClr val="FFFF00"/>
                </a:solidFill>
              </a:rPr>
              <a:t>رتبها (بول </a:t>
            </a:r>
            <a:r>
              <a:rPr lang="ar-IQ" b="1" dirty="0">
                <a:solidFill>
                  <a:srgbClr val="FFFF00"/>
                </a:solidFill>
              </a:rPr>
              <a:t>،سو) كما يلي:</a:t>
            </a:r>
            <a:endParaRPr lang="en-US" dirty="0">
              <a:solidFill>
                <a:srgbClr val="FFFF00"/>
              </a:solidFill>
            </a:endParaRPr>
          </a:p>
          <a:p>
            <a:pPr lvl="0"/>
            <a:r>
              <a:rPr lang="ar-IQ" b="1" dirty="0"/>
              <a:t>الرد الدفاعي العالي </a:t>
            </a:r>
            <a:r>
              <a:rPr lang="ar-IQ" b="1" dirty="0" err="1"/>
              <a:t>المسقيم</a:t>
            </a:r>
            <a:r>
              <a:rPr lang="ar-IQ" b="1" dirty="0"/>
              <a:t> وهو رد جيد يجبر المنافس على ترك قاعدته لمسافة بعيدة.</a:t>
            </a:r>
            <a:endParaRPr lang="en-US" dirty="0"/>
          </a:p>
          <a:p>
            <a:pPr lvl="0"/>
            <a:r>
              <a:rPr lang="ar-IQ" b="1" dirty="0"/>
              <a:t>الرد المسقط المستقيم بجوار الشبكة والذي يجبر المنافس على ترك قاعدته </a:t>
            </a:r>
            <a:r>
              <a:rPr lang="ar-IQ" b="1" dirty="0" err="1"/>
              <a:t>الا</a:t>
            </a:r>
            <a:r>
              <a:rPr lang="ar-IQ" b="1" dirty="0"/>
              <a:t> اذا كان الرد ضعيفاً ففي هذه الحالة يتحول الامر الى هجوم مضاد.</a:t>
            </a:r>
            <a:endParaRPr lang="en-US" dirty="0"/>
          </a:p>
          <a:p>
            <a:pPr lvl="0"/>
            <a:r>
              <a:rPr lang="ar-IQ" b="1" dirty="0"/>
              <a:t>الرد الدفاعي عبر الملعب وهو يتطلب دقة كبيرة </a:t>
            </a:r>
            <a:r>
              <a:rPr lang="ar-IQ" b="1" dirty="0" err="1"/>
              <a:t>لانه</a:t>
            </a:r>
            <a:r>
              <a:rPr lang="ar-IQ" b="1" dirty="0"/>
              <a:t> اذا هبطت الريشة في المنطقة غير المتوقع لها فان احتمال الهجوم المضاد وارد تماما ولذلك ينصح بلعب هذه الضربة والجسم في وضع صحيح ومتزن تماما.</a:t>
            </a:r>
            <a:endParaRPr lang="en-US" dirty="0"/>
          </a:p>
          <a:p>
            <a:pPr lvl="0"/>
            <a:r>
              <a:rPr lang="ar-IQ" b="1" dirty="0"/>
              <a:t>الرد المسقط عبر الملعب وخلف الشبكة والى اليسار وهذا الرد يجبر المنافس على ترك قاعدته </a:t>
            </a:r>
            <a:r>
              <a:rPr lang="ar-IQ" b="1" dirty="0" err="1"/>
              <a:t>الا</a:t>
            </a:r>
            <a:r>
              <a:rPr lang="ar-IQ" b="1" dirty="0"/>
              <a:t> انه يتيح له فرصة </a:t>
            </a:r>
            <a:r>
              <a:rPr lang="ar-IQ" b="1" dirty="0" err="1"/>
              <a:t>ؤية</a:t>
            </a:r>
            <a:r>
              <a:rPr lang="ar-IQ" b="1" dirty="0"/>
              <a:t> مسار الريشة ولذلك فهذا الرد يتطلب اقصى خداع ممكن كالتمويه بالرد العالي الطويل مثلاُ.</a:t>
            </a:r>
            <a:endParaRPr lang="en-US" dirty="0"/>
          </a:p>
          <a:p>
            <a:pPr lvl="0"/>
            <a:r>
              <a:rPr lang="ar-IQ" b="1" dirty="0"/>
              <a:t>الرد الدفاعي عبر الملعب باتجاه وسط خط القاعدة.</a:t>
            </a:r>
            <a:endParaRPr lang="en-US" dirty="0"/>
          </a:p>
          <a:p>
            <a:pPr lvl="0"/>
            <a:r>
              <a:rPr lang="ar-IQ" b="1" dirty="0"/>
              <a:t>الرد المسقط الدفاعي وهما يستخدمان في حالات الدفاع </a:t>
            </a:r>
            <a:r>
              <a:rPr lang="ar-IQ" b="1" dirty="0" err="1"/>
              <a:t>القصوىوالتي</a:t>
            </a:r>
            <a:r>
              <a:rPr lang="ar-IQ" b="1" dirty="0"/>
              <a:t> غالبا ما تكون نتيجة سوء تقدير المواصفات الحركية </a:t>
            </a:r>
            <a:r>
              <a:rPr lang="ar-IQ" b="1" dirty="0" err="1"/>
              <a:t>للارسال</a:t>
            </a:r>
            <a:r>
              <a:rPr lang="ar-IQ" b="1" dirty="0"/>
              <a:t> القادم مم يحتم على المستقبل الرد لمجرد الدفاع البحت </a:t>
            </a:r>
            <a:r>
              <a:rPr lang="ar-IQ" b="1" dirty="0" err="1"/>
              <a:t>واذا</a:t>
            </a:r>
            <a:r>
              <a:rPr lang="ar-IQ" b="1" dirty="0"/>
              <a:t> كان </a:t>
            </a:r>
            <a:r>
              <a:rPr lang="ar-IQ" b="1" dirty="0" err="1"/>
              <a:t>الاحتمال </a:t>
            </a:r>
            <a:r>
              <a:rPr lang="ar-IQ" b="1" dirty="0"/>
              <a:t>(5) </a:t>
            </a:r>
            <a:r>
              <a:rPr lang="ar-IQ" b="1" dirty="0" err="1"/>
              <a:t>لانه</a:t>
            </a:r>
            <a:r>
              <a:rPr lang="ar-IQ" b="1" dirty="0"/>
              <a:t> على الاقل </a:t>
            </a:r>
            <a:r>
              <a:rPr lang="ar-IQ" b="1" dirty="0" err="1"/>
              <a:t>يزحح</a:t>
            </a:r>
            <a:r>
              <a:rPr lang="ar-IQ" b="1" dirty="0"/>
              <a:t> المرسل عن قاعدته ويعطي وقتا افضل للمستقبل ان يستعيد توازنه وتركيزه.</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0"/>
            <a:ext cx="8712968" cy="6858000"/>
          </a:xfrm>
        </p:spPr>
        <p:txBody>
          <a:bodyPr>
            <a:normAutofit fontScale="70000" lnSpcReduction="20000"/>
          </a:bodyPr>
          <a:lstStyle/>
          <a:p>
            <a:r>
              <a:rPr lang="ar-IQ" sz="2900" b="1" dirty="0">
                <a:solidFill>
                  <a:schemeClr val="bg1"/>
                </a:solidFill>
              </a:rPr>
              <a:t>ثانياً/ الرد الزوجي المنخفض</a:t>
            </a:r>
            <a:endParaRPr lang="en-US" sz="2900" dirty="0">
              <a:solidFill>
                <a:schemeClr val="bg1"/>
              </a:solidFill>
            </a:endParaRPr>
          </a:p>
          <a:p>
            <a:pPr>
              <a:buNone/>
            </a:pPr>
            <a:r>
              <a:rPr lang="ar-IQ" b="1" dirty="0">
                <a:solidFill>
                  <a:srgbClr val="FFFF00"/>
                </a:solidFill>
              </a:rPr>
              <a:t>احتمالات للرد مرتبة من حيث فعاليتها وكما </a:t>
            </a:r>
            <a:r>
              <a:rPr lang="ar-IQ" b="1" dirty="0" err="1">
                <a:solidFill>
                  <a:srgbClr val="FFFF00"/>
                </a:solidFill>
              </a:rPr>
              <a:t>ياتي</a:t>
            </a:r>
            <a:r>
              <a:rPr lang="ar-IQ" b="1" dirty="0" err="1" smtClean="0">
                <a:solidFill>
                  <a:srgbClr val="FFFF00"/>
                </a:solidFill>
              </a:rPr>
              <a:t>:</a:t>
            </a:r>
            <a:endParaRPr lang="ar-IQ" b="1" dirty="0" smtClean="0">
              <a:solidFill>
                <a:srgbClr val="FFFF00"/>
              </a:solidFill>
            </a:endParaRPr>
          </a:p>
          <a:p>
            <a:pPr>
              <a:buNone/>
            </a:pPr>
            <a:endParaRPr lang="en-US" dirty="0">
              <a:solidFill>
                <a:srgbClr val="FFFF00"/>
              </a:solidFill>
            </a:endParaRPr>
          </a:p>
          <a:p>
            <a:pPr lvl="0"/>
            <a:r>
              <a:rPr lang="ar-IQ" b="1" dirty="0"/>
              <a:t>ضربة دفاعية ملفوفة تسقط في عمق ملعب المنافس وفي الزاوية اليسرى منه باعتبارها اضعف مناطق الزوجي وينبغي ان تكون قوية وسريعة لان الريشة </a:t>
            </a:r>
            <a:r>
              <a:rPr lang="ar-IQ" b="1" dirty="0" err="1"/>
              <a:t>تاخذ</a:t>
            </a:r>
            <a:r>
              <a:rPr lang="ar-IQ" b="1" dirty="0"/>
              <a:t> فترة في مسارها الحركي للوصول الى الهدف مما يجعل احتمالات الرد ضدها محتملة.</a:t>
            </a:r>
            <a:endParaRPr lang="en-US" dirty="0"/>
          </a:p>
          <a:p>
            <a:pPr lvl="0"/>
            <a:r>
              <a:rPr lang="ar-IQ" b="1" dirty="0"/>
              <a:t>ضربة الدفاع لنصف الملعب وهي تستهدف ارباك المنافسين في منطقة مشتركة بينهما اذ سيخدم كلا الزميلين الضربة الخلفية للمضرب وغالبا ما يعتمد كل منهما على الاخر فتسقط الريشة بينهما على الارض.</a:t>
            </a:r>
            <a:endParaRPr lang="en-US" dirty="0"/>
          </a:p>
          <a:p>
            <a:pPr lvl="0"/>
            <a:r>
              <a:rPr lang="ar-IQ" b="1" dirty="0"/>
              <a:t>ضربة الشبكة على شمال المنافس اذ </a:t>
            </a:r>
            <a:r>
              <a:rPr lang="ar-IQ" b="1" dirty="0" err="1"/>
              <a:t>يتحم</a:t>
            </a:r>
            <a:r>
              <a:rPr lang="ar-IQ" b="1" dirty="0"/>
              <a:t> على المنافس لعبها بالوجه الخلفي للمضرب وهي ضربة هجومية ويجب ان تلعب قريبة جدا من الشبكة.</a:t>
            </a:r>
            <a:endParaRPr lang="en-US" dirty="0"/>
          </a:p>
          <a:p>
            <a:pPr lvl="0"/>
            <a:r>
              <a:rPr lang="ar-IQ" b="1" dirty="0"/>
              <a:t>الضربة الملفوفة عبر الشبكة وهي تشبه احتمال الرد </a:t>
            </a:r>
            <a:r>
              <a:rPr lang="ar-IQ" b="1" dirty="0" err="1"/>
              <a:t>الاول </a:t>
            </a:r>
            <a:r>
              <a:rPr lang="ar-IQ" b="1" dirty="0"/>
              <a:t>(1) على اعتبار انها رد دفاعي </a:t>
            </a:r>
            <a:r>
              <a:rPr lang="ar-IQ" b="1" dirty="0" err="1"/>
              <a:t>الا</a:t>
            </a:r>
            <a:r>
              <a:rPr lang="ar-IQ" b="1" dirty="0"/>
              <a:t> انها اسهل بكثير منها لان المنافس يمكنه ارجاعها بوجه المضرب الامامي اذا استطاع اللحاق </a:t>
            </a:r>
            <a:r>
              <a:rPr lang="ar-IQ" b="1" dirty="0" err="1"/>
              <a:t>بها</a:t>
            </a:r>
            <a:r>
              <a:rPr lang="ar-IQ" b="1" dirty="0"/>
              <a:t> ولذا فهي تعطي صاحبها وقتا اطول لمراقبة المنافس والاستعداد له.</a:t>
            </a:r>
            <a:endParaRPr lang="en-US" dirty="0"/>
          </a:p>
          <a:p>
            <a:pPr lvl="0"/>
            <a:r>
              <a:rPr lang="ar-IQ" b="1" dirty="0"/>
              <a:t>ضربة الشبكة على يمين المنافس وهي قريبة الشبه من الاحتمال </a:t>
            </a:r>
            <a:r>
              <a:rPr lang="ar-IQ" b="1" dirty="0" err="1"/>
              <a:t>الثالث </a:t>
            </a:r>
            <a:r>
              <a:rPr lang="ar-IQ" b="1" dirty="0"/>
              <a:t>(3) </a:t>
            </a:r>
            <a:r>
              <a:rPr lang="ar-IQ" b="1" dirty="0" err="1"/>
              <a:t>الاانها</a:t>
            </a:r>
            <a:r>
              <a:rPr lang="ar-IQ" b="1" dirty="0"/>
              <a:t> تلعب بالوجه الامامي للمضرب فهي اسهل كثيرا بالنسبة للمنافس من احتمال الرد </a:t>
            </a:r>
            <a:r>
              <a:rPr lang="ar-IQ" b="1" dirty="0" err="1"/>
              <a:t>الثالث </a:t>
            </a:r>
            <a:r>
              <a:rPr lang="ar-IQ" b="1" dirty="0"/>
              <a:t>(3) كما انها تلعب عندما يكون لاعب </a:t>
            </a:r>
            <a:r>
              <a:rPr lang="ar-IQ" b="1" dirty="0" err="1"/>
              <a:t>اليمين </a:t>
            </a:r>
            <a:r>
              <a:rPr lang="ar-IQ" b="1" dirty="0"/>
              <a:t>(المنافس الايمن) بعيدا عن الشبكة بقدر كاف او عند تكاسل المرسل في التقدم بسرعة نحو الشبكة.</a:t>
            </a:r>
            <a:endParaRPr lang="en-US" dirty="0"/>
          </a:p>
          <a:p>
            <a:pPr lvl="0"/>
            <a:r>
              <a:rPr lang="ar-IQ" b="1" dirty="0"/>
              <a:t>ضربة خط القاعدة الملفوفة وهي ضربة وقائية تماما تهدف الى كسب الوقت في سبيل الاستعداد او العودة للقاعدة وخاصة عند وجود مشاكل تتصل بسوء تقدير الارسال او اختلاف التوازن </a:t>
            </a:r>
            <a:r>
              <a:rPr lang="ar-IQ" b="1" dirty="0" err="1"/>
              <a:t>الاانها</a:t>
            </a:r>
            <a:r>
              <a:rPr lang="ar-IQ" b="1" dirty="0"/>
              <a:t> اذا كانت بطيئة وضعيفة </a:t>
            </a:r>
            <a:r>
              <a:rPr lang="ar-IQ" b="1" dirty="0" err="1"/>
              <a:t>فانها</a:t>
            </a:r>
            <a:r>
              <a:rPr lang="ar-IQ" b="1" dirty="0"/>
              <a:t> تعطي المنافس الفرصة  للهجوم على اي جزء من </a:t>
            </a:r>
            <a:r>
              <a:rPr lang="ar-IQ" b="1" dirty="0" err="1"/>
              <a:t>الملعب .</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480720"/>
          </a:xfrm>
        </p:spPr>
        <p:txBody>
          <a:bodyPr>
            <a:normAutofit/>
          </a:bodyPr>
          <a:lstStyle/>
          <a:p>
            <a:r>
              <a:rPr lang="ar-IQ" b="1" dirty="0">
                <a:solidFill>
                  <a:schemeClr val="bg1"/>
                </a:solidFill>
              </a:rPr>
              <a:t>ثالثاً/ احتمالات الرد في استقبال </a:t>
            </a:r>
            <a:r>
              <a:rPr lang="ar-IQ" b="1">
                <a:solidFill>
                  <a:schemeClr val="bg1"/>
                </a:solidFill>
              </a:rPr>
              <a:t>الزوجي </a:t>
            </a:r>
            <a:r>
              <a:rPr lang="ar-IQ" b="1" smtClean="0">
                <a:solidFill>
                  <a:schemeClr val="bg1"/>
                </a:solidFill>
              </a:rPr>
              <a:t>المرتفع</a:t>
            </a:r>
          </a:p>
          <a:p>
            <a:endParaRPr lang="en-US" dirty="0">
              <a:solidFill>
                <a:schemeClr val="bg1"/>
              </a:solidFill>
            </a:endParaRPr>
          </a:p>
          <a:p>
            <a:pPr>
              <a:buNone/>
            </a:pPr>
            <a:r>
              <a:rPr lang="ar-IQ" sz="2400" b="1" dirty="0">
                <a:solidFill>
                  <a:srgbClr val="FFFF00"/>
                </a:solidFill>
              </a:rPr>
              <a:t>ان احتمالات الرد على الارسال المرتفع في الزوجي اسهل بكثير من الارسال المنخفض على اساس انها ضربة </a:t>
            </a:r>
            <a:r>
              <a:rPr lang="ar-IQ" sz="2400" b="1" dirty="0" err="1">
                <a:solidFill>
                  <a:srgbClr val="FFFF00"/>
                </a:solidFill>
              </a:rPr>
              <a:t>لاتحمل</a:t>
            </a:r>
            <a:r>
              <a:rPr lang="ar-IQ" sz="2400" b="1" dirty="0">
                <a:solidFill>
                  <a:srgbClr val="FFFF00"/>
                </a:solidFill>
              </a:rPr>
              <a:t> الكثير من الخداع وهذه الاحتمالات هي:</a:t>
            </a:r>
            <a:endParaRPr lang="en-US" sz="2400" dirty="0">
              <a:solidFill>
                <a:srgbClr val="FFFF00"/>
              </a:solidFill>
            </a:endParaRPr>
          </a:p>
          <a:p>
            <a:pPr lvl="0"/>
            <a:r>
              <a:rPr lang="ar-IQ" sz="2400" b="1" dirty="0"/>
              <a:t>الضرب الساحق او الضربة المسقطة اما منتصف الملعب وهنا قد يحدث ارتباك لسقوط الريشة بين </a:t>
            </a:r>
            <a:r>
              <a:rPr lang="ar-IQ" sz="2400" b="1" dirty="0" err="1"/>
              <a:t>الزميلين </a:t>
            </a:r>
            <a:r>
              <a:rPr lang="ar-IQ" sz="2400" b="1" dirty="0"/>
              <a:t>(المنافسين) منا انها تضيق زاوية </a:t>
            </a:r>
            <a:r>
              <a:rPr lang="ar-IQ" sz="2400" b="1" dirty="0" err="1"/>
              <a:t>الرد </a:t>
            </a:r>
            <a:r>
              <a:rPr lang="ar-IQ" sz="2400" b="1" dirty="0"/>
              <a:t>(الارجاع</a:t>
            </a:r>
            <a:r>
              <a:rPr lang="ar-IQ" sz="2400" b="1" dirty="0" err="1"/>
              <a:t>).</a:t>
            </a:r>
            <a:endParaRPr lang="en-US" sz="2400" dirty="0"/>
          </a:p>
          <a:p>
            <a:pPr lvl="0"/>
            <a:r>
              <a:rPr lang="ar-IQ" sz="2400" b="1" dirty="0"/>
              <a:t>الضربة الهجومية </a:t>
            </a:r>
            <a:r>
              <a:rPr lang="ar-IQ" sz="2400" b="1" dirty="0" err="1"/>
              <a:t>للاسفل</a:t>
            </a:r>
            <a:r>
              <a:rPr lang="ar-IQ" sz="2400" b="1" dirty="0"/>
              <a:t> عند حدود الجانب الايسر للمنافس والتي قد تكون ضربة ساحقة او مسقطة وهي تحتاج الى قدر كبير من الدقة في </a:t>
            </a:r>
            <a:r>
              <a:rPr lang="ar-IQ" sz="2400" b="1" dirty="0" err="1"/>
              <a:t>التسقيط.</a:t>
            </a:r>
            <a:endParaRPr lang="en-US" sz="2400" dirty="0"/>
          </a:p>
          <a:p>
            <a:pPr lvl="0"/>
            <a:r>
              <a:rPr lang="ar-IQ" sz="2400" b="1" dirty="0"/>
              <a:t>الضربة الساحقة لجسم المنافس وهي ضربة صعبة في ارجاعها لتضييق زاوية اللعب تماما فذا تمكن المنافس من ارجاعها على اكثر الافتراضات تفاؤلا سيكون الرد ضعيفا وسهلا مما يتيح فرص الهجوم المرتد.</a:t>
            </a:r>
            <a:endParaRPr lang="en-US" sz="2400" dirty="0"/>
          </a:p>
          <a:p>
            <a:pPr lvl="0"/>
            <a:r>
              <a:rPr lang="ar-IQ" sz="2400" b="1" dirty="0"/>
              <a:t>ضربة بطول الملعب </a:t>
            </a:r>
            <a:r>
              <a:rPr lang="ar-IQ" sz="2400" b="1" dirty="0" err="1"/>
              <a:t>قدتكون</a:t>
            </a:r>
            <a:r>
              <a:rPr lang="ar-IQ" sz="2400" b="1" dirty="0"/>
              <a:t> ساحقة او مسقطة </a:t>
            </a:r>
            <a:r>
              <a:rPr lang="ar-IQ" sz="2400" b="1" dirty="0" err="1"/>
              <a:t>الا</a:t>
            </a:r>
            <a:r>
              <a:rPr lang="ar-IQ" sz="2400" b="1" dirty="0"/>
              <a:t> ان ذلك يشكل </a:t>
            </a:r>
            <a:r>
              <a:rPr lang="ar-IQ" sz="2400" b="1" dirty="0" err="1"/>
              <a:t>خطزرة</a:t>
            </a:r>
            <a:r>
              <a:rPr lang="ar-IQ" sz="2400" b="1" dirty="0"/>
              <a:t> اذا تمكن منها المنافس اذ يمكنان يسقطها بسهولة في المنطقة الخالية.</a:t>
            </a:r>
            <a:endParaRPr lang="en-US" sz="2400" dirty="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782</Words>
  <Application>Microsoft Office PowerPoint</Application>
  <PresentationFormat>On-screen Show (4:3)</PresentationFormat>
  <Paragraphs>33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المبحث الثالث / الضربات الخلفية</vt:lpstr>
      <vt:lpstr>Slide 2</vt:lpstr>
      <vt:lpstr>Slide 3</vt:lpstr>
      <vt:lpstr>Slide 4</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الثالث / الضربات الخلفية</dc:title>
  <dc:creator>Maher</dc:creator>
  <cp:lastModifiedBy>Maher</cp:lastModifiedBy>
  <cp:revision>2</cp:revision>
  <dcterms:created xsi:type="dcterms:W3CDTF">2018-12-07T20:47:23Z</dcterms:created>
  <dcterms:modified xsi:type="dcterms:W3CDTF">2018-12-07T21:02:13Z</dcterms:modified>
</cp:coreProperties>
</file>