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F80919E-7FFA-4AE0-AFB0-9962A1AB0738}"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80919E-7FFA-4AE0-AFB0-9962A1AB0738}"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80919E-7FFA-4AE0-AFB0-9962A1AB0738}"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F80919E-7FFA-4AE0-AFB0-9962A1AB0738}"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0919E-7FFA-4AE0-AFB0-9962A1AB0738}" type="datetimeFigureOut">
              <a:rPr lang="ar-IQ" smtClean="0"/>
              <a:t>29/03/1440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F80919E-7FFA-4AE0-AFB0-9962A1AB0738}" type="datetimeFigureOut">
              <a:rPr lang="ar-IQ" smtClean="0"/>
              <a:t>29/03/1440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F80919E-7FFA-4AE0-AFB0-9962A1AB0738}" type="datetimeFigureOut">
              <a:rPr lang="ar-IQ" smtClean="0"/>
              <a:t>29/03/1440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F80919E-7FFA-4AE0-AFB0-9962A1AB0738}" type="datetimeFigureOut">
              <a:rPr lang="ar-IQ" smtClean="0"/>
              <a:t>29/03/1440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0919E-7FFA-4AE0-AFB0-9962A1AB0738}" type="datetimeFigureOut">
              <a:rPr lang="ar-IQ" smtClean="0"/>
              <a:t>29/03/1440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0919E-7FFA-4AE0-AFB0-9962A1AB0738}" type="datetimeFigureOut">
              <a:rPr lang="ar-IQ" smtClean="0"/>
              <a:t>29/03/1440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0919E-7FFA-4AE0-AFB0-9962A1AB0738}" type="datetimeFigureOut">
              <a:rPr lang="ar-IQ" smtClean="0"/>
              <a:t>29/03/1440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E7B98F-F00D-4765-95FE-24AE53C9975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80919E-7FFA-4AE0-AFB0-9962A1AB0738}" type="datetimeFigureOut">
              <a:rPr lang="ar-IQ" smtClean="0"/>
              <a:t>29/03/1440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7E7B98F-F00D-4765-95FE-24AE53C9975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8000" dirty="0" smtClean="0">
                <a:latin typeface="Times New Roman" pitchFamily="18" charset="0"/>
                <a:cs typeface="Times New Roman" pitchFamily="18" charset="0"/>
              </a:rPr>
              <a:t>الفصل الثاني</a:t>
            </a:r>
            <a:endParaRPr lang="ar-IQ" sz="8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ar-IQ" sz="4800" dirty="0" smtClean="0">
                <a:solidFill>
                  <a:schemeClr val="accent4">
                    <a:lumMod val="75000"/>
                  </a:schemeClr>
                </a:solidFill>
              </a:rPr>
              <a:t>المبادئ الاساسية في الريشة الطائرة</a:t>
            </a:r>
            <a:endParaRPr lang="ar-IQ" sz="4800" dirty="0">
              <a:solidFill>
                <a:schemeClr val="accent4">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7139136" cy="922114"/>
          </a:xfrm>
        </p:spPr>
        <p:txBody>
          <a:bodyPr>
            <a:normAutofit/>
          </a:bodyPr>
          <a:lstStyle/>
          <a:p>
            <a:r>
              <a:rPr lang="ar-IQ" sz="3200" dirty="0" smtClean="0"/>
              <a:t>المبحث </a:t>
            </a:r>
            <a:r>
              <a:rPr lang="ar-IQ" sz="3200" dirty="0" err="1" smtClean="0"/>
              <a:t>الاول </a:t>
            </a:r>
            <a:r>
              <a:rPr lang="ar-IQ" sz="3200" dirty="0" smtClean="0"/>
              <a:t>/ المبادئ الاساسية</a:t>
            </a:r>
            <a:endParaRPr lang="ar-IQ" sz="3200" dirty="0"/>
          </a:p>
        </p:txBody>
      </p:sp>
      <p:sp>
        <p:nvSpPr>
          <p:cNvPr id="3" name="Content Placeholder 2"/>
          <p:cNvSpPr>
            <a:spLocks noGrp="1"/>
          </p:cNvSpPr>
          <p:nvPr>
            <p:ph idx="1"/>
          </p:nvPr>
        </p:nvSpPr>
        <p:spPr>
          <a:xfrm>
            <a:off x="539552" y="764704"/>
            <a:ext cx="8229600" cy="5877272"/>
          </a:xfrm>
        </p:spPr>
        <p:txBody>
          <a:bodyPr>
            <a:normAutofit fontScale="47500" lnSpcReduction="20000"/>
          </a:bodyPr>
          <a:lstStyle/>
          <a:p>
            <a:pPr algn="ctr">
              <a:buNone/>
            </a:pPr>
            <a:r>
              <a:rPr lang="ar-IQ" sz="4200" b="1" dirty="0" smtClean="0">
                <a:solidFill>
                  <a:schemeClr val="accent4">
                    <a:lumMod val="75000"/>
                  </a:schemeClr>
                </a:solidFill>
              </a:rPr>
              <a:t>اولاً</a:t>
            </a:r>
            <a:r>
              <a:rPr lang="ar-IQ" sz="4200" b="1" dirty="0">
                <a:solidFill>
                  <a:schemeClr val="accent4">
                    <a:lumMod val="75000"/>
                  </a:schemeClr>
                </a:solidFill>
              </a:rPr>
              <a:t>/ مسك المضرب</a:t>
            </a:r>
            <a:endParaRPr lang="en-US" sz="4200" dirty="0">
              <a:solidFill>
                <a:schemeClr val="accent4">
                  <a:lumMod val="75000"/>
                </a:schemeClr>
              </a:solidFill>
            </a:endParaRPr>
          </a:p>
          <a:p>
            <a:pPr>
              <a:buNone/>
            </a:pPr>
            <a:r>
              <a:rPr lang="ar-IQ" sz="3800" b="1" dirty="0"/>
              <a:t>تعد عملية مسك المضرب احدى المبادئ الاساسية في اية فعالية من فعاليات العاب المضرب ومن العناصر الهامة المؤثرة في قدرة  اللاعب على التحكم بالضربات المختلفة التي تتضمنها فعالية الريشة الطائرة وبشكل عام يمكن القول ان هناك ثلاثة انواع من </a:t>
            </a:r>
            <a:r>
              <a:rPr lang="ar-IQ" sz="3800" b="1" dirty="0" err="1"/>
              <a:t>المسكات</a:t>
            </a:r>
            <a:r>
              <a:rPr lang="ar-IQ" sz="3800" b="1" dirty="0"/>
              <a:t> الاساسية في الريشة الطائرة وهي:</a:t>
            </a:r>
            <a:endParaRPr lang="en-US" sz="3800" dirty="0"/>
          </a:p>
          <a:p>
            <a:pPr lvl="0"/>
            <a:r>
              <a:rPr lang="ar-IQ" sz="4200" b="1" dirty="0" err="1"/>
              <a:t>المسكة</a:t>
            </a:r>
            <a:r>
              <a:rPr lang="ar-IQ" sz="4200" b="1" dirty="0"/>
              <a:t> الامامية</a:t>
            </a:r>
            <a:endParaRPr lang="en-US" sz="4200" dirty="0"/>
          </a:p>
          <a:p>
            <a:pPr lvl="0"/>
            <a:r>
              <a:rPr lang="ar-IQ" sz="4200" b="1" dirty="0" err="1"/>
              <a:t>المسكة</a:t>
            </a:r>
            <a:r>
              <a:rPr lang="ar-IQ" sz="4200" b="1" dirty="0"/>
              <a:t> الخلفية</a:t>
            </a:r>
            <a:endParaRPr lang="en-US" sz="4200" dirty="0"/>
          </a:p>
          <a:p>
            <a:pPr lvl="0"/>
            <a:r>
              <a:rPr lang="ar-IQ" sz="4200" b="1" dirty="0" err="1"/>
              <a:t>المسكة</a:t>
            </a:r>
            <a:r>
              <a:rPr lang="ar-IQ" sz="4200" b="1" dirty="0"/>
              <a:t> الرافعة</a:t>
            </a:r>
            <a:endParaRPr lang="en-US" sz="4200" dirty="0"/>
          </a:p>
          <a:p>
            <a:pPr>
              <a:buNone/>
            </a:pPr>
            <a:endParaRPr lang="en-US" sz="4200" dirty="0"/>
          </a:p>
          <a:p>
            <a:pPr lvl="0">
              <a:buNone/>
            </a:pPr>
            <a:r>
              <a:rPr lang="ar-IQ" sz="4200" b="1" u="sng" dirty="0" err="1" smtClean="0">
                <a:solidFill>
                  <a:schemeClr val="accent4">
                    <a:lumMod val="75000"/>
                  </a:schemeClr>
                </a:solidFill>
              </a:rPr>
              <a:t>المسكة</a:t>
            </a:r>
            <a:r>
              <a:rPr lang="ar-IQ" sz="4200" b="1" u="sng" dirty="0" smtClean="0">
                <a:solidFill>
                  <a:schemeClr val="accent4">
                    <a:lumMod val="75000"/>
                  </a:schemeClr>
                </a:solidFill>
              </a:rPr>
              <a:t> </a:t>
            </a:r>
            <a:r>
              <a:rPr lang="ar-IQ" sz="4200" b="1" u="sng" dirty="0">
                <a:solidFill>
                  <a:schemeClr val="accent4">
                    <a:lumMod val="75000"/>
                  </a:schemeClr>
                </a:solidFill>
              </a:rPr>
              <a:t>الامامية</a:t>
            </a:r>
            <a:endParaRPr lang="en-US" sz="4200" dirty="0">
              <a:solidFill>
                <a:schemeClr val="accent4">
                  <a:lumMod val="75000"/>
                </a:schemeClr>
              </a:solidFill>
            </a:endParaRPr>
          </a:p>
          <a:p>
            <a:r>
              <a:rPr lang="ar-IQ" sz="3800" b="1" dirty="0"/>
              <a:t>وهي </a:t>
            </a:r>
            <a:r>
              <a:rPr lang="ar-IQ" sz="3800" b="1" dirty="0" err="1"/>
              <a:t>مسكة</a:t>
            </a:r>
            <a:r>
              <a:rPr lang="ar-IQ" sz="3800" b="1" dirty="0"/>
              <a:t> تستخدم </a:t>
            </a:r>
            <a:r>
              <a:rPr lang="ar-IQ" sz="3800" b="1" dirty="0" err="1"/>
              <a:t>لاداء</a:t>
            </a:r>
            <a:r>
              <a:rPr lang="ar-IQ" sz="3800" b="1" dirty="0"/>
              <a:t> الضربات بالنسبة للكرات الاتية من على يمين اللاعب وهي احدى </a:t>
            </a:r>
            <a:r>
              <a:rPr lang="ar-IQ" sz="3800" b="1" dirty="0" err="1"/>
              <a:t>المسكات</a:t>
            </a:r>
            <a:r>
              <a:rPr lang="ar-IQ" sz="3800" b="1" dirty="0"/>
              <a:t> الاساسية للمضرب ويطلق عليها </a:t>
            </a:r>
            <a:r>
              <a:rPr lang="ar-IQ" sz="3800" b="1" dirty="0" err="1"/>
              <a:t>مسكة</a:t>
            </a:r>
            <a:r>
              <a:rPr lang="ar-IQ" sz="3800" b="1" dirty="0"/>
              <a:t> المصافحة واهم ما ينبغي مراعاته في هذه القبضة هو عدم القبض بطريقة متوترة على المضرب باعتبار ان وزنه </a:t>
            </a:r>
            <a:r>
              <a:rPr lang="ar-IQ" sz="3800" b="1" dirty="0" err="1"/>
              <a:t>خفبف</a:t>
            </a:r>
            <a:r>
              <a:rPr lang="ar-IQ" sz="3800" b="1" dirty="0"/>
              <a:t> ويمكن التحكم فيه بسهولة وهذه القبضة </a:t>
            </a:r>
            <a:r>
              <a:rPr lang="ar-IQ" sz="3800" b="1" dirty="0" err="1"/>
              <a:t>تشبة</a:t>
            </a:r>
            <a:r>
              <a:rPr lang="ar-IQ" sz="3800" b="1" dirty="0"/>
              <a:t> ايضا طريقة مسك </a:t>
            </a:r>
            <a:r>
              <a:rPr lang="ar-IQ" sz="3800" b="1" dirty="0" err="1"/>
              <a:t>المطرقة </a:t>
            </a:r>
            <a:r>
              <a:rPr lang="ar-IQ" sz="3800" b="1" dirty="0"/>
              <a:t>(الشاكوش</a:t>
            </a:r>
            <a:r>
              <a:rPr lang="ar-IQ" sz="3800" b="1" dirty="0" err="1"/>
              <a:t>)</a:t>
            </a:r>
            <a:r>
              <a:rPr lang="ar-IQ" sz="3800" b="1" dirty="0"/>
              <a:t> </a:t>
            </a:r>
            <a:endParaRPr lang="en-US" sz="3800" dirty="0"/>
          </a:p>
          <a:p>
            <a:pPr lvl="0">
              <a:buNone/>
            </a:pPr>
            <a:r>
              <a:rPr lang="ar-IQ" sz="4200" b="1" u="sng" dirty="0" err="1">
                <a:solidFill>
                  <a:schemeClr val="accent4">
                    <a:lumMod val="75000"/>
                  </a:schemeClr>
                </a:solidFill>
              </a:rPr>
              <a:t>المسكة</a:t>
            </a:r>
            <a:r>
              <a:rPr lang="ar-IQ" sz="4200" b="1" u="sng" dirty="0">
                <a:solidFill>
                  <a:schemeClr val="accent4">
                    <a:lumMod val="75000"/>
                  </a:schemeClr>
                </a:solidFill>
              </a:rPr>
              <a:t> الخلفية</a:t>
            </a:r>
            <a:endParaRPr lang="en-US" sz="4200" dirty="0">
              <a:solidFill>
                <a:schemeClr val="accent4">
                  <a:lumMod val="75000"/>
                </a:schemeClr>
              </a:solidFill>
            </a:endParaRPr>
          </a:p>
          <a:p>
            <a:r>
              <a:rPr lang="ar-IQ" sz="3800" b="1" dirty="0"/>
              <a:t>وهي احدى </a:t>
            </a:r>
            <a:r>
              <a:rPr lang="ar-IQ" sz="3800" b="1" dirty="0" err="1"/>
              <a:t>المسكات</a:t>
            </a:r>
            <a:r>
              <a:rPr lang="ar-IQ" sz="3800" b="1" dirty="0"/>
              <a:t> الاساسية والتي تستخدم بشكل اساسي </a:t>
            </a:r>
            <a:r>
              <a:rPr lang="ar-IQ" sz="3800" b="1" dirty="0" err="1"/>
              <a:t>لاداء</a:t>
            </a:r>
            <a:r>
              <a:rPr lang="ar-IQ" sz="3800" b="1" dirty="0"/>
              <a:t> الضربات الخلفية فهي تستعمل </a:t>
            </a:r>
            <a:r>
              <a:rPr lang="ar-IQ" sz="3800" b="1" dirty="0" err="1"/>
              <a:t>لاداء</a:t>
            </a:r>
            <a:r>
              <a:rPr lang="ar-IQ" sz="3800" b="1" dirty="0"/>
              <a:t> الضربات للكرات الاتية نحو جسم اللاعب او في اتجاه يساره وفي هذه </a:t>
            </a:r>
            <a:r>
              <a:rPr lang="ar-IQ" sz="3800" b="1" dirty="0" err="1"/>
              <a:t>المسكة</a:t>
            </a:r>
            <a:r>
              <a:rPr lang="ar-IQ" sz="3800" b="1" dirty="0"/>
              <a:t> يقوم اللاعب بفتل المضرب الى الجهة اليمنى قليلا بحيث يكون اصبع الابهام الى الاعلى وباستقامة عضد المضرب </a:t>
            </a:r>
            <a:r>
              <a:rPr lang="ar-IQ" sz="3800" b="1" dirty="0" err="1"/>
              <a:t>والاصابع</a:t>
            </a:r>
            <a:r>
              <a:rPr lang="ar-IQ" sz="3800" b="1" dirty="0"/>
              <a:t> الاربع ملتفة حول قبضة المضرب من الجهة اليمنى للقبضة ويساعد الابهام باستقامة عضد المضرب وملاصقا له على تقوية </a:t>
            </a:r>
            <a:r>
              <a:rPr lang="ar-IQ" sz="3800" b="1" dirty="0" err="1"/>
              <a:t>المسكة</a:t>
            </a:r>
            <a:r>
              <a:rPr lang="ar-IQ" sz="3800" b="1" dirty="0"/>
              <a:t> وعدم السماح للمضرب بالرجوع الى الخلف اثناء ضرب الريشة وبالتالي يؤدي الى تقوية المضرب.</a:t>
            </a:r>
            <a:endParaRPr lang="en-US" sz="3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188640"/>
            <a:ext cx="8326382" cy="261610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accent4">
                    <a:lumMod val="75000"/>
                  </a:schemeClr>
                </a:solidFill>
                <a:effectLst/>
                <a:latin typeface="Calibri" pitchFamily="34" charset="0"/>
                <a:ea typeface="Calibri" pitchFamily="34" charset="0"/>
                <a:cs typeface="Arial" pitchFamily="34" charset="0"/>
              </a:rPr>
              <a:t>ج/ </a:t>
            </a:r>
            <a:r>
              <a:rPr kumimoji="0" lang="ar-IQ" sz="2000" b="1" i="0" u="sng" strike="noStrike" cap="none" normalizeH="0" baseline="0" dirty="0" err="1" smtClean="0">
                <a:ln>
                  <a:noFill/>
                </a:ln>
                <a:solidFill>
                  <a:schemeClr val="accent4">
                    <a:lumMod val="75000"/>
                  </a:schemeClr>
                </a:solidFill>
                <a:effectLst/>
                <a:latin typeface="Calibri" pitchFamily="34" charset="0"/>
                <a:ea typeface="Calibri" pitchFamily="34" charset="0"/>
                <a:cs typeface="Arial" pitchFamily="34" charset="0"/>
              </a:rPr>
              <a:t>المسكة</a:t>
            </a:r>
            <a:r>
              <a:rPr kumimoji="0" lang="ar-IQ" sz="2000" b="1" i="0" u="sng" strike="noStrike" cap="none" normalizeH="0" baseline="0" dirty="0" smtClean="0">
                <a:ln>
                  <a:noFill/>
                </a:ln>
                <a:solidFill>
                  <a:schemeClr val="accent4">
                    <a:lumMod val="75000"/>
                  </a:schemeClr>
                </a:solidFill>
                <a:effectLst/>
                <a:latin typeface="Calibri" pitchFamily="34" charset="0"/>
                <a:ea typeface="Calibri" pitchFamily="34" charset="0"/>
                <a:cs typeface="Arial" pitchFamily="34" charset="0"/>
              </a:rPr>
              <a:t> الرافعة</a:t>
            </a:r>
            <a:endParaRPr kumimoji="0" lang="en-US" sz="20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تستخدم فقط عند اللعب القريب من الشبكة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ذلكط</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لانها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تقلل من قدرة الضرب وتحد من حركة الرسغ ولذلك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فهي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لاتصلح</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للضربات التي تؤدي من خلف الملعب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لانها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ضعيفة وفي هذه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المسكة</a:t>
            </a:r>
            <a:endPar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يلاحظ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الرقم </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(7) على جانب المضرب بين السبابة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والابهام</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بعد التقاط المضرب من سطح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الارض .</a:t>
            </a:r>
            <a:endPar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ar-IQ" b="1" dirty="0">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ar-IQ" b="1" dirty="0">
              <a:latin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251520" y="1988840"/>
            <a:ext cx="8637300"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accent4">
                    <a:lumMod val="75000"/>
                  </a:schemeClr>
                </a:solidFill>
                <a:effectLst/>
                <a:latin typeface="Calibri" pitchFamily="34" charset="0"/>
                <a:ea typeface="Calibri" pitchFamily="34" charset="0"/>
                <a:cs typeface="Arial" pitchFamily="34" charset="0"/>
              </a:rPr>
              <a:t>ثانياً/ </a:t>
            </a:r>
            <a:r>
              <a:rPr kumimoji="0" lang="ar-IQ" sz="2400" b="1" i="0" u="sng" strike="noStrike" cap="none" normalizeH="0" baseline="0" dirty="0" smtClean="0">
                <a:ln>
                  <a:noFill/>
                </a:ln>
                <a:solidFill>
                  <a:schemeClr val="accent4">
                    <a:lumMod val="75000"/>
                  </a:schemeClr>
                </a:solidFill>
                <a:effectLst/>
                <a:latin typeface="Calibri" pitchFamily="34" charset="0"/>
                <a:ea typeface="Calibri" pitchFamily="34" charset="0"/>
                <a:cs typeface="Arial" pitchFamily="34" charset="0"/>
              </a:rPr>
              <a:t>استخدام الرسغ</a:t>
            </a:r>
            <a:endParaRPr kumimoji="0" lang="en-US" sz="24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اذا كان استخدام الرسغ في التنس بسيطا وفي الاسكواش متوسطا فهو في الريشة الطائرة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يكون ذا اهمية كبيرة وذلك لاعتبارات تتعلق بوزن المضرب الخفيف وكذلك وزن الريشة الخفيف وحركاتها السريعة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ولهذا فان اكتساب المبتدئين لمهارة استخدام الرسغ من الامور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الاساسية في تحقيق دقة  الضربات في المباريات وحسن توجيهها لملعب المنافس واستخدام الرسغ من الحركات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الصعبة في تعلمها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لانها</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الواقع اكثر من حركة ربما تؤدي في الوقت نفسه فهناك ثني في الرسغ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لاعلى</a:t>
            </a:r>
            <a:endPar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 دورانه في اتجاه عكس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عقارب الساعة في حالة التمهيد للضربات الامامية ويؤدي العكس عند الاداء الاساسي للضربات الامامية فيثنى </a:t>
            </a:r>
          </a:p>
          <a:p>
            <a:pPr marL="0" marR="0" lvl="0" indent="0" algn="ctr" defTabSz="914400" rtl="1" eaLnBrk="0" fontAlgn="base" latinLnBrk="0" hangingPunct="0">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الرسغ </a:t>
            </a:r>
            <a:r>
              <a:rPr kumimoji="0" lang="ar-IQ"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لاسفل</a:t>
            </a:r>
            <a:r>
              <a:rPr kumimoji="0" lang="ar-IQ"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ويلف باتجاه عقارب الساعة وربما كان العكس تماما في حالة الضربات الخلفية.</a:t>
            </a: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6" descr="13341959111532906089badminton-md.png"/>
          <p:cNvPicPr>
            <a:picLocks noChangeAspect="1"/>
          </p:cNvPicPr>
          <p:nvPr/>
        </p:nvPicPr>
        <p:blipFill>
          <a:blip r:embed="rId2" cstate="print"/>
          <a:stretch>
            <a:fillRect/>
          </a:stretch>
        </p:blipFill>
        <p:spPr>
          <a:xfrm>
            <a:off x="1691680" y="4869160"/>
            <a:ext cx="5832648" cy="19888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a:bodyPr>
          <a:lstStyle/>
          <a:p>
            <a:r>
              <a:rPr lang="ar-IQ" sz="2800" b="1" dirty="0" smtClean="0">
                <a:solidFill>
                  <a:schemeClr val="accent4">
                    <a:lumMod val="75000"/>
                  </a:schemeClr>
                </a:solidFill>
              </a:rPr>
              <a:t>ثالثا/ وقفة الاستعداد</a:t>
            </a:r>
            <a:endParaRPr lang="ar-IQ" sz="2800" b="1" dirty="0">
              <a:solidFill>
                <a:schemeClr val="accent4">
                  <a:lumMod val="75000"/>
                </a:schemeClr>
              </a:solidFill>
            </a:endParaRPr>
          </a:p>
        </p:txBody>
      </p:sp>
      <p:sp>
        <p:nvSpPr>
          <p:cNvPr id="3" name="Content Placeholder 2"/>
          <p:cNvSpPr>
            <a:spLocks noGrp="1"/>
          </p:cNvSpPr>
          <p:nvPr>
            <p:ph idx="1"/>
          </p:nvPr>
        </p:nvSpPr>
        <p:spPr>
          <a:xfrm>
            <a:off x="467544" y="836712"/>
            <a:ext cx="8229600" cy="4525963"/>
          </a:xfrm>
        </p:spPr>
        <p:txBody>
          <a:bodyPr>
            <a:normAutofit fontScale="92500"/>
          </a:bodyPr>
          <a:lstStyle/>
          <a:p>
            <a:pPr>
              <a:buNone/>
            </a:pPr>
            <a:r>
              <a:rPr lang="ar-IQ" sz="2600" b="1" dirty="0" smtClean="0"/>
              <a:t>ولكي </a:t>
            </a:r>
            <a:r>
              <a:rPr lang="ar-IQ" sz="2600" b="1" dirty="0"/>
              <a:t>يتمكن المبتدى من اجادة وقفة الاستعداد عليه اتباع الاتي:</a:t>
            </a:r>
            <a:endParaRPr lang="en-US" sz="2600" dirty="0"/>
          </a:p>
          <a:p>
            <a:pPr>
              <a:buNone/>
            </a:pPr>
            <a:r>
              <a:rPr lang="ar-IQ" sz="2600" b="1" dirty="0"/>
              <a:t>يقف اللاعب مواجها للشبكة في الوضع اماما اي ان الرجل عكس اليد الضاربة تكون اماما قليلا وانثناء قليل بالركبتين ويلاحظ في هذا الوضع توزيع ثقل الجسم على اصابع الاقدام وهذا يدفع الجسم </a:t>
            </a:r>
            <a:r>
              <a:rPr lang="ar-IQ" sz="2600" b="1" dirty="0" err="1"/>
              <a:t>للامام</a:t>
            </a:r>
            <a:r>
              <a:rPr lang="ar-IQ" sz="2600" b="1" dirty="0"/>
              <a:t> قليلا مع مسك المضرب بدون تصلب رأسه </a:t>
            </a:r>
            <a:r>
              <a:rPr lang="ar-IQ" sz="2600" b="1" dirty="0" err="1"/>
              <a:t>للاعلى</a:t>
            </a:r>
            <a:r>
              <a:rPr lang="ar-IQ" sz="2600" b="1" dirty="0"/>
              <a:t> مع النظر الى المنافس بتركيز وثقة للضغط </a:t>
            </a:r>
            <a:r>
              <a:rPr lang="ar-IQ" sz="2600" b="1" dirty="0" err="1"/>
              <a:t>عليهوهناك</a:t>
            </a:r>
            <a:r>
              <a:rPr lang="ar-IQ" sz="2600" b="1" dirty="0"/>
              <a:t> ثلاث وقفات لوضع الاستعداد </a:t>
            </a:r>
            <a:r>
              <a:rPr lang="ar-IQ" sz="2600" b="1" dirty="0" err="1"/>
              <a:t>وهي :</a:t>
            </a:r>
            <a:endParaRPr lang="en-US" sz="2600" dirty="0"/>
          </a:p>
          <a:p>
            <a:pPr lvl="0"/>
            <a:r>
              <a:rPr lang="ar-IQ" b="1" dirty="0">
                <a:solidFill>
                  <a:schemeClr val="accent4">
                    <a:lumMod val="75000"/>
                  </a:schemeClr>
                </a:solidFill>
              </a:rPr>
              <a:t>الوقوف والقدمان متوازيتان والمسافة بينهما بعرض </a:t>
            </a:r>
            <a:r>
              <a:rPr lang="ar-IQ" b="1" dirty="0" err="1">
                <a:solidFill>
                  <a:schemeClr val="accent4">
                    <a:lumMod val="75000"/>
                  </a:schemeClr>
                </a:solidFill>
              </a:rPr>
              <a:t>الكتفين .</a:t>
            </a:r>
            <a:endParaRPr lang="en-US" dirty="0">
              <a:solidFill>
                <a:schemeClr val="accent4">
                  <a:lumMod val="75000"/>
                </a:schemeClr>
              </a:solidFill>
            </a:endParaRPr>
          </a:p>
          <a:p>
            <a:pPr lvl="0"/>
            <a:r>
              <a:rPr lang="ar-IQ" b="1" dirty="0">
                <a:solidFill>
                  <a:schemeClr val="accent4">
                    <a:lumMod val="75000"/>
                  </a:schemeClr>
                </a:solidFill>
              </a:rPr>
              <a:t>الوقوف بالوضع اماما بحيث تكون الرجل اليمنى هي التي اماما.</a:t>
            </a:r>
            <a:endParaRPr lang="en-US" dirty="0">
              <a:solidFill>
                <a:schemeClr val="accent4">
                  <a:lumMod val="75000"/>
                </a:schemeClr>
              </a:solidFill>
            </a:endParaRPr>
          </a:p>
          <a:p>
            <a:pPr>
              <a:buNone/>
            </a:pPr>
            <a:r>
              <a:rPr lang="ar-IQ" sz="2600" b="1" dirty="0"/>
              <a:t>ويقدر خبراء اللعبة ان الوضع الثاني هو الافضل وان كان هناك </a:t>
            </a:r>
            <a:r>
              <a:rPr lang="ar-IQ" sz="2600" b="1" dirty="0" err="1"/>
              <a:t>راي</a:t>
            </a:r>
            <a:r>
              <a:rPr lang="ar-IQ" sz="2600" b="1" dirty="0"/>
              <a:t> يرى ان الوضع الذي يريح اللاعب هو الوضع الافضل</a:t>
            </a:r>
            <a:r>
              <a:rPr lang="ar-IQ" b="1" dirty="0">
                <a:solidFill>
                  <a:schemeClr val="accent4">
                    <a:lumMod val="75000"/>
                  </a:schemeClr>
                </a:solidFill>
              </a:rPr>
              <a:t>.</a:t>
            </a:r>
            <a:endParaRPr lang="en-US" dirty="0">
              <a:solidFill>
                <a:schemeClr val="accent4">
                  <a:lumMod val="75000"/>
                </a:schemeClr>
              </a:solidFill>
            </a:endParaRP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ar-IQ" sz="2800" b="1" dirty="0" smtClean="0">
                <a:solidFill>
                  <a:schemeClr val="accent4">
                    <a:lumMod val="75000"/>
                  </a:schemeClr>
                </a:solidFill>
              </a:rPr>
              <a:t>رابعا/ حركة القدمين</a:t>
            </a:r>
            <a:endParaRPr lang="ar-IQ" sz="2800" b="1" dirty="0">
              <a:solidFill>
                <a:schemeClr val="accent4">
                  <a:lumMod val="75000"/>
                </a:schemeClr>
              </a:solidFill>
            </a:endParaRPr>
          </a:p>
        </p:txBody>
      </p:sp>
      <p:sp>
        <p:nvSpPr>
          <p:cNvPr id="3" name="Content Placeholder 2"/>
          <p:cNvSpPr>
            <a:spLocks noGrp="1"/>
          </p:cNvSpPr>
          <p:nvPr>
            <p:ph idx="1"/>
          </p:nvPr>
        </p:nvSpPr>
        <p:spPr/>
        <p:txBody>
          <a:bodyPr>
            <a:normAutofit fontScale="92500" lnSpcReduction="10000"/>
          </a:bodyPr>
          <a:lstStyle/>
          <a:p>
            <a:pPr>
              <a:buNone/>
            </a:pPr>
            <a:r>
              <a:rPr lang="ar-IQ" sz="2800" b="1" dirty="0" smtClean="0"/>
              <a:t>في </a:t>
            </a:r>
            <a:r>
              <a:rPr lang="ar-IQ" sz="2800" b="1" dirty="0"/>
              <a:t>الريشة الطائرة يوجد نوعان رئيسان من التحرك في الملعب:</a:t>
            </a:r>
            <a:endParaRPr lang="en-US" sz="2800" dirty="0"/>
          </a:p>
          <a:p>
            <a:r>
              <a:rPr lang="ar-IQ" sz="3500" b="1" dirty="0">
                <a:solidFill>
                  <a:schemeClr val="accent4">
                    <a:lumMod val="75000"/>
                  </a:schemeClr>
                </a:solidFill>
              </a:rPr>
              <a:t>حركة جانبية غير متقاطعة</a:t>
            </a:r>
            <a:endParaRPr lang="en-US" sz="3500" dirty="0">
              <a:solidFill>
                <a:schemeClr val="accent4">
                  <a:lumMod val="75000"/>
                </a:schemeClr>
              </a:solidFill>
            </a:endParaRPr>
          </a:p>
          <a:p>
            <a:pPr>
              <a:buNone/>
            </a:pPr>
            <a:r>
              <a:rPr lang="ar-IQ" sz="3000" b="1" dirty="0"/>
              <a:t>الحركة الجانبية غير المتقاطعة فهي حركة بالرجلين في اتجاه معين يمينا او يسارا وهي </a:t>
            </a:r>
            <a:r>
              <a:rPr lang="ar-IQ" sz="3000" b="1" dirty="0" err="1"/>
              <a:t>تبدا</a:t>
            </a:r>
            <a:r>
              <a:rPr lang="ar-IQ" sz="3000" b="1" dirty="0"/>
              <a:t> </a:t>
            </a:r>
            <a:r>
              <a:rPr lang="ar-IQ" sz="3000" b="1" dirty="0" err="1"/>
              <a:t>باداء</a:t>
            </a:r>
            <a:r>
              <a:rPr lang="ar-IQ" sz="3000" b="1" dirty="0"/>
              <a:t> خطوة بالرجل القريبة اولا من اتجاه الحركة يليها خطوة بالرجل الاخرى البعيدة وذلك بدون تقاطع بين الرجلين.</a:t>
            </a:r>
            <a:endParaRPr lang="en-US" sz="3000" dirty="0"/>
          </a:p>
          <a:p>
            <a:pPr lvl="0"/>
            <a:r>
              <a:rPr lang="ar-IQ" b="1" dirty="0">
                <a:solidFill>
                  <a:schemeClr val="accent4">
                    <a:lumMod val="75000"/>
                  </a:schemeClr>
                </a:solidFill>
              </a:rPr>
              <a:t>حركة الجري</a:t>
            </a:r>
            <a:endParaRPr lang="en-US" dirty="0">
              <a:solidFill>
                <a:schemeClr val="accent4">
                  <a:lumMod val="75000"/>
                </a:schemeClr>
              </a:solidFill>
            </a:endParaRPr>
          </a:p>
          <a:p>
            <a:pPr>
              <a:buNone/>
            </a:pPr>
            <a:r>
              <a:rPr lang="ar-IQ" sz="3000" b="1" dirty="0"/>
              <a:t>ان حركة الجري العادي معروفة لنا جميعا وهي تستخدم اما للوصول بأسرع وقت الى الشبكة او الجري </a:t>
            </a:r>
            <a:r>
              <a:rPr lang="ar-IQ" sz="3000" b="1" dirty="0" err="1"/>
              <a:t>خلفاً </a:t>
            </a:r>
            <a:r>
              <a:rPr lang="ar-IQ" sz="3000" b="1" dirty="0"/>
              <a:t>(الرجوع) للوصول للكرات البعيدة ذات الاقواس المرتفعة المرسلة للحدود الخلفية للملعب</a:t>
            </a:r>
            <a:endParaRPr lang="en-US" sz="3000" dirty="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569</Words>
  <Application>Microsoft Office PowerPoint</Application>
  <PresentationFormat>On-screen Show (4:3)</PresentationFormat>
  <Paragraphs>41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الفصل الثاني</vt:lpstr>
      <vt:lpstr>المبحث الاول / المبادئ الاساسية</vt:lpstr>
      <vt:lpstr>Slide 3</vt:lpstr>
      <vt:lpstr>ثالثا/ وقفة الاستعداد</vt:lpstr>
      <vt:lpstr>رابعا/ حركة القدمين</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الثاني</dc:title>
  <dc:creator>Maher</dc:creator>
  <cp:lastModifiedBy>Maher</cp:lastModifiedBy>
  <cp:revision>3</cp:revision>
  <dcterms:created xsi:type="dcterms:W3CDTF">2018-12-07T19:42:17Z</dcterms:created>
  <dcterms:modified xsi:type="dcterms:W3CDTF">2018-12-07T20:08:42Z</dcterms:modified>
</cp:coreProperties>
</file>