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BFDEDE9D-233F-4CFF-AC50-EB0E9C539304}" type="datetimeFigureOut">
              <a:rPr lang="ar-IQ" smtClean="0"/>
              <a:t>02/04/1440</a:t>
            </a:fld>
            <a:endParaRPr lang="ar-IQ"/>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7D53534-A919-4803-893D-A4C2E01C5D7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DEDE9D-233F-4CFF-AC50-EB0E9C539304}" type="datetimeFigureOut">
              <a:rPr lang="ar-IQ" smtClean="0"/>
              <a:t>02/04/1440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D53534-A919-4803-893D-A4C2E01C5D7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DEDE9D-233F-4CFF-AC50-EB0E9C539304}" type="datetimeFigureOut">
              <a:rPr lang="ar-IQ" smtClean="0"/>
              <a:t>02/04/1440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D53534-A919-4803-893D-A4C2E01C5D7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BFDEDE9D-233F-4CFF-AC50-EB0E9C539304}" type="datetimeFigureOut">
              <a:rPr lang="ar-IQ" smtClean="0"/>
              <a:t>02/04/1440</a:t>
            </a:fld>
            <a:endParaRPr lang="ar-IQ"/>
          </a:p>
        </p:txBody>
      </p:sp>
      <p:sp>
        <p:nvSpPr>
          <p:cNvPr id="5" name="Footer Placeholder 4"/>
          <p:cNvSpPr>
            <a:spLocks noGrp="1"/>
          </p:cNvSpPr>
          <p:nvPr>
            <p:ph type="ftr" sz="quarter" idx="11"/>
          </p:nvPr>
        </p:nvSpPr>
        <p:spPr>
          <a:xfrm>
            <a:off x="457200" y="6480969"/>
            <a:ext cx="4260056" cy="300831"/>
          </a:xfrm>
        </p:spPr>
        <p:txBody>
          <a:bodyPr/>
          <a:lstStyle/>
          <a:p>
            <a:endParaRPr lang="ar-IQ"/>
          </a:p>
        </p:txBody>
      </p:sp>
      <p:sp>
        <p:nvSpPr>
          <p:cNvPr id="6" name="Slide Number Placeholder 5"/>
          <p:cNvSpPr>
            <a:spLocks noGrp="1"/>
          </p:cNvSpPr>
          <p:nvPr>
            <p:ph type="sldNum" sz="quarter" idx="12"/>
          </p:nvPr>
        </p:nvSpPr>
        <p:spPr/>
        <p:txBody>
          <a:bodyPr/>
          <a:lstStyle/>
          <a:p>
            <a:fld id="{A7D53534-A919-4803-893D-A4C2E01C5D7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BFDEDE9D-233F-4CFF-AC50-EB0E9C539304}" type="datetimeFigureOut">
              <a:rPr lang="ar-IQ" smtClean="0"/>
              <a:t>02/04/1440</a:t>
            </a:fld>
            <a:endParaRPr lang="ar-IQ"/>
          </a:p>
        </p:txBody>
      </p:sp>
      <p:sp>
        <p:nvSpPr>
          <p:cNvPr id="5" name="Footer Placeholder 4"/>
          <p:cNvSpPr>
            <a:spLocks noGrp="1"/>
          </p:cNvSpPr>
          <p:nvPr>
            <p:ph type="ftr" sz="quarter" idx="11"/>
          </p:nvPr>
        </p:nvSpPr>
        <p:spPr>
          <a:xfrm>
            <a:off x="2619376" y="6480969"/>
            <a:ext cx="4260056" cy="300831"/>
          </a:xfrm>
        </p:spPr>
        <p:txBody>
          <a:bodyPr/>
          <a:lstStyle/>
          <a:p>
            <a:endParaRPr lang="ar-IQ"/>
          </a:p>
        </p:txBody>
      </p:sp>
      <p:sp>
        <p:nvSpPr>
          <p:cNvPr id="6" name="Slide Number Placeholder 5"/>
          <p:cNvSpPr>
            <a:spLocks noGrp="1"/>
          </p:cNvSpPr>
          <p:nvPr>
            <p:ph type="sldNum" sz="quarter" idx="12"/>
          </p:nvPr>
        </p:nvSpPr>
        <p:spPr>
          <a:xfrm>
            <a:off x="8451056" y="809624"/>
            <a:ext cx="502920" cy="300831"/>
          </a:xfrm>
        </p:spPr>
        <p:txBody>
          <a:bodyPr/>
          <a:lstStyle/>
          <a:p>
            <a:fld id="{A7D53534-A919-4803-893D-A4C2E01C5D73}" type="slidenum">
              <a:rPr lang="ar-IQ" smtClean="0"/>
              <a:t>‹#›</a:t>
            </a:fld>
            <a:endParaRPr lang="ar-IQ"/>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BFDEDE9D-233F-4CFF-AC50-EB0E9C539304}" type="datetimeFigureOut">
              <a:rPr lang="ar-IQ" smtClean="0"/>
              <a:t>02/04/1440</a:t>
            </a:fld>
            <a:endParaRPr lang="ar-IQ"/>
          </a:p>
        </p:txBody>
      </p:sp>
      <p:sp>
        <p:nvSpPr>
          <p:cNvPr id="6" name="Footer Placeholder 5"/>
          <p:cNvSpPr>
            <a:spLocks noGrp="1"/>
          </p:cNvSpPr>
          <p:nvPr>
            <p:ph type="ftr" sz="quarter" idx="11"/>
          </p:nvPr>
        </p:nvSpPr>
        <p:spPr>
          <a:xfrm>
            <a:off x="457200" y="6480969"/>
            <a:ext cx="4260056" cy="301752"/>
          </a:xfrm>
        </p:spPr>
        <p:txBody>
          <a:bodyPr/>
          <a:lstStyle/>
          <a:p>
            <a:endParaRPr lang="ar-IQ"/>
          </a:p>
        </p:txBody>
      </p:sp>
      <p:sp>
        <p:nvSpPr>
          <p:cNvPr id="7" name="Slide Number Placeholder 6"/>
          <p:cNvSpPr>
            <a:spLocks noGrp="1"/>
          </p:cNvSpPr>
          <p:nvPr>
            <p:ph type="sldNum" sz="quarter" idx="12"/>
          </p:nvPr>
        </p:nvSpPr>
        <p:spPr>
          <a:xfrm>
            <a:off x="7589520" y="6480969"/>
            <a:ext cx="502920" cy="301752"/>
          </a:xfrm>
        </p:spPr>
        <p:txBody>
          <a:bodyPr/>
          <a:lstStyle/>
          <a:p>
            <a:fld id="{A7D53534-A919-4803-893D-A4C2E01C5D7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BFDEDE9D-233F-4CFF-AC50-EB0E9C539304}" type="datetimeFigureOut">
              <a:rPr lang="ar-IQ" smtClean="0"/>
              <a:t>02/04/1440</a:t>
            </a:fld>
            <a:endParaRPr lang="ar-IQ"/>
          </a:p>
        </p:txBody>
      </p:sp>
      <p:sp>
        <p:nvSpPr>
          <p:cNvPr id="8" name="Footer Placeholder 7"/>
          <p:cNvSpPr>
            <a:spLocks noGrp="1"/>
          </p:cNvSpPr>
          <p:nvPr>
            <p:ph type="ftr" sz="quarter" idx="11"/>
          </p:nvPr>
        </p:nvSpPr>
        <p:spPr>
          <a:xfrm>
            <a:off x="457200" y="6480969"/>
            <a:ext cx="4261104" cy="301752"/>
          </a:xfrm>
        </p:spPr>
        <p:txBody>
          <a:bodyPr/>
          <a:lstStyle/>
          <a:p>
            <a:endParaRPr lang="ar-IQ"/>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7D53534-A919-4803-893D-A4C2E01C5D7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DEDE9D-233F-4CFF-AC50-EB0E9C539304}" type="datetimeFigureOut">
              <a:rPr lang="ar-IQ" smtClean="0"/>
              <a:t>02/04/1440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7D53534-A919-4803-893D-A4C2E01C5D7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FDEDE9D-233F-4CFF-AC50-EB0E9C539304}" type="datetimeFigureOut">
              <a:rPr lang="ar-IQ" smtClean="0"/>
              <a:t>02/04/1440</a:t>
            </a:fld>
            <a:endParaRPr lang="ar-IQ"/>
          </a:p>
        </p:txBody>
      </p:sp>
      <p:sp>
        <p:nvSpPr>
          <p:cNvPr id="3" name="Footer Placeholder 2"/>
          <p:cNvSpPr>
            <a:spLocks noGrp="1"/>
          </p:cNvSpPr>
          <p:nvPr>
            <p:ph type="ftr" sz="quarter" idx="11"/>
          </p:nvPr>
        </p:nvSpPr>
        <p:spPr>
          <a:xfrm>
            <a:off x="457200" y="6481890"/>
            <a:ext cx="4260056" cy="300831"/>
          </a:xfrm>
        </p:spPr>
        <p:txBody>
          <a:bodyPr/>
          <a:lstStyle/>
          <a:p>
            <a:endParaRPr lang="ar-IQ"/>
          </a:p>
        </p:txBody>
      </p:sp>
      <p:sp>
        <p:nvSpPr>
          <p:cNvPr id="4" name="Slide Number Placeholder 3"/>
          <p:cNvSpPr>
            <a:spLocks noGrp="1"/>
          </p:cNvSpPr>
          <p:nvPr>
            <p:ph type="sldNum" sz="quarter" idx="12"/>
          </p:nvPr>
        </p:nvSpPr>
        <p:spPr>
          <a:xfrm>
            <a:off x="7589520" y="6480969"/>
            <a:ext cx="502920" cy="301752"/>
          </a:xfrm>
        </p:spPr>
        <p:txBody>
          <a:bodyPr/>
          <a:lstStyle/>
          <a:p>
            <a:fld id="{A7D53534-A919-4803-893D-A4C2E01C5D7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FDEDE9D-233F-4CFF-AC50-EB0E9C539304}" type="datetimeFigureOut">
              <a:rPr lang="ar-IQ" smtClean="0"/>
              <a:t>02/04/1440</a:t>
            </a:fld>
            <a:endParaRPr lang="ar-IQ"/>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7D53534-A919-4803-893D-A4C2E01C5D7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FDEDE9D-233F-4CFF-AC50-EB0E9C539304}" type="datetimeFigureOut">
              <a:rPr lang="ar-IQ" smtClean="0"/>
              <a:t>02/04/1440</a:t>
            </a:fld>
            <a:endParaRPr lang="ar-IQ"/>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7D53534-A919-4803-893D-A4C2E01C5D7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FDEDE9D-233F-4CFF-AC50-EB0E9C539304}" type="datetimeFigureOut">
              <a:rPr lang="ar-IQ" smtClean="0"/>
              <a:t>02/04/1440</a:t>
            </a:fld>
            <a:endParaRPr lang="ar-IQ"/>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7D53534-A919-4803-893D-A4C2E01C5D73}"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060848"/>
            <a:ext cx="8062912" cy="1470025"/>
          </a:xfrm>
        </p:spPr>
        <p:txBody>
          <a:bodyPr>
            <a:noAutofit/>
          </a:bodyPr>
          <a:lstStyle/>
          <a:p>
            <a:pPr algn="ctr"/>
            <a:r>
              <a:rPr lang="ar-IQ" sz="7200" b="1" dirty="0" smtClean="0">
                <a:latin typeface="Arial" pitchFamily="34" charset="0"/>
                <a:cs typeface="Arial" pitchFamily="34" charset="0"/>
              </a:rPr>
              <a:t>محاضرات تنس الطاولة</a:t>
            </a:r>
            <a:br>
              <a:rPr lang="ar-IQ" sz="7200" b="1" dirty="0" smtClean="0">
                <a:latin typeface="Arial" pitchFamily="34" charset="0"/>
                <a:cs typeface="Arial" pitchFamily="34" charset="0"/>
              </a:rPr>
            </a:br>
            <a:r>
              <a:rPr lang="ar-IQ" sz="7200" b="1" dirty="0" smtClean="0">
                <a:latin typeface="Arial" pitchFamily="34" charset="0"/>
                <a:cs typeface="Arial" pitchFamily="34" charset="0"/>
              </a:rPr>
              <a:t>#3</a:t>
            </a:r>
            <a:endParaRPr lang="ar-IQ" sz="7200" b="1" dirty="0">
              <a:latin typeface="Arial" pitchFamily="34" charset="0"/>
              <a:cs typeface="Arial" pitchFamily="34" charset="0"/>
            </a:endParaRPr>
          </a:p>
        </p:txBody>
      </p:sp>
      <p:pic>
        <p:nvPicPr>
          <p:cNvPr id="4" name="Picture 3" descr="images.jpg"/>
          <p:cNvPicPr>
            <a:picLocks noChangeAspect="1"/>
          </p:cNvPicPr>
          <p:nvPr/>
        </p:nvPicPr>
        <p:blipFill>
          <a:blip r:embed="rId2" cstate="print"/>
          <a:stretch>
            <a:fillRect/>
          </a:stretch>
        </p:blipFill>
        <p:spPr>
          <a:xfrm>
            <a:off x="251520" y="4293096"/>
            <a:ext cx="3888432" cy="229666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194160"/>
          </a:xfrm>
        </p:spPr>
        <p:txBody>
          <a:bodyPr>
            <a:normAutofit fontScale="62500" lnSpcReduction="20000"/>
          </a:bodyPr>
          <a:lstStyle/>
          <a:p>
            <a:pPr algn="ctr"/>
            <a:r>
              <a:rPr lang="ar-IQ" sz="3800" b="1" i="1" dirty="0" smtClean="0">
                <a:solidFill>
                  <a:schemeClr val="accent2">
                    <a:lumMod val="60000"/>
                    <a:lumOff val="40000"/>
                  </a:schemeClr>
                </a:solidFill>
                <a:latin typeface="Arial" pitchFamily="34" charset="0"/>
                <a:cs typeface="Arial" pitchFamily="34" charset="0"/>
              </a:rPr>
              <a:t>الفصل الثالث</a:t>
            </a:r>
            <a:endParaRPr lang="en-US" sz="3800" dirty="0" smtClean="0">
              <a:solidFill>
                <a:schemeClr val="accent2">
                  <a:lumMod val="60000"/>
                  <a:lumOff val="40000"/>
                </a:schemeClr>
              </a:solidFill>
              <a:latin typeface="Arial" pitchFamily="34" charset="0"/>
              <a:cs typeface="Arial" pitchFamily="34" charset="0"/>
            </a:endParaRPr>
          </a:p>
          <a:p>
            <a:pPr algn="ctr"/>
            <a:r>
              <a:rPr lang="ar-IQ" sz="3800" b="1" i="1" dirty="0" smtClean="0">
                <a:solidFill>
                  <a:schemeClr val="accent2">
                    <a:lumMod val="60000"/>
                    <a:lumOff val="40000"/>
                  </a:schemeClr>
                </a:solidFill>
                <a:latin typeface="Arial" pitchFamily="34" charset="0"/>
                <a:cs typeface="Arial" pitchFamily="34" charset="0"/>
              </a:rPr>
              <a:t>المهارات الرئيسية في تنس الطاولة</a:t>
            </a:r>
            <a:endParaRPr lang="en-US" sz="3800" dirty="0" smtClean="0">
              <a:solidFill>
                <a:schemeClr val="accent2">
                  <a:lumMod val="60000"/>
                  <a:lumOff val="40000"/>
                </a:schemeClr>
              </a:solidFill>
              <a:latin typeface="Arial" pitchFamily="34" charset="0"/>
              <a:cs typeface="Arial" pitchFamily="34" charset="0"/>
            </a:endParaRPr>
          </a:p>
          <a:p>
            <a:r>
              <a:rPr lang="ar-IQ" b="1" i="1" dirty="0" smtClean="0">
                <a:solidFill>
                  <a:schemeClr val="accent1">
                    <a:lumMod val="40000"/>
                    <a:lumOff val="60000"/>
                  </a:schemeClr>
                </a:solidFill>
              </a:rPr>
              <a:t>المبحث </a:t>
            </a:r>
            <a:r>
              <a:rPr lang="ar-IQ" b="1" i="1" dirty="0" err="1" smtClean="0">
                <a:solidFill>
                  <a:schemeClr val="accent1">
                    <a:lumMod val="40000"/>
                    <a:lumOff val="60000"/>
                  </a:schemeClr>
                </a:solidFill>
              </a:rPr>
              <a:t>الاول </a:t>
            </a:r>
            <a:r>
              <a:rPr lang="ar-IQ" b="1" i="1" dirty="0" smtClean="0">
                <a:solidFill>
                  <a:schemeClr val="accent1">
                    <a:lumMod val="40000"/>
                    <a:lumOff val="60000"/>
                  </a:schemeClr>
                </a:solidFill>
              </a:rPr>
              <a:t>/ المهارات الرئيسية</a:t>
            </a:r>
            <a:endParaRPr lang="en-US" dirty="0" smtClean="0">
              <a:solidFill>
                <a:schemeClr val="accent1">
                  <a:lumMod val="40000"/>
                  <a:lumOff val="60000"/>
                </a:schemeClr>
              </a:solidFill>
            </a:endParaRPr>
          </a:p>
          <a:p>
            <a:r>
              <a:rPr lang="ar-IQ" b="1" i="1" dirty="0" smtClean="0">
                <a:solidFill>
                  <a:schemeClr val="accent2">
                    <a:lumMod val="60000"/>
                    <a:lumOff val="40000"/>
                  </a:schemeClr>
                </a:solidFill>
              </a:rPr>
              <a:t>اولاً/ الارسال</a:t>
            </a:r>
            <a:endParaRPr lang="en-US" dirty="0" smtClean="0">
              <a:solidFill>
                <a:schemeClr val="accent2">
                  <a:lumMod val="60000"/>
                  <a:lumOff val="40000"/>
                </a:schemeClr>
              </a:solidFill>
            </a:endParaRPr>
          </a:p>
          <a:p>
            <a:pPr>
              <a:buNone/>
            </a:pPr>
            <a:r>
              <a:rPr lang="ar-IQ" b="1" dirty="0" smtClean="0"/>
              <a:t>وهو احدى </a:t>
            </a:r>
            <a:r>
              <a:rPr lang="ar-IQ" b="1" dirty="0" err="1" smtClean="0"/>
              <a:t>المهاررات</a:t>
            </a:r>
            <a:r>
              <a:rPr lang="ar-IQ" b="1" dirty="0" smtClean="0"/>
              <a:t> الرئيسية وهو الوسيلة </a:t>
            </a:r>
            <a:r>
              <a:rPr lang="ar-IQ" b="1" dirty="0" err="1" smtClean="0"/>
              <a:t>لادخال</a:t>
            </a:r>
            <a:r>
              <a:rPr lang="ar-IQ" b="1" dirty="0" smtClean="0"/>
              <a:t> الكرة في اللعب وبدئه وهو الفرصة </a:t>
            </a:r>
            <a:r>
              <a:rPr lang="ar-IQ" b="1" dirty="0" err="1" smtClean="0"/>
              <a:t>الاولة</a:t>
            </a:r>
            <a:r>
              <a:rPr lang="ar-IQ" b="1" dirty="0" smtClean="0"/>
              <a:t> لتحقيق النقطة </a:t>
            </a:r>
            <a:r>
              <a:rPr lang="ar-IQ" b="1" dirty="0" err="1" smtClean="0"/>
              <a:t>فاذا</a:t>
            </a:r>
            <a:r>
              <a:rPr lang="ar-IQ" b="1" dirty="0" smtClean="0"/>
              <a:t> لم يستطيع اللاعب الفوز بالنقطة بضربة الارسال فيجب ان يهيئ الارسال اذا كان جيدا فرصة جيدة </a:t>
            </a:r>
            <a:r>
              <a:rPr lang="ar-IQ" b="1" dirty="0" err="1" smtClean="0"/>
              <a:t>للهجوم .</a:t>
            </a:r>
            <a:endParaRPr lang="en-US" dirty="0" smtClean="0"/>
          </a:p>
          <a:p>
            <a:pPr>
              <a:buNone/>
            </a:pPr>
            <a:r>
              <a:rPr lang="ar-IQ" b="1" dirty="0" smtClean="0"/>
              <a:t>ويعد الارسال من الضربات الاساسية المهمة في تنس الطاولة وعلى اللاعب المرسل ان يضع الكرة في راحة يده وان يفكر ويرسم في ذهنه وهو مستقر في مكانه متهيئ لضرب الارسال كيف يضرب الى اي مكان سيوجه الكرة وعند قيام المرسل بتنفيذ الارسال عليه ان يضرب الكرة بعد انطلاقها من يده بواسطة دفعها الى الاعلى وقبل ذلك يجب ان تكون مستقرة في راحة اليد </a:t>
            </a:r>
            <a:r>
              <a:rPr lang="ar-IQ" b="1" dirty="0" err="1" smtClean="0"/>
              <a:t>والاصابع</a:t>
            </a:r>
            <a:r>
              <a:rPr lang="ar-IQ" b="1" dirty="0" smtClean="0"/>
              <a:t> ممدودة على ان تكون اليد الحاملة للكرة اعلى من مستوى سطح الطاولة كي يشاهدها الحكم واللاعب المستقبل وان يكون اللاعب المرسل خلف الحد النهائي للطاولة وداخل الخطوط الوهمية الممتدة على امتداد الخطوط الجانبية للطاولة وبعد تنفيذ الضربة بواسطة المضرب يجب ان تضرب الكرة ملعب المرسل اولا وتعبر الشبكة لتضرب ملعب المستقبل وبعد ذلك على المستقبل ان يعيد الكرة الى ملعب المرسل  ويستمر اللعب بهذه الطريقة حتى تتقرر النقطة لمصلحة احد الطرفين ولا يحق للمرسل ان يرفس الارض بقدمه.</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496944" cy="6408712"/>
          </a:xfrm>
        </p:spPr>
        <p:txBody>
          <a:bodyPr>
            <a:normAutofit fontScale="25000" lnSpcReduction="20000"/>
          </a:bodyPr>
          <a:lstStyle/>
          <a:p>
            <a:pPr lvl="0"/>
            <a:r>
              <a:rPr lang="ar-IQ" sz="7200" b="1" i="1" dirty="0" smtClean="0">
                <a:solidFill>
                  <a:schemeClr val="accent2">
                    <a:lumMod val="60000"/>
                    <a:lumOff val="40000"/>
                  </a:schemeClr>
                </a:solidFill>
              </a:rPr>
              <a:t>انواع الارسال</a:t>
            </a:r>
            <a:endParaRPr lang="en-US" sz="7200" dirty="0" smtClean="0">
              <a:solidFill>
                <a:schemeClr val="accent1">
                  <a:lumMod val="40000"/>
                  <a:lumOff val="60000"/>
                </a:schemeClr>
              </a:solidFill>
            </a:endParaRPr>
          </a:p>
          <a:p>
            <a:r>
              <a:rPr lang="ar-IQ" sz="7200" b="1" dirty="0" smtClean="0">
                <a:solidFill>
                  <a:schemeClr val="accent1">
                    <a:lumMod val="40000"/>
                    <a:lumOff val="60000"/>
                  </a:schemeClr>
                </a:solidFill>
                <a:latin typeface="Arial" pitchFamily="34" charset="0"/>
                <a:cs typeface="Arial" pitchFamily="34" charset="0"/>
              </a:rPr>
              <a:t>أ/ حسب منطقة سقوط الكرة في ملعب المنافس:</a:t>
            </a:r>
            <a:endParaRPr lang="en-US" sz="7200" dirty="0" smtClean="0">
              <a:solidFill>
                <a:schemeClr val="accent1">
                  <a:lumMod val="40000"/>
                  <a:lumOff val="60000"/>
                </a:schemeClr>
              </a:solidFill>
              <a:latin typeface="Arial" pitchFamily="34" charset="0"/>
              <a:cs typeface="Arial" pitchFamily="34" charset="0"/>
            </a:endParaRPr>
          </a:p>
          <a:p>
            <a:pPr lvl="0">
              <a:buNone/>
            </a:pPr>
            <a:r>
              <a:rPr lang="ar-IQ" sz="7200" b="1" dirty="0" smtClean="0">
                <a:latin typeface="Arial" pitchFamily="34" charset="0"/>
                <a:cs typeface="Arial" pitchFamily="34" charset="0"/>
              </a:rPr>
              <a:t>ارسال </a:t>
            </a:r>
            <a:r>
              <a:rPr lang="ar-IQ" sz="7200" b="1" dirty="0" err="1" smtClean="0">
                <a:latin typeface="Arial" pitchFamily="34" charset="0"/>
                <a:cs typeface="Arial" pitchFamily="34" charset="0"/>
              </a:rPr>
              <a:t>قصير </a:t>
            </a:r>
            <a:r>
              <a:rPr lang="ar-IQ" sz="7200" b="1" dirty="0" smtClean="0">
                <a:latin typeface="Arial" pitchFamily="34" charset="0"/>
                <a:cs typeface="Arial" pitchFamily="34" charset="0"/>
              </a:rPr>
              <a:t>: وفيه يضرب المرسل الكرة قرب الشبكة لتسقط خلف الشبكة من جهة المنافس.</a:t>
            </a:r>
            <a:endParaRPr lang="en-US" sz="7200" dirty="0" smtClean="0">
              <a:latin typeface="Arial" pitchFamily="34" charset="0"/>
              <a:cs typeface="Arial" pitchFamily="34" charset="0"/>
            </a:endParaRPr>
          </a:p>
          <a:p>
            <a:pPr lvl="0">
              <a:buNone/>
            </a:pPr>
            <a:r>
              <a:rPr lang="ar-IQ" sz="7200" b="1" dirty="0" smtClean="0">
                <a:latin typeface="Arial" pitchFamily="34" charset="0"/>
                <a:cs typeface="Arial" pitchFamily="34" charset="0"/>
              </a:rPr>
              <a:t>ارسال طويل: وفيه يضرب المرسل الكرة قرب الحد النهائي للجهة المخصصة له على </a:t>
            </a:r>
            <a:r>
              <a:rPr lang="ar-IQ" sz="7200" b="1" dirty="0" err="1" smtClean="0">
                <a:latin typeface="Arial" pitchFamily="34" charset="0"/>
                <a:cs typeface="Arial" pitchFamily="34" charset="0"/>
              </a:rPr>
              <a:t>بعد </a:t>
            </a:r>
            <a:r>
              <a:rPr lang="ar-IQ" sz="7200" b="1" dirty="0" smtClean="0">
                <a:latin typeface="Arial" pitchFamily="34" charset="0"/>
                <a:cs typeface="Arial" pitchFamily="34" charset="0"/>
              </a:rPr>
              <a:t>(20) سم تقريبا من الحد </a:t>
            </a:r>
            <a:r>
              <a:rPr lang="ar-IQ" sz="7200" b="1" dirty="0" err="1" smtClean="0">
                <a:latin typeface="Arial" pitchFamily="34" charset="0"/>
                <a:cs typeface="Arial" pitchFamily="34" charset="0"/>
              </a:rPr>
              <a:t>اتلنهائي</a:t>
            </a:r>
            <a:r>
              <a:rPr lang="ar-IQ" sz="7200" b="1" dirty="0" smtClean="0">
                <a:latin typeface="Arial" pitchFamily="34" charset="0"/>
                <a:cs typeface="Arial" pitchFamily="34" charset="0"/>
              </a:rPr>
              <a:t> لتسقط نهاية ملعب المنافس.</a:t>
            </a:r>
            <a:endParaRPr lang="en-US" sz="7200" dirty="0" smtClean="0">
              <a:latin typeface="Arial" pitchFamily="34" charset="0"/>
              <a:cs typeface="Arial" pitchFamily="34" charset="0"/>
            </a:endParaRPr>
          </a:p>
          <a:p>
            <a:r>
              <a:rPr lang="ar-IQ" sz="7200" b="1" dirty="0" smtClean="0">
                <a:latin typeface="Arial" pitchFamily="34" charset="0"/>
                <a:cs typeface="Arial" pitchFamily="34" charset="0"/>
              </a:rPr>
              <a:t> </a:t>
            </a:r>
            <a:r>
              <a:rPr lang="ar-IQ" sz="7200" b="1" dirty="0" smtClean="0">
                <a:solidFill>
                  <a:schemeClr val="accent1">
                    <a:lumMod val="40000"/>
                    <a:lumOff val="60000"/>
                  </a:schemeClr>
                </a:solidFill>
                <a:latin typeface="Arial" pitchFamily="34" charset="0"/>
                <a:cs typeface="Arial" pitchFamily="34" charset="0"/>
              </a:rPr>
              <a:t>ب</a:t>
            </a:r>
            <a:r>
              <a:rPr lang="ar-IQ" sz="7200" b="1" dirty="0" smtClean="0">
                <a:solidFill>
                  <a:schemeClr val="accent1">
                    <a:lumMod val="40000"/>
                    <a:lumOff val="60000"/>
                  </a:schemeClr>
                </a:solidFill>
                <a:latin typeface="Arial" pitchFamily="34" charset="0"/>
                <a:cs typeface="Arial" pitchFamily="34" charset="0"/>
              </a:rPr>
              <a:t>/ حسب قذف الكرة</a:t>
            </a:r>
            <a:endParaRPr lang="en-US" sz="7200" dirty="0" smtClean="0">
              <a:solidFill>
                <a:schemeClr val="accent1">
                  <a:lumMod val="40000"/>
                  <a:lumOff val="60000"/>
                </a:schemeClr>
              </a:solidFill>
              <a:latin typeface="Arial" pitchFamily="34" charset="0"/>
              <a:cs typeface="Arial" pitchFamily="34" charset="0"/>
            </a:endParaRPr>
          </a:p>
          <a:p>
            <a:pPr lvl="0">
              <a:buNone/>
            </a:pPr>
            <a:r>
              <a:rPr lang="ar-IQ" sz="7200" b="1" dirty="0" smtClean="0">
                <a:latin typeface="Arial" pitchFamily="34" charset="0"/>
                <a:cs typeface="Arial" pitchFamily="34" charset="0"/>
              </a:rPr>
              <a:t>ارسال من قذف عال </a:t>
            </a:r>
            <a:r>
              <a:rPr lang="ar-IQ" sz="7200" b="1" dirty="0" err="1" smtClean="0">
                <a:latin typeface="Arial" pitchFamily="34" charset="0"/>
                <a:cs typeface="Arial" pitchFamily="34" charset="0"/>
              </a:rPr>
              <a:t>للكرة </a:t>
            </a:r>
            <a:r>
              <a:rPr lang="ar-IQ" sz="7200" b="1" dirty="0" smtClean="0">
                <a:latin typeface="Arial" pitchFamily="34" charset="0"/>
                <a:cs typeface="Arial" pitchFamily="34" charset="0"/>
              </a:rPr>
              <a:t>: ا ن اول من قدم هذا النوع من الارسال هم الصينيون وهو شائع الاستعمال اليوم في اللعب وان لاعب هذا النوع يقف ابعد قليلا عن الطاولة من الارسال الواطئ ويقذف الكرة في الارسال العالي اعلى من قذفها في </a:t>
            </a:r>
            <a:r>
              <a:rPr lang="ar-IQ" sz="7200" b="1" dirty="0" err="1" smtClean="0">
                <a:latin typeface="Arial" pitchFamily="34" charset="0"/>
                <a:cs typeface="Arial" pitchFamily="34" charset="0"/>
              </a:rPr>
              <a:t>الواطي</a:t>
            </a:r>
            <a:r>
              <a:rPr lang="ar-IQ" sz="7200" b="1" dirty="0" smtClean="0">
                <a:latin typeface="Arial" pitchFamily="34" charset="0"/>
                <a:cs typeface="Arial" pitchFamily="34" charset="0"/>
              </a:rPr>
              <a:t> ويقذف الكرة في الارسال العالي لعلى من قذفها في الواطئ اذ تفوق طول اللاعب </a:t>
            </a:r>
            <a:r>
              <a:rPr lang="ar-IQ" sz="7200" b="1" dirty="0" err="1" smtClean="0">
                <a:latin typeface="Arial" pitchFamily="34" charset="0"/>
                <a:cs typeface="Arial" pitchFamily="34" charset="0"/>
              </a:rPr>
              <a:t>واحيانا</a:t>
            </a:r>
            <a:r>
              <a:rPr lang="ar-IQ" sz="7200" b="1" dirty="0" smtClean="0">
                <a:latin typeface="Arial" pitchFamily="34" charset="0"/>
                <a:cs typeface="Arial" pitchFamily="34" charset="0"/>
              </a:rPr>
              <a:t> تصل </a:t>
            </a:r>
            <a:r>
              <a:rPr lang="ar-IQ" sz="7200" b="1" dirty="0" err="1" smtClean="0">
                <a:latin typeface="Arial" pitchFamily="34" charset="0"/>
                <a:cs typeface="Arial" pitchFamily="34" charset="0"/>
              </a:rPr>
              <a:t>الى </a:t>
            </a:r>
            <a:r>
              <a:rPr lang="ar-IQ" sz="7200" b="1" dirty="0" smtClean="0">
                <a:latin typeface="Arial" pitchFamily="34" charset="0"/>
                <a:cs typeface="Arial" pitchFamily="34" charset="0"/>
              </a:rPr>
              <a:t>(3-4)متر فعند هبوط الكرة من هذا الارتفاع تزداد سرعتها مما يزيد من قوة اصطدامها بالمضرب ويعطي الارسال العالي للاعب وقتا اكثر من الارسال الواطئ ليدير جسمه وذراعه بصورة كاملة اذ تضرب الكرة بكل قوه الجذع والذراع مما يزيد الاحتكاك الذي تولده الضربة كل هذا يزيد من سرعة الكرة ودورانها والجسم لحظة قذف الكرة غير منحن والنظر الى الكرة اي الراس ينظر الى الاعلى الامام.</a:t>
            </a:r>
            <a:endParaRPr lang="en-US" sz="7200" dirty="0" smtClean="0">
              <a:latin typeface="Arial" pitchFamily="34" charset="0"/>
              <a:cs typeface="Arial" pitchFamily="34" charset="0"/>
            </a:endParaRPr>
          </a:p>
          <a:p>
            <a:pPr lvl="0">
              <a:buNone/>
            </a:pPr>
            <a:r>
              <a:rPr lang="ar-IQ" sz="7200" b="1" dirty="0" smtClean="0">
                <a:latin typeface="Arial" pitchFamily="34" charset="0"/>
                <a:cs typeface="Arial" pitchFamily="34" charset="0"/>
              </a:rPr>
              <a:t>ارسال من قذف واطئ </a:t>
            </a:r>
            <a:r>
              <a:rPr lang="ar-IQ" sz="7200" b="1" dirty="0" err="1" smtClean="0">
                <a:latin typeface="Arial" pitchFamily="34" charset="0"/>
                <a:cs typeface="Arial" pitchFamily="34" charset="0"/>
              </a:rPr>
              <a:t>للكرة </a:t>
            </a:r>
            <a:r>
              <a:rPr lang="ar-IQ" sz="7200" b="1" dirty="0" smtClean="0">
                <a:latin typeface="Arial" pitchFamily="34" charset="0"/>
                <a:cs typeface="Arial" pitchFamily="34" charset="0"/>
              </a:rPr>
              <a:t>: في هذا النوع من الارسال يقف اللاعب اقرب الى الطاولة من وقفته في الارسال العالي وقذف الكرة يكون اقل ارتفاع اذ تخرج الكرة حالا من راحة اليد </a:t>
            </a:r>
            <a:r>
              <a:rPr lang="ar-IQ" sz="7200" b="1" dirty="0" err="1" smtClean="0">
                <a:latin typeface="Arial" pitchFamily="34" charset="0"/>
                <a:cs typeface="Arial" pitchFamily="34" charset="0"/>
              </a:rPr>
              <a:t>وبالارتفاع </a:t>
            </a:r>
            <a:r>
              <a:rPr lang="ar-IQ" sz="7200" b="1" dirty="0" smtClean="0">
                <a:latin typeface="Arial" pitchFamily="34" charset="0"/>
                <a:cs typeface="Arial" pitchFamily="34" charset="0"/>
              </a:rPr>
              <a:t>(16) سم تقريبا والجسم منحنيا قليلا ويتم ضرب الكرة عند نزولها اذ تكون على </a:t>
            </a:r>
            <a:r>
              <a:rPr lang="ar-IQ" sz="7200" b="1" dirty="0" err="1" smtClean="0">
                <a:latin typeface="Arial" pitchFamily="34" charset="0"/>
                <a:cs typeface="Arial" pitchFamily="34" charset="0"/>
              </a:rPr>
              <a:t>ارتفاع </a:t>
            </a:r>
            <a:r>
              <a:rPr lang="ar-IQ" sz="7200" b="1" dirty="0" smtClean="0">
                <a:latin typeface="Arial" pitchFamily="34" charset="0"/>
                <a:cs typeface="Arial" pitchFamily="34" charset="0"/>
              </a:rPr>
              <a:t>(15)سم تقريبا من سطح الطاولة وان طريقة اداء الارسال الواطئ هي الطريقة نفسها في اداء الارسال العالي مع تغيير وضع الجسم وذلك بانحناء الجسم والنظر عند قذف الكرة ليس الى الاعلى الامام ولكن اسفل امام فضلا عن ارتفاع الكرة يكون اوطأ.</a:t>
            </a:r>
            <a:endParaRPr lang="en-US" sz="7200" dirty="0" smtClean="0">
              <a:latin typeface="Arial" pitchFamily="34" charset="0"/>
              <a:cs typeface="Arial" pitchFamily="34" charset="0"/>
            </a:endParaRPr>
          </a:p>
          <a:p>
            <a:pPr>
              <a:buNone/>
            </a:pPr>
            <a:r>
              <a:rPr lang="ar-IQ" sz="7200" b="1" dirty="0" smtClean="0">
                <a:latin typeface="Arial" pitchFamily="34" charset="0"/>
                <a:cs typeface="Arial" pitchFamily="34" charset="0"/>
              </a:rPr>
              <a:t>ان الزيادة </a:t>
            </a:r>
            <a:r>
              <a:rPr lang="ar-IQ" sz="7200" b="1" dirty="0" err="1" smtClean="0">
                <a:latin typeface="Arial" pitchFamily="34" charset="0"/>
                <a:cs typeface="Arial" pitchFamily="34" charset="0"/>
              </a:rPr>
              <a:t>عن </a:t>
            </a:r>
            <a:r>
              <a:rPr lang="ar-IQ" sz="7200" b="1" dirty="0" smtClean="0">
                <a:latin typeface="Arial" pitchFamily="34" charset="0"/>
                <a:cs typeface="Arial" pitchFamily="34" charset="0"/>
              </a:rPr>
              <a:t>(15) سم تقريبا اكثر من اللازم لحظة ضرب الكرة سوف تجعل الارسال عاليا وبطيئا وعن الانخفاض الاكثر من اللازم </a:t>
            </a:r>
            <a:r>
              <a:rPr lang="ar-IQ" sz="7200" b="1" dirty="0" err="1" smtClean="0">
                <a:latin typeface="Arial" pitchFamily="34" charset="0"/>
                <a:cs typeface="Arial" pitchFamily="34" charset="0"/>
              </a:rPr>
              <a:t>عن </a:t>
            </a:r>
            <a:r>
              <a:rPr lang="ar-IQ" sz="7200" b="1" dirty="0" smtClean="0">
                <a:latin typeface="Arial" pitchFamily="34" charset="0"/>
                <a:cs typeface="Arial" pitchFamily="34" charset="0"/>
              </a:rPr>
              <a:t>(15)سم سوف يجعل الارسال على الاغلب في الشبكة</a:t>
            </a:r>
            <a:r>
              <a:rPr lang="ar-IQ" sz="7200" b="1" dirty="0" smtClean="0">
                <a:latin typeface="Arial" pitchFamily="34" charset="0"/>
                <a:cs typeface="Arial" pitchFamily="34" charset="0"/>
              </a:rPr>
              <a:t>.</a:t>
            </a:r>
            <a:endParaRPr lang="en-US" sz="7200"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88913"/>
            <a:ext cx="8229600" cy="6669087"/>
          </a:xfrm>
        </p:spPr>
        <p:txBody>
          <a:bodyPr>
            <a:normAutofit fontScale="70000" lnSpcReduction="20000"/>
          </a:bodyPr>
          <a:lstStyle/>
          <a:p>
            <a:r>
              <a:rPr lang="ar-IQ" sz="2600" b="1" dirty="0" smtClean="0">
                <a:solidFill>
                  <a:schemeClr val="accent2">
                    <a:lumMod val="60000"/>
                    <a:lumOff val="40000"/>
                  </a:schemeClr>
                </a:solidFill>
                <a:latin typeface="Arial" pitchFamily="34" charset="0"/>
                <a:cs typeface="Arial" pitchFamily="34" charset="0"/>
              </a:rPr>
              <a:t>ج/ ارسال بحسب دوران الكرة</a:t>
            </a:r>
            <a:endParaRPr lang="en-US" sz="2600" dirty="0" smtClean="0">
              <a:solidFill>
                <a:schemeClr val="accent2">
                  <a:lumMod val="60000"/>
                  <a:lumOff val="40000"/>
                </a:schemeClr>
              </a:solidFill>
              <a:latin typeface="Arial" pitchFamily="34" charset="0"/>
              <a:cs typeface="Arial" pitchFamily="34" charset="0"/>
            </a:endParaRPr>
          </a:p>
          <a:p>
            <a:r>
              <a:rPr lang="ar-IQ" sz="2600" b="1" dirty="0" smtClean="0">
                <a:solidFill>
                  <a:schemeClr val="accent2">
                    <a:lumMod val="60000"/>
                    <a:lumOff val="40000"/>
                  </a:schemeClr>
                </a:solidFill>
                <a:latin typeface="Arial" pitchFamily="34" charset="0"/>
                <a:cs typeface="Arial" pitchFamily="34" charset="0"/>
              </a:rPr>
              <a:t>1/ الارسال بالدوران الجانبي</a:t>
            </a:r>
            <a:endParaRPr lang="en-US" sz="2600" dirty="0" smtClean="0">
              <a:solidFill>
                <a:schemeClr val="accent2">
                  <a:lumMod val="60000"/>
                  <a:lumOff val="40000"/>
                </a:schemeClr>
              </a:solidFill>
              <a:latin typeface="Arial" pitchFamily="34" charset="0"/>
              <a:cs typeface="Arial" pitchFamily="34" charset="0"/>
            </a:endParaRPr>
          </a:p>
          <a:p>
            <a:pPr lvl="0"/>
            <a:r>
              <a:rPr lang="ar-IQ" sz="2600" b="1" dirty="0" smtClean="0">
                <a:latin typeface="Arial" pitchFamily="34" charset="0"/>
                <a:cs typeface="Arial" pitchFamily="34" charset="0"/>
              </a:rPr>
              <a:t>الارسال بالدوران الجانبي وجه اليد </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الارسال بالدوران الجانبي بظهر اليد</a:t>
            </a:r>
            <a:endParaRPr lang="en-US" sz="2600" dirty="0" smtClean="0">
              <a:latin typeface="Arial" pitchFamily="34" charset="0"/>
              <a:cs typeface="Arial" pitchFamily="34" charset="0"/>
            </a:endParaRPr>
          </a:p>
          <a:p>
            <a:r>
              <a:rPr lang="ar-IQ" sz="2600" b="1" dirty="0" smtClean="0">
                <a:solidFill>
                  <a:schemeClr val="accent2">
                    <a:lumMod val="60000"/>
                    <a:lumOff val="40000"/>
                  </a:schemeClr>
                </a:solidFill>
                <a:latin typeface="Arial" pitchFamily="34" charset="0"/>
                <a:cs typeface="Arial" pitchFamily="34" charset="0"/>
              </a:rPr>
              <a:t>2/ الارسال بالدوران الخلفي</a:t>
            </a:r>
            <a:endParaRPr lang="en-US" sz="2600" dirty="0" smtClean="0">
              <a:solidFill>
                <a:schemeClr val="accent2">
                  <a:lumMod val="60000"/>
                  <a:lumOff val="40000"/>
                </a:schemeClr>
              </a:solidFill>
              <a:latin typeface="Arial" pitchFamily="34" charset="0"/>
              <a:cs typeface="Arial" pitchFamily="34" charset="0"/>
            </a:endParaRPr>
          </a:p>
          <a:p>
            <a:pPr lvl="0"/>
            <a:r>
              <a:rPr lang="ar-IQ" sz="2600" b="1" dirty="0" smtClean="0">
                <a:latin typeface="Arial" pitchFamily="34" charset="0"/>
                <a:cs typeface="Arial" pitchFamily="34" charset="0"/>
              </a:rPr>
              <a:t>الارسال بالدوران الخلفي وجه اليد</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الارسال بالدوران الخلفي بظهر اليد</a:t>
            </a:r>
            <a:endParaRPr lang="en-US" sz="2600" dirty="0" smtClean="0">
              <a:latin typeface="Arial" pitchFamily="34" charset="0"/>
              <a:cs typeface="Arial" pitchFamily="34" charset="0"/>
            </a:endParaRPr>
          </a:p>
          <a:p>
            <a:r>
              <a:rPr lang="ar-IQ" sz="2600" b="1" dirty="0" smtClean="0">
                <a:solidFill>
                  <a:schemeClr val="accent2">
                    <a:lumMod val="60000"/>
                    <a:lumOff val="40000"/>
                  </a:schemeClr>
                </a:solidFill>
                <a:latin typeface="Arial" pitchFamily="34" charset="0"/>
                <a:cs typeface="Arial" pitchFamily="34" charset="0"/>
              </a:rPr>
              <a:t>3/ الارسال بالدوران الامامي</a:t>
            </a:r>
            <a:endParaRPr lang="en-US" sz="2600" dirty="0" smtClean="0">
              <a:solidFill>
                <a:schemeClr val="accent2">
                  <a:lumMod val="60000"/>
                  <a:lumOff val="40000"/>
                </a:schemeClr>
              </a:solidFill>
              <a:latin typeface="Arial" pitchFamily="34" charset="0"/>
              <a:cs typeface="Arial" pitchFamily="34" charset="0"/>
            </a:endParaRPr>
          </a:p>
          <a:p>
            <a:pPr lvl="0"/>
            <a:r>
              <a:rPr lang="ar-IQ" sz="2600" b="1" dirty="0" smtClean="0">
                <a:latin typeface="Arial" pitchFamily="34" charset="0"/>
                <a:cs typeface="Arial" pitchFamily="34" charset="0"/>
              </a:rPr>
              <a:t>ارسال بالدوران الامامي وجه اليد</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ارسال بالدوران الامامي بظهر اليد </a:t>
            </a:r>
            <a:endParaRPr lang="en-US" sz="2600" dirty="0" smtClean="0">
              <a:latin typeface="Arial" pitchFamily="34" charset="0"/>
              <a:cs typeface="Arial" pitchFamily="34" charset="0"/>
            </a:endParaRPr>
          </a:p>
          <a:p>
            <a:r>
              <a:rPr lang="ar-IQ" sz="2600" b="1" dirty="0" smtClean="0">
                <a:solidFill>
                  <a:schemeClr val="accent1">
                    <a:lumMod val="40000"/>
                    <a:lumOff val="60000"/>
                  </a:schemeClr>
                </a:solidFill>
                <a:latin typeface="Arial" pitchFamily="34" charset="0"/>
                <a:cs typeface="Arial" pitchFamily="34" charset="0"/>
              </a:rPr>
              <a:t>ثانياً/ الضربة الامامية</a:t>
            </a:r>
            <a:endParaRPr lang="en-US" sz="2600" dirty="0" smtClean="0">
              <a:solidFill>
                <a:schemeClr val="accent1">
                  <a:lumMod val="40000"/>
                  <a:lumOff val="60000"/>
                </a:schemeClr>
              </a:solidFill>
              <a:latin typeface="Arial" pitchFamily="34" charset="0"/>
              <a:cs typeface="Arial" pitchFamily="34" charset="0"/>
            </a:endParaRPr>
          </a:p>
          <a:p>
            <a:r>
              <a:rPr lang="ar-IQ" sz="2600" b="1" dirty="0" smtClean="0">
                <a:latin typeface="Arial" pitchFamily="34" charset="0"/>
                <a:cs typeface="Arial" pitchFamily="34" charset="0"/>
              </a:rPr>
              <a:t>وهي الضربة الاكثر شيوعا عند لاعبي  كرة الطاولة وطريقة ادائها تكون بان يقف اللاعب والكتف </a:t>
            </a:r>
            <a:r>
              <a:rPr lang="ar-IQ" sz="2600" b="1" dirty="0" err="1" smtClean="0">
                <a:latin typeface="Arial" pitchFamily="34" charset="0"/>
                <a:cs typeface="Arial" pitchFamily="34" charset="0"/>
              </a:rPr>
              <a:t>الايس</a:t>
            </a:r>
            <a:r>
              <a:rPr lang="ar-IQ" sz="2600" b="1" dirty="0" smtClean="0">
                <a:latin typeface="Arial" pitchFamily="34" charset="0"/>
                <a:cs typeface="Arial" pitchFamily="34" charset="0"/>
              </a:rPr>
              <a:t> مواجهة للشبكة والقدم اليمين </a:t>
            </a:r>
            <a:r>
              <a:rPr lang="ar-IQ" sz="2600" b="1" dirty="0" err="1" smtClean="0">
                <a:latin typeface="Arial" pitchFamily="34" charset="0"/>
                <a:cs typeface="Arial" pitchFamily="34" charset="0"/>
              </a:rPr>
              <a:t>متاخرة</a:t>
            </a:r>
            <a:r>
              <a:rPr lang="ar-IQ" sz="2600" b="1" dirty="0" smtClean="0">
                <a:latin typeface="Arial" pitchFamily="34" charset="0"/>
                <a:cs typeface="Arial" pitchFamily="34" charset="0"/>
              </a:rPr>
              <a:t> واليسرى متقدمة مع ميلان الجسم قليلا الى الامام اذ يكون مركز ثقل الجسم على القدم </a:t>
            </a:r>
            <a:r>
              <a:rPr lang="ar-IQ" sz="2600" b="1" dirty="0" err="1" smtClean="0">
                <a:latin typeface="Arial" pitchFamily="34" charset="0"/>
                <a:cs typeface="Arial" pitchFamily="34" charset="0"/>
              </a:rPr>
              <a:t>اليمنى.</a:t>
            </a:r>
            <a:r>
              <a:rPr lang="ar-IQ" sz="2600" b="1" dirty="0" smtClean="0">
                <a:latin typeface="Arial" pitchFamily="34" charset="0"/>
                <a:cs typeface="Arial" pitchFamily="34" charset="0"/>
              </a:rPr>
              <a:t> في بداية الضربة </a:t>
            </a:r>
            <a:r>
              <a:rPr lang="ar-IQ" sz="2600" b="1" dirty="0" err="1" smtClean="0">
                <a:latin typeface="Arial" pitchFamily="34" charset="0"/>
                <a:cs typeface="Arial" pitchFamily="34" charset="0"/>
              </a:rPr>
              <a:t>واثناء</a:t>
            </a:r>
            <a:r>
              <a:rPr lang="ar-IQ" sz="2600" b="1" dirty="0" smtClean="0">
                <a:latin typeface="Arial" pitchFamily="34" charset="0"/>
                <a:cs typeface="Arial" pitchFamily="34" charset="0"/>
              </a:rPr>
              <a:t> حب الذراع الحاملة للمضرب الى جانب الايمن للجسم تكون الذراع والرسغ في خط واد مواز لسطح الارض والمضرب مائل الى الامام على ان تكون الزاوية بين اليد الممسكة للمضرب والجسم </a:t>
            </a:r>
            <a:r>
              <a:rPr lang="ar-IQ" sz="2600" b="1" dirty="0" err="1" smtClean="0">
                <a:latin typeface="Arial" pitchFamily="34" charset="0"/>
                <a:cs typeface="Arial" pitchFamily="34" charset="0"/>
              </a:rPr>
              <a:t>بين </a:t>
            </a:r>
            <a:r>
              <a:rPr lang="ar-IQ" sz="2600" b="1" dirty="0" smtClean="0">
                <a:latin typeface="Arial" pitchFamily="34" charset="0"/>
                <a:cs typeface="Arial" pitchFamily="34" charset="0"/>
              </a:rPr>
              <a:t>(35-45) درجة عند ذلك يقوم اللاعب بالمرجحة بصورة سريعة من الجانب الايمن باتجاه اليسار ويقوم بضرب الكرة عندما تكون في اعلى ارتفاع لها مع تحريك رسغ اليد باتجاه سطح الطاولة وبعد الانتهاء من الضربة على اللاعب الاستمرار بالمرجحة الى الامام الى ان تصل اليد بمستوى الراس </a:t>
            </a:r>
            <a:r>
              <a:rPr lang="ar-IQ" sz="2600" b="1" dirty="0" err="1" smtClean="0">
                <a:latin typeface="Arial" pitchFamily="34" charset="0"/>
                <a:cs typeface="Arial" pitchFamily="34" charset="0"/>
              </a:rPr>
              <a:t>واثناء</a:t>
            </a:r>
            <a:r>
              <a:rPr lang="ar-IQ" sz="2600" b="1" dirty="0" smtClean="0">
                <a:latin typeface="Arial" pitchFamily="34" charset="0"/>
                <a:cs typeface="Arial" pitchFamily="34" charset="0"/>
              </a:rPr>
              <a:t> عملية ضرب الكرة ينتقل مركز ثقل الجسم من القدم </a:t>
            </a:r>
            <a:r>
              <a:rPr lang="ar-IQ" sz="2600" b="1" dirty="0" err="1" smtClean="0">
                <a:latin typeface="Arial" pitchFamily="34" charset="0"/>
                <a:cs typeface="Arial" pitchFamily="34" charset="0"/>
              </a:rPr>
              <a:t>الخلفية </a:t>
            </a:r>
            <a:r>
              <a:rPr lang="ar-IQ" sz="2600" b="1" dirty="0" smtClean="0">
                <a:latin typeface="Arial" pitchFamily="34" charset="0"/>
                <a:cs typeface="Arial" pitchFamily="34" charset="0"/>
              </a:rPr>
              <a:t>(اليمنى) الى </a:t>
            </a:r>
            <a:r>
              <a:rPr lang="ar-IQ" sz="2600" b="1" dirty="0" err="1" smtClean="0">
                <a:latin typeface="Arial" pitchFamily="34" charset="0"/>
                <a:cs typeface="Arial" pitchFamily="34" charset="0"/>
              </a:rPr>
              <a:t>القدم </a:t>
            </a:r>
            <a:r>
              <a:rPr lang="ar-IQ" sz="2600" b="1" dirty="0" smtClean="0">
                <a:latin typeface="Arial" pitchFamily="34" charset="0"/>
                <a:cs typeface="Arial" pitchFamily="34" charset="0"/>
              </a:rPr>
              <a:t>(اليسرى) ثم يتهيأ ويستعد للضربة التي تليها.</a:t>
            </a:r>
            <a:endParaRPr lang="en-US" sz="2600" dirty="0" smtClean="0">
              <a:latin typeface="Arial" pitchFamily="34" charset="0"/>
              <a:cs typeface="Arial" pitchFamily="34" charset="0"/>
            </a:endParaRPr>
          </a:p>
          <a:p>
            <a:pPr>
              <a:buNone/>
            </a:pPr>
            <a:r>
              <a:rPr lang="ar-IQ" sz="2600" b="1" dirty="0" smtClean="0">
                <a:latin typeface="Arial" pitchFamily="34" charset="0"/>
                <a:cs typeface="Arial" pitchFamily="34" charset="0"/>
              </a:rPr>
              <a:t>ان النقطة المهمة في نقل مركز ثقل الجسم من القدم الخلفية الى الامامية هي الانسيابية مع حركة الذراع وعلى اللاعب مراقبة الكرة جيدا وهي تترك مضرب المنافس حتى يستطيع توقع طريقها وبالتالي اتخاذ الوضع المناسب </a:t>
            </a:r>
            <a:r>
              <a:rPr lang="ar-IQ" sz="2600" b="1" dirty="0" err="1" smtClean="0">
                <a:latin typeface="Arial" pitchFamily="34" charset="0"/>
                <a:cs typeface="Arial" pitchFamily="34" charset="0"/>
              </a:rPr>
              <a:t>لاداء</a:t>
            </a:r>
            <a:r>
              <a:rPr lang="ar-IQ" sz="2600" b="1" dirty="0" smtClean="0">
                <a:latin typeface="Arial" pitchFamily="34" charset="0"/>
                <a:cs typeface="Arial" pitchFamily="34" charset="0"/>
              </a:rPr>
              <a:t> الضربة الامامية ويجب عدم المبالغة في ميل المضرب الى الامام.</a:t>
            </a:r>
            <a:endParaRPr lang="en-US" sz="2600" dirty="0" smtClean="0">
              <a:latin typeface="Arial" pitchFamily="34" charset="0"/>
              <a:cs typeface="Arial" pitchFamily="34" charset="0"/>
            </a:endParaRP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408712"/>
          </a:xfrm>
        </p:spPr>
        <p:txBody>
          <a:bodyPr>
            <a:normAutofit/>
          </a:bodyPr>
          <a:lstStyle/>
          <a:p>
            <a:r>
              <a:rPr lang="ar-IQ" sz="1800" b="1" dirty="0" smtClean="0">
                <a:solidFill>
                  <a:schemeClr val="accent2">
                    <a:lumMod val="60000"/>
                    <a:lumOff val="40000"/>
                  </a:schemeClr>
                </a:solidFill>
                <a:latin typeface="Arial" pitchFamily="34" charset="0"/>
                <a:cs typeface="Arial" pitchFamily="34" charset="0"/>
              </a:rPr>
              <a:t>ثالثاً/الضربة الخلفية</a:t>
            </a:r>
            <a:endParaRPr lang="en-US" sz="1800" dirty="0" smtClean="0">
              <a:solidFill>
                <a:schemeClr val="accent2">
                  <a:lumMod val="60000"/>
                  <a:lumOff val="40000"/>
                </a:schemeClr>
              </a:solidFill>
              <a:latin typeface="Arial" pitchFamily="34" charset="0"/>
              <a:cs typeface="Arial" pitchFamily="34" charset="0"/>
            </a:endParaRPr>
          </a:p>
          <a:p>
            <a:pPr>
              <a:buNone/>
            </a:pPr>
            <a:r>
              <a:rPr lang="ar-IQ" sz="1800" b="1" dirty="0" smtClean="0">
                <a:latin typeface="Arial" pitchFamily="34" charset="0"/>
                <a:cs typeface="Arial" pitchFamily="34" charset="0"/>
              </a:rPr>
              <a:t>في هذه الضربة يكون وضع الاقدام عكس الضربة الامامية وتكون الذراع مثبتة وتسحب مع المضرب الى يسار الجسم وعندما ترتفع الكرة الى اعلى ارتفاع لها يحرك الساعد الى الامام وكذلك الرسغ باتجاه الامام الى الجانب الايمن من الجسم ووجه المضرب مائل الى الامام وبعد الانتهاء من عملية ضرب الكرة تستمر الذراع </a:t>
            </a:r>
            <a:r>
              <a:rPr lang="ar-IQ" sz="1800" b="1" dirty="0" err="1" smtClean="0">
                <a:latin typeface="Arial" pitchFamily="34" charset="0"/>
                <a:cs typeface="Arial" pitchFamily="34" charset="0"/>
              </a:rPr>
              <a:t>بالارجحة</a:t>
            </a:r>
            <a:r>
              <a:rPr lang="ar-IQ" sz="1800" b="1" dirty="0" smtClean="0">
                <a:latin typeface="Arial" pitchFamily="34" charset="0"/>
                <a:cs typeface="Arial" pitchFamily="34" charset="0"/>
              </a:rPr>
              <a:t> لمتابعة الكرة حتى تصل امام الصدر ثم تسحب الى وضعها الاصلي للتهيؤ للضربة </a:t>
            </a:r>
            <a:r>
              <a:rPr lang="ar-IQ" sz="1800" b="1" dirty="0" err="1" smtClean="0">
                <a:latin typeface="Arial" pitchFamily="34" charset="0"/>
                <a:cs typeface="Arial" pitchFamily="34" charset="0"/>
              </a:rPr>
              <a:t>القادمة </a:t>
            </a:r>
            <a:r>
              <a:rPr lang="ar-IQ" sz="1800" b="1" dirty="0" smtClean="0">
                <a:latin typeface="Arial" pitchFamily="34" charset="0"/>
                <a:cs typeface="Arial" pitchFamily="34" charset="0"/>
              </a:rPr>
              <a:t>.ويكون وضع الجسم اثناء تنفيذ الضربة وراء الكرة </a:t>
            </a:r>
            <a:r>
              <a:rPr lang="ar-IQ" sz="1800" b="1" dirty="0" err="1" smtClean="0">
                <a:latin typeface="Arial" pitchFamily="34" charset="0"/>
                <a:cs typeface="Arial" pitchFamily="34" charset="0"/>
              </a:rPr>
              <a:t>لابجانبها</a:t>
            </a:r>
            <a:r>
              <a:rPr lang="ar-IQ" sz="1800" b="1" dirty="0" smtClean="0">
                <a:latin typeface="Arial" pitchFamily="34" charset="0"/>
                <a:cs typeface="Arial" pitchFamily="34" charset="0"/>
              </a:rPr>
              <a:t> كما في الضربة الامامية ويمكن اتقان هذه من خلال التعلم والتدريب المميز بالشمول والاتزان فاللاعب لن يصل الى اعلى المستويات </a:t>
            </a:r>
            <a:r>
              <a:rPr lang="ar-IQ" sz="1800" b="1" dirty="0" err="1" smtClean="0">
                <a:latin typeface="Arial" pitchFamily="34" charset="0"/>
                <a:cs typeface="Arial" pitchFamily="34" charset="0"/>
              </a:rPr>
              <a:t>الا</a:t>
            </a:r>
            <a:r>
              <a:rPr lang="ar-IQ" sz="1800" b="1" dirty="0" smtClean="0">
                <a:latin typeface="Arial" pitchFamily="34" charset="0"/>
                <a:cs typeface="Arial" pitchFamily="34" charset="0"/>
              </a:rPr>
              <a:t> اذا اتقن الضربات الامامية والخلفية على حد سواء ويستطيع السيطرة على جانبي الطاولة ويفضل تحريك الابهام عاليا قليلا من اعلى  ارتدادها لها وتكون المسافة بين الجسم والكرة اقرب من الضربة </a:t>
            </a:r>
            <a:r>
              <a:rPr lang="ar-IQ" sz="1800" b="1" dirty="0" err="1" smtClean="0">
                <a:latin typeface="Arial" pitchFamily="34" charset="0"/>
                <a:cs typeface="Arial" pitchFamily="34" charset="0"/>
              </a:rPr>
              <a:t>الامامية </a:t>
            </a:r>
            <a:r>
              <a:rPr lang="ar-IQ" sz="1800" b="1" dirty="0" err="1" smtClean="0">
                <a:latin typeface="Arial" pitchFamily="34" charset="0"/>
                <a:cs typeface="Arial" pitchFamily="34" charset="0"/>
              </a:rPr>
              <a:t>.</a:t>
            </a:r>
            <a:endParaRPr lang="ar-IQ" sz="1800" b="1" dirty="0" smtClean="0">
              <a:latin typeface="Arial" pitchFamily="34" charset="0"/>
              <a:cs typeface="Arial" pitchFamily="34" charset="0"/>
            </a:endParaRPr>
          </a:p>
          <a:p>
            <a:r>
              <a:rPr lang="ar-IQ" sz="1800" b="1" dirty="0" smtClean="0">
                <a:solidFill>
                  <a:schemeClr val="accent2">
                    <a:lumMod val="60000"/>
                    <a:lumOff val="40000"/>
                  </a:schemeClr>
                </a:solidFill>
                <a:latin typeface="Arial" pitchFamily="34" charset="0"/>
                <a:cs typeface="Arial" pitchFamily="34" charset="0"/>
              </a:rPr>
              <a:t>رابعاً/ الضربة اللولبية</a:t>
            </a:r>
            <a:endParaRPr lang="en-US" sz="1800" dirty="0" smtClean="0">
              <a:solidFill>
                <a:schemeClr val="accent2">
                  <a:lumMod val="60000"/>
                  <a:lumOff val="40000"/>
                </a:schemeClr>
              </a:solidFill>
              <a:latin typeface="Arial" pitchFamily="34" charset="0"/>
              <a:cs typeface="Arial" pitchFamily="34" charset="0"/>
            </a:endParaRPr>
          </a:p>
          <a:p>
            <a:pPr>
              <a:buNone/>
            </a:pPr>
            <a:r>
              <a:rPr lang="ar-IQ" sz="1800" b="1" dirty="0" smtClean="0">
                <a:latin typeface="Arial" pitchFamily="34" charset="0"/>
                <a:cs typeface="Arial" pitchFamily="34" charset="0"/>
              </a:rPr>
              <a:t>تعد الضربة اللولبية من اهم الضربات الهجومية الحديثة في تنس الطاولة ويعد اليابانيون اول من استعمل هذه الضربة في المباريات الدولية في بداية الستينات وقد تطورت هذه الضربة لحد كبير مع تطور اللعبة وان مقدار الدوران للكرة قد بلغ في تطور المضارب وقطع المطاط والتكنولوجيا التي يجريها المدربون ويطلق على ضربة الدوران الامامي </a:t>
            </a:r>
            <a:r>
              <a:rPr lang="ar-IQ" sz="1800" b="1" dirty="0" err="1" smtClean="0">
                <a:latin typeface="Arial" pitchFamily="34" charset="0"/>
                <a:cs typeface="Arial" pitchFamily="34" charset="0"/>
              </a:rPr>
              <a:t>والجانبي </a:t>
            </a:r>
            <a:r>
              <a:rPr lang="ar-IQ" sz="1800" b="1" dirty="0" smtClean="0">
                <a:latin typeface="Arial" pitchFamily="34" charset="0"/>
                <a:cs typeface="Arial" pitchFamily="34" charset="0"/>
              </a:rPr>
              <a:t>(الضربة اللولبية) وهي ضربة تعطي مقدارا كبيرا من الدوران وهناك نوعان من الضربة اللولبية:</a:t>
            </a:r>
            <a:endParaRPr lang="en-US" sz="1800" dirty="0" smtClean="0">
              <a:latin typeface="Arial" pitchFamily="34" charset="0"/>
              <a:cs typeface="Arial" pitchFamily="34" charset="0"/>
            </a:endParaRPr>
          </a:p>
          <a:p>
            <a:r>
              <a:rPr lang="ar-IQ" sz="1800" b="1" dirty="0" smtClean="0">
                <a:latin typeface="Arial" pitchFamily="34" charset="0"/>
                <a:cs typeface="Arial" pitchFamily="34" charset="0"/>
              </a:rPr>
              <a:t>أ/ الضربة اللولبية الامامية وهي على نوعين</a:t>
            </a:r>
            <a:endParaRPr lang="en-US" sz="1800" dirty="0" smtClean="0">
              <a:latin typeface="Arial" pitchFamily="34" charset="0"/>
              <a:cs typeface="Arial" pitchFamily="34" charset="0"/>
            </a:endParaRPr>
          </a:p>
          <a:p>
            <a:pPr lvl="0"/>
            <a:r>
              <a:rPr lang="ar-IQ" sz="1800" b="1" dirty="0" smtClean="0">
                <a:latin typeface="Arial" pitchFamily="34" charset="0"/>
                <a:cs typeface="Arial" pitchFamily="34" charset="0"/>
              </a:rPr>
              <a:t>الضربة اللولبية العالية البطيئة</a:t>
            </a:r>
            <a:endParaRPr lang="en-US" sz="1800" dirty="0" smtClean="0">
              <a:latin typeface="Arial" pitchFamily="34" charset="0"/>
              <a:cs typeface="Arial" pitchFamily="34" charset="0"/>
            </a:endParaRPr>
          </a:p>
          <a:p>
            <a:pPr lvl="0"/>
            <a:r>
              <a:rPr lang="ar-IQ" sz="1800" b="1" dirty="0" smtClean="0">
                <a:latin typeface="Arial" pitchFamily="34" charset="0"/>
                <a:cs typeface="Arial" pitchFamily="34" charset="0"/>
              </a:rPr>
              <a:t>الضربة اللولبية الامامية السريعة والمنخفضة</a:t>
            </a:r>
            <a:endParaRPr lang="en-US" sz="1800" dirty="0" smtClean="0">
              <a:latin typeface="Arial" pitchFamily="34" charset="0"/>
              <a:cs typeface="Arial" pitchFamily="34" charset="0"/>
            </a:endParaRPr>
          </a:p>
          <a:p>
            <a:r>
              <a:rPr lang="ar-IQ" sz="1800" b="1" dirty="0" smtClean="0">
                <a:latin typeface="Arial" pitchFamily="34" charset="0"/>
                <a:cs typeface="Arial" pitchFamily="34" charset="0"/>
              </a:rPr>
              <a:t>ب/ الضربة اللولبية الخلفية</a:t>
            </a:r>
            <a:endParaRPr lang="en-US"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8229600" cy="6669360"/>
          </a:xfrm>
        </p:spPr>
        <p:txBody>
          <a:bodyPr>
            <a:normAutofit fontScale="62500" lnSpcReduction="20000"/>
          </a:bodyPr>
          <a:lstStyle/>
          <a:p>
            <a:r>
              <a:rPr lang="ar-IQ" sz="2600" b="1" dirty="0" smtClean="0">
                <a:solidFill>
                  <a:schemeClr val="accent2">
                    <a:lumMod val="60000"/>
                    <a:lumOff val="40000"/>
                  </a:schemeClr>
                </a:solidFill>
                <a:latin typeface="Arial" pitchFamily="34" charset="0"/>
                <a:cs typeface="Arial" pitchFamily="34" charset="0"/>
              </a:rPr>
              <a:t>خامساً/ الضربة </a:t>
            </a:r>
            <a:r>
              <a:rPr lang="ar-IQ" sz="2600" b="1" dirty="0" err="1" smtClean="0">
                <a:solidFill>
                  <a:schemeClr val="accent2">
                    <a:lumMod val="60000"/>
                    <a:lumOff val="40000"/>
                  </a:schemeClr>
                </a:solidFill>
                <a:latin typeface="Arial" pitchFamily="34" charset="0"/>
                <a:cs typeface="Arial" pitchFamily="34" charset="0"/>
              </a:rPr>
              <a:t>الساحقة </a:t>
            </a:r>
            <a:r>
              <a:rPr lang="ar-IQ" sz="2600" b="1" dirty="0" smtClean="0">
                <a:solidFill>
                  <a:schemeClr val="accent2">
                    <a:lumMod val="60000"/>
                    <a:lumOff val="40000"/>
                  </a:schemeClr>
                </a:solidFill>
                <a:latin typeface="Arial" pitchFamily="34" charset="0"/>
                <a:cs typeface="Arial" pitchFamily="34" charset="0"/>
              </a:rPr>
              <a:t>(الكبس</a:t>
            </a:r>
            <a:r>
              <a:rPr lang="ar-IQ" sz="2600" b="1" dirty="0" err="1" smtClean="0">
                <a:solidFill>
                  <a:schemeClr val="accent2">
                    <a:lumMod val="60000"/>
                    <a:lumOff val="40000"/>
                  </a:schemeClr>
                </a:solidFill>
                <a:latin typeface="Arial" pitchFamily="34" charset="0"/>
                <a:cs typeface="Arial" pitchFamily="34" charset="0"/>
              </a:rPr>
              <a:t>)</a:t>
            </a:r>
            <a:endParaRPr lang="en-US" sz="2600" dirty="0" smtClean="0">
              <a:solidFill>
                <a:schemeClr val="accent2">
                  <a:lumMod val="60000"/>
                  <a:lumOff val="40000"/>
                </a:schemeClr>
              </a:solidFill>
              <a:latin typeface="Arial" pitchFamily="34" charset="0"/>
              <a:cs typeface="Arial" pitchFamily="34" charset="0"/>
            </a:endParaRPr>
          </a:p>
          <a:p>
            <a:pPr>
              <a:buNone/>
            </a:pPr>
            <a:r>
              <a:rPr lang="ar-IQ" sz="2600" b="1" dirty="0" smtClean="0">
                <a:latin typeface="Arial" pitchFamily="34" charset="0"/>
                <a:cs typeface="Arial" pitchFamily="34" charset="0"/>
              </a:rPr>
              <a:t>ان هذه الضربة مهمة جدا فهي من اكثر الضربات الهجومية المستخدمة لكونها من </a:t>
            </a:r>
            <a:r>
              <a:rPr lang="ar-IQ" sz="2600" b="1" dirty="0" smtClean="0">
                <a:solidFill>
                  <a:schemeClr val="accent1">
                    <a:lumMod val="20000"/>
                    <a:lumOff val="80000"/>
                  </a:schemeClr>
                </a:solidFill>
                <a:latin typeface="Arial" pitchFamily="34" charset="0"/>
                <a:cs typeface="Arial" pitchFamily="34" charset="0"/>
              </a:rPr>
              <a:t>الضربات التي تقود صاحبها الى الفوز </a:t>
            </a:r>
            <a:r>
              <a:rPr lang="ar-IQ" sz="2600" b="1" dirty="0" err="1" smtClean="0">
                <a:solidFill>
                  <a:schemeClr val="accent1">
                    <a:lumMod val="20000"/>
                    <a:lumOff val="80000"/>
                  </a:schemeClr>
                </a:solidFill>
                <a:latin typeface="Arial" pitchFamily="34" charset="0"/>
                <a:cs typeface="Arial" pitchFamily="34" charset="0"/>
              </a:rPr>
              <a:t>بالنقطة </a:t>
            </a:r>
            <a:r>
              <a:rPr lang="ar-IQ" sz="2600" b="1" dirty="0" smtClean="0">
                <a:solidFill>
                  <a:schemeClr val="accent1">
                    <a:lumMod val="20000"/>
                    <a:lumOff val="80000"/>
                  </a:schemeClr>
                </a:solidFill>
                <a:latin typeface="Arial" pitchFamily="34" charset="0"/>
                <a:cs typeface="Arial" pitchFamily="34" charset="0"/>
              </a:rPr>
              <a:t>.ومن الجدير بالذكر ان المدرسة الاوربية استفادت من المدرسة الاسيوية بعدم الاعتماد على الهجوم فقط في اللعب وعند ا</a:t>
            </a:r>
            <a:r>
              <a:rPr lang="ar-IQ" sz="2600" b="1" dirty="0" smtClean="0">
                <a:latin typeface="Arial" pitchFamily="34" charset="0"/>
                <a:cs typeface="Arial" pitchFamily="34" charset="0"/>
              </a:rPr>
              <a:t>ستخدام الضربة الساحقة يجب ان تكون الضربة قوية وسريعة دون اللجوء الى الحده والتهيج اذ ان اللاعب الناجح هو الي يستخدم عقله دائما كما هي الحال مع انواع الرياضات </a:t>
            </a:r>
            <a:r>
              <a:rPr lang="ar-IQ" sz="2600" b="1" dirty="0" err="1" smtClean="0">
                <a:latin typeface="Arial" pitchFamily="34" charset="0"/>
                <a:cs typeface="Arial" pitchFamily="34" charset="0"/>
              </a:rPr>
              <a:t>الاخرى .</a:t>
            </a:r>
            <a:endParaRPr lang="en-US" sz="2600" dirty="0" smtClean="0">
              <a:latin typeface="Arial" pitchFamily="34" charset="0"/>
              <a:cs typeface="Arial" pitchFamily="34" charset="0"/>
            </a:endParaRPr>
          </a:p>
          <a:p>
            <a:pPr>
              <a:buNone/>
            </a:pPr>
            <a:r>
              <a:rPr lang="ar-IQ" sz="2600" b="1" dirty="0" smtClean="0">
                <a:latin typeface="Arial" pitchFamily="34" charset="0"/>
                <a:cs typeface="Arial" pitchFamily="34" charset="0"/>
              </a:rPr>
              <a:t>ان الغاية الاساسية من استخدام هذه الضربة هو الفوز بالنقطة او دفع المنافس مسافة بعيدة عن الطاولة ثم التخطيط للفوز بالنقطة واللاعب الجيد يتمكن من مواجهة الكبس بالرجوع الى الخلف واتخاذ موقف دفاعي بعيد عن الطاولة ويمتلك سرعة للعودة الى الطاولة اذا احتاج لذلك وهناك نوعان من الكبس </a:t>
            </a:r>
            <a:r>
              <a:rPr lang="ar-IQ" sz="2600" b="1" dirty="0" err="1" smtClean="0">
                <a:latin typeface="Arial" pitchFamily="34" charset="0"/>
                <a:cs typeface="Arial" pitchFamily="34" charset="0"/>
              </a:rPr>
              <a:t>هما :</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 </a:t>
            </a:r>
            <a:r>
              <a:rPr lang="ar-IQ" sz="2600" b="1" dirty="0" smtClean="0">
                <a:solidFill>
                  <a:schemeClr val="accent1">
                    <a:lumMod val="40000"/>
                    <a:lumOff val="60000"/>
                  </a:schemeClr>
                </a:solidFill>
                <a:latin typeface="Arial" pitchFamily="34" charset="0"/>
                <a:cs typeface="Arial" pitchFamily="34" charset="0"/>
              </a:rPr>
              <a:t>الضربة الساحقة الامامية</a:t>
            </a:r>
            <a:endParaRPr lang="en-US" sz="2600" dirty="0" smtClean="0">
              <a:solidFill>
                <a:schemeClr val="accent1">
                  <a:lumMod val="40000"/>
                  <a:lumOff val="60000"/>
                </a:schemeClr>
              </a:solidFill>
              <a:latin typeface="Arial" pitchFamily="34" charset="0"/>
              <a:cs typeface="Arial" pitchFamily="34" charset="0"/>
            </a:endParaRPr>
          </a:p>
          <a:p>
            <a:pPr lvl="0"/>
            <a:r>
              <a:rPr lang="ar-IQ" sz="2600" b="1" dirty="0" smtClean="0">
                <a:solidFill>
                  <a:schemeClr val="accent1">
                    <a:lumMod val="40000"/>
                    <a:lumOff val="60000"/>
                  </a:schemeClr>
                </a:solidFill>
                <a:latin typeface="Arial" pitchFamily="34" charset="0"/>
                <a:cs typeface="Arial" pitchFamily="34" charset="0"/>
              </a:rPr>
              <a:t>الضربة الساحقة الخلفية</a:t>
            </a:r>
            <a:endParaRPr lang="en-US" sz="2600" dirty="0" smtClean="0">
              <a:solidFill>
                <a:schemeClr val="accent1">
                  <a:lumMod val="40000"/>
                  <a:lumOff val="60000"/>
                </a:schemeClr>
              </a:solidFill>
              <a:latin typeface="Arial" pitchFamily="34" charset="0"/>
              <a:cs typeface="Arial" pitchFamily="34" charset="0"/>
            </a:endParaRPr>
          </a:p>
          <a:p>
            <a:r>
              <a:rPr lang="en-US" sz="2600" b="1" dirty="0" smtClean="0"/>
              <a:t> </a:t>
            </a:r>
            <a:endParaRPr lang="en-US" sz="2600" dirty="0" smtClean="0"/>
          </a:p>
          <a:p>
            <a:r>
              <a:rPr lang="ar-IQ" sz="2600" b="1" dirty="0" smtClean="0">
                <a:solidFill>
                  <a:schemeClr val="accent2">
                    <a:lumMod val="60000"/>
                    <a:lumOff val="40000"/>
                  </a:schemeClr>
                </a:solidFill>
                <a:latin typeface="Arial" pitchFamily="34" charset="0"/>
                <a:cs typeface="Arial" pitchFamily="34" charset="0"/>
              </a:rPr>
              <a:t>سادساً/ الضربة الساقطة</a:t>
            </a:r>
            <a:endParaRPr lang="en-US" sz="2600" dirty="0" smtClean="0">
              <a:solidFill>
                <a:schemeClr val="accent2">
                  <a:lumMod val="60000"/>
                  <a:lumOff val="40000"/>
                </a:schemeClr>
              </a:solidFill>
              <a:latin typeface="Arial" pitchFamily="34" charset="0"/>
              <a:cs typeface="Arial" pitchFamily="34" charset="0"/>
            </a:endParaRPr>
          </a:p>
          <a:p>
            <a:pPr>
              <a:buNone/>
            </a:pPr>
            <a:r>
              <a:rPr lang="ar-IQ" sz="2600" b="1" dirty="0" smtClean="0">
                <a:latin typeface="Arial" pitchFamily="34" charset="0"/>
                <a:cs typeface="Arial" pitchFamily="34" charset="0"/>
              </a:rPr>
              <a:t>يقصد بالضربة الساقطة التي يؤديها اللاعب ويجعل الكرة تسقط في ملعب منافسه خلف </a:t>
            </a:r>
            <a:r>
              <a:rPr lang="ar-IQ" sz="2600" b="1" dirty="0" err="1" smtClean="0">
                <a:latin typeface="Arial" pitchFamily="34" charset="0"/>
                <a:cs typeface="Arial" pitchFamily="34" charset="0"/>
              </a:rPr>
              <a:t>الشبكة </a:t>
            </a:r>
            <a:r>
              <a:rPr lang="ar-IQ" sz="2600" b="1" dirty="0" smtClean="0">
                <a:latin typeface="Arial" pitchFamily="34" charset="0"/>
                <a:cs typeface="Arial" pitchFamily="34" charset="0"/>
              </a:rPr>
              <a:t>.تؤدي هذه الضربة بطريقة الضربة الساقطة الامامية التي يرسلها المنافس الى جهة </a:t>
            </a:r>
            <a:r>
              <a:rPr lang="ar-IQ" sz="2600" b="1" dirty="0" err="1" smtClean="0">
                <a:latin typeface="Arial" pitchFamily="34" charset="0"/>
                <a:cs typeface="Arial" pitchFamily="34" charset="0"/>
              </a:rPr>
              <a:t>اليمينوبطريقة</a:t>
            </a:r>
            <a:r>
              <a:rPr lang="ar-IQ" sz="2600" b="1" dirty="0" smtClean="0">
                <a:latin typeface="Arial" pitchFamily="34" charset="0"/>
                <a:cs typeface="Arial" pitchFamily="34" charset="0"/>
              </a:rPr>
              <a:t> الضربة الساقطة الخلفية التي يلعبها المنافس الى جهة اليسار اما </a:t>
            </a:r>
            <a:r>
              <a:rPr lang="ar-IQ" sz="2600" b="1" dirty="0" err="1" smtClean="0">
                <a:latin typeface="Arial" pitchFamily="34" charset="0"/>
                <a:cs typeface="Arial" pitchFamily="34" charset="0"/>
              </a:rPr>
              <a:t>كيفيةاعادة</a:t>
            </a:r>
            <a:r>
              <a:rPr lang="ar-IQ" sz="2600" b="1" dirty="0" smtClean="0">
                <a:latin typeface="Arial" pitchFamily="34" charset="0"/>
                <a:cs typeface="Arial" pitchFamily="34" charset="0"/>
              </a:rPr>
              <a:t> كرة ساقطة الى ملعب المنافس فتكون بواسطة مقابلة المضرب للكرة اذ بعد ارتطامها بالمضرب دفعة خفيفة جدا تعود الكرة الى ملعب المنافس بصورة بطيئة وتسقط قرب الشبكة داخل ملعب </a:t>
            </a:r>
            <a:r>
              <a:rPr lang="ar-IQ" sz="2600" b="1" dirty="0" err="1" smtClean="0">
                <a:latin typeface="Arial" pitchFamily="34" charset="0"/>
                <a:cs typeface="Arial" pitchFamily="34" charset="0"/>
              </a:rPr>
              <a:t>الممنافس</a:t>
            </a:r>
            <a:r>
              <a:rPr lang="ar-IQ" sz="2600" b="1" dirty="0" smtClean="0">
                <a:latin typeface="Arial" pitchFamily="34" charset="0"/>
                <a:cs typeface="Arial" pitchFamily="34" charset="0"/>
              </a:rPr>
              <a:t> ويمكن بمقدور اللاعب توجيه الكرة الى مناطق مختلفة وبزوايا مختلفة ايضا في ملعب </a:t>
            </a:r>
            <a:r>
              <a:rPr lang="ar-IQ" sz="2600" b="1" dirty="0" err="1" smtClean="0">
                <a:latin typeface="Arial" pitchFamily="34" charset="0"/>
                <a:cs typeface="Arial" pitchFamily="34" charset="0"/>
              </a:rPr>
              <a:t>منافسه .</a:t>
            </a:r>
            <a:endParaRPr lang="en-US" sz="2600" dirty="0" smtClean="0">
              <a:latin typeface="Arial" pitchFamily="34" charset="0"/>
              <a:cs typeface="Arial" pitchFamily="34" charset="0"/>
            </a:endParaRPr>
          </a:p>
          <a:p>
            <a:r>
              <a:rPr lang="ar-IQ" sz="2600" b="1" dirty="0" smtClean="0">
                <a:solidFill>
                  <a:schemeClr val="accent2">
                    <a:lumMod val="60000"/>
                    <a:lumOff val="40000"/>
                  </a:schemeClr>
                </a:solidFill>
                <a:latin typeface="Arial" pitchFamily="34" charset="0"/>
                <a:cs typeface="Arial" pitchFamily="34" charset="0"/>
              </a:rPr>
              <a:t>سابعاً/ الضربة القاطعة</a:t>
            </a:r>
            <a:endParaRPr lang="en-US" sz="2600" dirty="0" smtClean="0">
              <a:solidFill>
                <a:schemeClr val="accent2">
                  <a:lumMod val="60000"/>
                  <a:lumOff val="40000"/>
                </a:schemeClr>
              </a:solidFill>
              <a:latin typeface="Arial" pitchFamily="34" charset="0"/>
              <a:cs typeface="Arial" pitchFamily="34" charset="0"/>
            </a:endParaRPr>
          </a:p>
          <a:p>
            <a:r>
              <a:rPr lang="ar-IQ" sz="2600" b="1" dirty="0" smtClean="0">
                <a:latin typeface="Arial" pitchFamily="34" charset="0"/>
                <a:cs typeface="Arial" pitchFamily="34" charset="0"/>
              </a:rPr>
              <a:t>أ/ فوق الطاولة</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الضربات القاطعة فوق الطاولة بوجه اليد</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الضربات القاطعة فوق الطاولة بظهر اليد</a:t>
            </a:r>
            <a:endParaRPr lang="en-US" sz="2600" dirty="0" smtClean="0">
              <a:latin typeface="Arial" pitchFamily="34" charset="0"/>
              <a:cs typeface="Arial" pitchFamily="34" charset="0"/>
            </a:endParaRPr>
          </a:p>
          <a:p>
            <a:r>
              <a:rPr lang="ar-IQ" sz="2600" b="1" dirty="0" smtClean="0">
                <a:latin typeface="Arial" pitchFamily="34" charset="0"/>
                <a:cs typeface="Arial" pitchFamily="34" charset="0"/>
              </a:rPr>
              <a:t>ب/ بعيداً عن الطاولة</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الضربة القاطعة بعيدة عن الطاولة بوجه اليد</a:t>
            </a:r>
            <a:endParaRPr lang="en-US" sz="2600" dirty="0" smtClean="0">
              <a:latin typeface="Arial" pitchFamily="34" charset="0"/>
              <a:cs typeface="Arial" pitchFamily="34" charset="0"/>
            </a:endParaRPr>
          </a:p>
          <a:p>
            <a:pPr lvl="0"/>
            <a:r>
              <a:rPr lang="ar-IQ" sz="2600" b="1" dirty="0" smtClean="0">
                <a:latin typeface="Arial" pitchFamily="34" charset="0"/>
                <a:cs typeface="Arial" pitchFamily="34" charset="0"/>
              </a:rPr>
              <a:t>الضربة القاطعة بعيدة عن الطاولة بظهر اليد </a:t>
            </a:r>
            <a:endParaRPr lang="en-US" sz="2600" dirty="0" smtClean="0">
              <a:latin typeface="Arial" pitchFamily="34" charset="0"/>
              <a:cs typeface="Arial" pitchFamily="34" charset="0"/>
            </a:endParaRPr>
          </a:p>
          <a:p>
            <a:r>
              <a:rPr lang="ar-IQ" sz="2600" b="1" dirty="0" smtClean="0">
                <a:solidFill>
                  <a:schemeClr val="accent1">
                    <a:lumMod val="40000"/>
                    <a:lumOff val="60000"/>
                  </a:schemeClr>
                </a:solidFill>
                <a:latin typeface="Arial" pitchFamily="34" charset="0"/>
                <a:cs typeface="Arial" pitchFamily="34" charset="0"/>
              </a:rPr>
              <a:t>ثامناً/ ضربة الصد</a:t>
            </a:r>
            <a:endParaRPr lang="en-US" sz="2600" dirty="0" smtClean="0">
              <a:solidFill>
                <a:schemeClr val="accent1">
                  <a:lumMod val="40000"/>
                  <a:lumOff val="60000"/>
                </a:schemeClr>
              </a:solidFill>
              <a:latin typeface="Arial" pitchFamily="34" charset="0"/>
              <a:cs typeface="Arial" pitchFamily="34" charset="0"/>
            </a:endParaRPr>
          </a:p>
          <a:p>
            <a:r>
              <a:rPr lang="ar-IQ" sz="2600" b="1" dirty="0" smtClean="0">
                <a:latin typeface="Arial" pitchFamily="34" charset="0"/>
                <a:cs typeface="Arial" pitchFamily="34" charset="0"/>
              </a:rPr>
              <a:t>أ/ الصد بوجه المضرب</a:t>
            </a:r>
            <a:endParaRPr lang="en-US" sz="2600" dirty="0" smtClean="0">
              <a:latin typeface="Arial" pitchFamily="34" charset="0"/>
              <a:cs typeface="Arial" pitchFamily="34" charset="0"/>
            </a:endParaRPr>
          </a:p>
          <a:p>
            <a:r>
              <a:rPr lang="ar-IQ" sz="2600" b="1" dirty="0" smtClean="0">
                <a:latin typeface="Arial" pitchFamily="34" charset="0"/>
                <a:cs typeface="Arial" pitchFamily="34" charset="0"/>
              </a:rPr>
              <a:t>ب/ الصد بظهر المضرب</a:t>
            </a:r>
            <a:endParaRPr lang="en-US" sz="2600" dirty="0" smtClean="0">
              <a:latin typeface="Arial" pitchFamily="34" charset="0"/>
              <a:cs typeface="Arial" pitchFamily="34" charset="0"/>
            </a:endParaRPr>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29</TotalTime>
  <Words>863</Words>
  <Application>Microsoft Office PowerPoint</Application>
  <PresentationFormat>On-screen Show (4:3)</PresentationFormat>
  <Paragraphs>54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Verve</vt:lpstr>
      <vt:lpstr>محاضرات تنس الطاولة #3</vt:lpstr>
      <vt:lpstr>Slide 2</vt:lpstr>
      <vt:lpstr>Slide 3</vt:lpstr>
      <vt:lpstr>Slide 4</vt:lpstr>
      <vt:lpstr>Slide 5</vt:lpstr>
      <vt:lpstr>Slide 6</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تنس الطاولة #3</dc:title>
  <dc:creator>Maher</dc:creator>
  <cp:lastModifiedBy>Maher</cp:lastModifiedBy>
  <cp:revision>5</cp:revision>
  <dcterms:created xsi:type="dcterms:W3CDTF">2018-12-10T19:56:38Z</dcterms:created>
  <dcterms:modified xsi:type="dcterms:W3CDTF">2018-12-10T20:26:01Z</dcterms:modified>
</cp:coreProperties>
</file>