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C9F0BEF-BEAF-40D2-801E-D89BEE6E16A3}" type="datetimeFigureOut">
              <a:rPr lang="ar-IQ" smtClean="0"/>
              <a:pPr/>
              <a:t>02/04/1440</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FA11C65-7D58-499C-929E-7FC418227704}"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F0BEF-BEAF-40D2-801E-D89BEE6E16A3}"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FA11C65-7D58-499C-929E-7FC41822770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F0BEF-BEAF-40D2-801E-D89BEE6E16A3}"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FA11C65-7D58-499C-929E-7FC41822770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C9F0BEF-BEAF-40D2-801E-D89BEE6E16A3}" type="datetimeFigureOut">
              <a:rPr lang="ar-IQ" smtClean="0"/>
              <a:pPr/>
              <a:t>02/04/1440</a:t>
            </a:fld>
            <a:endParaRPr lang="ar-IQ"/>
          </a:p>
        </p:txBody>
      </p:sp>
      <p:sp>
        <p:nvSpPr>
          <p:cNvPr id="9" name="Slide Number Placeholder 8"/>
          <p:cNvSpPr>
            <a:spLocks noGrp="1"/>
          </p:cNvSpPr>
          <p:nvPr>
            <p:ph type="sldNum" sz="quarter" idx="15"/>
          </p:nvPr>
        </p:nvSpPr>
        <p:spPr/>
        <p:txBody>
          <a:bodyPr rtlCol="0"/>
          <a:lstStyle/>
          <a:p>
            <a:fld id="{2FA11C65-7D58-499C-929E-7FC418227704}"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C9F0BEF-BEAF-40D2-801E-D89BEE6E16A3}" type="datetimeFigureOut">
              <a:rPr lang="ar-IQ" smtClean="0"/>
              <a:pPr/>
              <a:t>02/04/1440</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FA11C65-7D58-499C-929E-7FC41822770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9F0BEF-BEAF-40D2-801E-D89BEE6E16A3}"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FA11C65-7D58-499C-929E-7FC418227704}"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C9F0BEF-BEAF-40D2-801E-D89BEE6E16A3}" type="datetimeFigureOut">
              <a:rPr lang="ar-IQ" smtClean="0"/>
              <a:pPr/>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FA11C65-7D58-499C-929E-7FC418227704}"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C9F0BEF-BEAF-40D2-801E-D89BEE6E16A3}" type="datetimeFigureOut">
              <a:rPr lang="ar-IQ" smtClean="0"/>
              <a:pPr/>
              <a:t>02/04/1440</a:t>
            </a:fld>
            <a:endParaRPr lang="ar-IQ"/>
          </a:p>
        </p:txBody>
      </p:sp>
      <p:sp>
        <p:nvSpPr>
          <p:cNvPr id="7" name="Slide Number Placeholder 6"/>
          <p:cNvSpPr>
            <a:spLocks noGrp="1"/>
          </p:cNvSpPr>
          <p:nvPr>
            <p:ph type="sldNum" sz="quarter" idx="11"/>
          </p:nvPr>
        </p:nvSpPr>
        <p:spPr/>
        <p:txBody>
          <a:bodyPr rtlCol="0"/>
          <a:lstStyle/>
          <a:p>
            <a:fld id="{2FA11C65-7D58-499C-929E-7FC418227704}"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F0BEF-BEAF-40D2-801E-D89BEE6E16A3}" type="datetimeFigureOut">
              <a:rPr lang="ar-IQ" smtClean="0"/>
              <a:pPr/>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FA11C65-7D58-499C-929E-7FC41822770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C9F0BEF-BEAF-40D2-801E-D89BEE6E16A3}" type="datetimeFigureOut">
              <a:rPr lang="ar-IQ" smtClean="0"/>
              <a:pPr/>
              <a:t>02/04/1440</a:t>
            </a:fld>
            <a:endParaRPr lang="ar-IQ"/>
          </a:p>
        </p:txBody>
      </p:sp>
      <p:sp>
        <p:nvSpPr>
          <p:cNvPr id="22" name="Slide Number Placeholder 21"/>
          <p:cNvSpPr>
            <a:spLocks noGrp="1"/>
          </p:cNvSpPr>
          <p:nvPr>
            <p:ph type="sldNum" sz="quarter" idx="15"/>
          </p:nvPr>
        </p:nvSpPr>
        <p:spPr/>
        <p:txBody>
          <a:bodyPr rtlCol="0"/>
          <a:lstStyle/>
          <a:p>
            <a:fld id="{2FA11C65-7D58-499C-929E-7FC418227704}"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C9F0BEF-BEAF-40D2-801E-D89BEE6E16A3}" type="datetimeFigureOut">
              <a:rPr lang="ar-IQ" smtClean="0"/>
              <a:pPr/>
              <a:t>02/04/1440</a:t>
            </a:fld>
            <a:endParaRPr lang="ar-IQ"/>
          </a:p>
        </p:txBody>
      </p:sp>
      <p:sp>
        <p:nvSpPr>
          <p:cNvPr id="18" name="Slide Number Placeholder 17"/>
          <p:cNvSpPr>
            <a:spLocks noGrp="1"/>
          </p:cNvSpPr>
          <p:nvPr>
            <p:ph type="sldNum" sz="quarter" idx="11"/>
          </p:nvPr>
        </p:nvSpPr>
        <p:spPr/>
        <p:txBody>
          <a:bodyPr rtlCol="0"/>
          <a:lstStyle/>
          <a:p>
            <a:fld id="{2FA11C65-7D58-499C-929E-7FC418227704}"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C9F0BEF-BEAF-40D2-801E-D89BEE6E16A3}" type="datetimeFigureOut">
              <a:rPr lang="ar-IQ" smtClean="0"/>
              <a:pPr/>
              <a:t>02/04/1440</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A11C65-7D58-499C-929E-7FC41822770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1760" y="3789040"/>
            <a:ext cx="6172200" cy="1894362"/>
          </a:xfrm>
        </p:spPr>
        <p:txBody>
          <a:bodyPr>
            <a:normAutofit/>
          </a:bodyPr>
          <a:lstStyle/>
          <a:p>
            <a:r>
              <a:rPr lang="ar-IQ" sz="5400" dirty="0" smtClean="0">
                <a:solidFill>
                  <a:schemeClr val="accent1">
                    <a:lumMod val="75000"/>
                  </a:schemeClr>
                </a:solidFill>
              </a:rPr>
              <a:t>محاضرة تنس الطاولة</a:t>
            </a:r>
            <a:endParaRPr lang="ar-IQ" sz="5400" dirty="0">
              <a:solidFill>
                <a:schemeClr val="accent1">
                  <a:lumMod val="75000"/>
                </a:schemeClr>
              </a:solidFill>
            </a:endParaRPr>
          </a:p>
        </p:txBody>
      </p:sp>
      <p:pic>
        <p:nvPicPr>
          <p:cNvPr id="4" name="Picture 3" descr="1349dep12371-w800-h600.jpg"/>
          <p:cNvPicPr>
            <a:picLocks noChangeAspect="1"/>
          </p:cNvPicPr>
          <p:nvPr/>
        </p:nvPicPr>
        <p:blipFill>
          <a:blip r:embed="rId2" cstate="print"/>
          <a:stretch>
            <a:fillRect/>
          </a:stretch>
        </p:blipFill>
        <p:spPr>
          <a:xfrm>
            <a:off x="2123728" y="404664"/>
            <a:ext cx="6552728" cy="39960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260648"/>
            <a:ext cx="7467600" cy="6408712"/>
          </a:xfrm>
        </p:spPr>
        <p:txBody>
          <a:bodyPr>
            <a:normAutofit fontScale="70000" lnSpcReduction="20000"/>
          </a:bodyPr>
          <a:lstStyle/>
          <a:p>
            <a:r>
              <a:rPr lang="ar-IQ" sz="2600" b="1" u="sng" dirty="0" smtClean="0">
                <a:solidFill>
                  <a:schemeClr val="accent1">
                    <a:lumMod val="75000"/>
                  </a:schemeClr>
                </a:solidFill>
              </a:rPr>
              <a:t>المبحث </a:t>
            </a:r>
            <a:r>
              <a:rPr lang="ar-IQ" sz="2600" b="1" u="sng" dirty="0" err="1" smtClean="0">
                <a:solidFill>
                  <a:schemeClr val="accent1">
                    <a:lumMod val="75000"/>
                  </a:schemeClr>
                </a:solidFill>
              </a:rPr>
              <a:t>الاو</a:t>
            </a:r>
            <a:r>
              <a:rPr lang="ar-IQ" sz="2600" b="1" u="sng" dirty="0" smtClean="0">
                <a:solidFill>
                  <a:schemeClr val="accent1">
                    <a:lumMod val="75000"/>
                  </a:schemeClr>
                </a:solidFill>
              </a:rPr>
              <a:t> ل/نبذه عن تاريخ تنس الطاولة</a:t>
            </a:r>
            <a:endParaRPr lang="en-US" sz="2600" dirty="0" smtClean="0">
              <a:solidFill>
                <a:schemeClr val="accent1">
                  <a:lumMod val="75000"/>
                </a:schemeClr>
              </a:solidFill>
            </a:endParaRPr>
          </a:p>
          <a:p>
            <a:r>
              <a:rPr lang="ar-IQ" sz="2600" b="1" dirty="0" smtClean="0"/>
              <a:t>ان لعبة تنس الطاولة ترجع نشأتها الى عام 1890 والفضل يرجع الى مبتكرها جيمس جيب اذ يذكر المؤرخون البريطانيون انه قام بتطوير اللعبة التي كانت تمارس في المنازل ووضع القوانين </a:t>
            </a:r>
            <a:r>
              <a:rPr lang="ar-IQ" sz="2600" b="1" dirty="0" err="1" smtClean="0"/>
              <a:t>للمارستها</a:t>
            </a:r>
            <a:r>
              <a:rPr lang="ar-IQ" sz="2600" b="1" dirty="0" smtClean="0"/>
              <a:t> ثم قام بعد ذلك </a:t>
            </a:r>
            <a:r>
              <a:rPr lang="ar-IQ" sz="2600" b="1" dirty="0" err="1" smtClean="0"/>
              <a:t>بادخال</a:t>
            </a:r>
            <a:r>
              <a:rPr lang="ar-IQ" sz="2600" b="1" dirty="0" smtClean="0"/>
              <a:t> الكرات المصنوعة من </a:t>
            </a:r>
            <a:r>
              <a:rPr lang="ar-IQ" sz="2600" b="1" dirty="0" err="1" smtClean="0"/>
              <a:t>الباغة</a:t>
            </a:r>
            <a:r>
              <a:rPr lang="ar-IQ" sz="2600" b="1" dirty="0" smtClean="0"/>
              <a:t> بدلا من الكرات المصنوعة من القماش </a:t>
            </a:r>
            <a:r>
              <a:rPr lang="ar-IQ" sz="2600" b="1" dirty="0" err="1" smtClean="0"/>
              <a:t>واطلق</a:t>
            </a:r>
            <a:r>
              <a:rPr lang="ar-IQ" sz="2600" b="1" dirty="0" smtClean="0"/>
              <a:t> عليها </a:t>
            </a:r>
            <a:r>
              <a:rPr lang="ar-IQ" sz="2600" b="1" dirty="0" err="1" smtClean="0"/>
              <a:t>اسم </a:t>
            </a:r>
            <a:r>
              <a:rPr lang="ar-IQ" sz="2600" b="1" dirty="0" smtClean="0"/>
              <a:t>(البنج </a:t>
            </a:r>
            <a:r>
              <a:rPr lang="ar-IQ" sz="2600" b="1" dirty="0" err="1" smtClean="0"/>
              <a:t>بونج</a:t>
            </a:r>
            <a:r>
              <a:rPr lang="ar-IQ" sz="2600" b="1" dirty="0" smtClean="0"/>
              <a:t>) ويرجع السبب في هذه التسمية الى صوت الحادث من ارتطام الكرة بالمضرب ثم بسطح الطاولة.</a:t>
            </a:r>
            <a:endParaRPr lang="en-US" sz="2600" dirty="0" smtClean="0"/>
          </a:p>
          <a:p>
            <a:r>
              <a:rPr lang="ar-IQ" sz="2600" b="1" dirty="0" smtClean="0"/>
              <a:t> </a:t>
            </a:r>
            <a:endParaRPr lang="en-US" sz="2600" dirty="0" smtClean="0"/>
          </a:p>
          <a:p>
            <a:r>
              <a:rPr lang="ar-IQ" sz="2600" b="1" u="sng" dirty="0" smtClean="0">
                <a:solidFill>
                  <a:schemeClr val="accent1">
                    <a:lumMod val="75000"/>
                  </a:schemeClr>
                </a:solidFill>
              </a:rPr>
              <a:t>المبحث الثاني/ مميزات لعبة تنس الطاولة</a:t>
            </a:r>
            <a:endParaRPr lang="en-US" sz="2600" dirty="0" smtClean="0">
              <a:solidFill>
                <a:schemeClr val="accent1">
                  <a:lumMod val="75000"/>
                </a:schemeClr>
              </a:solidFill>
            </a:endParaRPr>
          </a:p>
          <a:p>
            <a:r>
              <a:rPr lang="ar-IQ" sz="2600" b="1" dirty="0" smtClean="0"/>
              <a:t>لعبة تنس الطاولة من الألعاب التي انتشرت انتشاراً واسعاً في أنحاء العالم فهي تلعب في كل قارة وكل دولة وكل مدينة بل وأيضاً في كل قرية فهي لعبة سهلة </a:t>
            </a:r>
            <a:r>
              <a:rPr lang="ar-IQ" sz="2600" b="1" dirty="0" err="1" smtClean="0"/>
              <a:t>الآداء</a:t>
            </a:r>
            <a:r>
              <a:rPr lang="ar-IQ" sz="2600" b="1" dirty="0" smtClean="0"/>
              <a:t> غير مكلفة فهي </a:t>
            </a:r>
            <a:r>
              <a:rPr lang="ar-IQ" sz="2600" b="1" dirty="0" err="1" smtClean="0"/>
              <a:t>لاتتطلب</a:t>
            </a:r>
            <a:r>
              <a:rPr lang="ar-IQ" sz="2600" b="1" dirty="0" smtClean="0"/>
              <a:t> مساحات شاسعة لممارستها لقضاء وقت الفراغ والمتعة والترفيه </a:t>
            </a:r>
            <a:r>
              <a:rPr lang="ar-IQ" sz="2600" b="1" dirty="0" err="1" smtClean="0"/>
              <a:t>وايضا</a:t>
            </a:r>
            <a:r>
              <a:rPr lang="ar-IQ" sz="2600" b="1" dirty="0" smtClean="0"/>
              <a:t> اداؤها سهل ورخيصة التكاليف مما يساعد على انتشارها لقضاء وقت الفراغ والمتعة والترفيه </a:t>
            </a:r>
            <a:r>
              <a:rPr lang="ar-IQ" sz="2600" b="1" dirty="0" err="1" smtClean="0"/>
              <a:t>وايضا</a:t>
            </a:r>
            <a:r>
              <a:rPr lang="ar-IQ" sz="2600" b="1" dirty="0" smtClean="0"/>
              <a:t> لاكتساب اللياقة فحركاتها تتطلب قدرا كبيرا من المرونة وخاصة مرونة رسغ اليد والجذع </a:t>
            </a:r>
            <a:r>
              <a:rPr lang="ar-IQ" sz="2600" b="1" dirty="0" err="1" smtClean="0"/>
              <a:t>وايضا</a:t>
            </a:r>
            <a:r>
              <a:rPr lang="ar-IQ" sz="2600" b="1" dirty="0" smtClean="0"/>
              <a:t> تتطلب قوة وقدرة لعضلات الرجلين والجذع للتحركات السريعة والقوية للقدمين اثناء </a:t>
            </a:r>
            <a:r>
              <a:rPr lang="ar-IQ" sz="2600" b="1" dirty="0" err="1" smtClean="0"/>
              <a:t>اللعب </a:t>
            </a:r>
            <a:r>
              <a:rPr lang="ar-IQ" sz="2600" b="1" dirty="0" smtClean="0"/>
              <a:t>.ولاعب تنس الطاولة لابد ان يمتاز بسرعة البديهة والذكاء وسرعة رد الفعل والقدرة على فهم المنافس في قوته وضعفه والسرعة في ادراك المواقف لاتخاذ القرار المناسب في الوقت والمكان المناسبين.</a:t>
            </a:r>
            <a:endParaRPr lang="en-US" sz="2600" dirty="0" smtClean="0"/>
          </a:p>
          <a:p>
            <a:r>
              <a:rPr lang="ar-IQ" sz="2600" b="1" dirty="0" smtClean="0"/>
              <a:t>اما لعبة تنس الطاولة للمستويات العليا او البطولة </a:t>
            </a:r>
            <a:r>
              <a:rPr lang="ar-IQ" sz="2600" b="1" dirty="0" err="1" smtClean="0"/>
              <a:t>فانها</a:t>
            </a:r>
            <a:r>
              <a:rPr lang="ar-IQ" sz="2600" b="1" dirty="0" smtClean="0"/>
              <a:t> مكلفة جدا بالنسبة للمطاط والكرات وخشب المضارب اذ يتم تغير المطاط باستمرار واللعبة شعبية </a:t>
            </a:r>
            <a:r>
              <a:rPr lang="ar-IQ" sz="2600" b="1" dirty="0" err="1" smtClean="0"/>
              <a:t>تتلائم</a:t>
            </a:r>
            <a:r>
              <a:rPr lang="ar-IQ" sz="2600" b="1" dirty="0" smtClean="0"/>
              <a:t> بدنيا ونفسيا مع كل سن وجنس فهي تكسب الجسم فوائد متعددة </a:t>
            </a:r>
            <a:r>
              <a:rPr lang="ar-IQ" sz="2600" b="1" dirty="0" err="1" smtClean="0"/>
              <a:t>لانها</a:t>
            </a:r>
            <a:r>
              <a:rPr lang="ar-IQ" sz="2600" b="1" dirty="0" smtClean="0"/>
              <a:t> تساعد على مرونة الجسم ورشاقته وترفع من كفاءة الاجهزة الحيوية وترقي التوافق العضلي والعصبي وخاصة بين السمع والبصر والذراعين والرجلين ومن مميزاتها ايضا انها تساعد على تركيز الانتباه وتزيد القدرة                 على </a:t>
            </a:r>
            <a:r>
              <a:rPr lang="ar-IQ" sz="2600" b="1" dirty="0" err="1" smtClean="0"/>
              <a:t>التلبيه</a:t>
            </a:r>
            <a:r>
              <a:rPr lang="ar-IQ" sz="2600" b="1" dirty="0" smtClean="0"/>
              <a:t> واتخاذ </a:t>
            </a:r>
            <a:r>
              <a:rPr lang="ar-IQ" sz="2600" b="1" dirty="0" err="1" smtClean="0"/>
              <a:t>القرارت</a:t>
            </a:r>
            <a:r>
              <a:rPr lang="ar-IQ" sz="2600" b="1" dirty="0" smtClean="0"/>
              <a:t> السريعة اذ تبعث على السرور والمرح وتجدد الحيوية والنشاط وتحقق المتعة والاستفادة الحسية </a:t>
            </a:r>
            <a:r>
              <a:rPr lang="ar-IQ" sz="2600" b="1" dirty="0" err="1" smtClean="0"/>
              <a:t>واذا</a:t>
            </a:r>
            <a:r>
              <a:rPr lang="ar-IQ" sz="2600" b="1" dirty="0" smtClean="0"/>
              <a:t> نظرنا الى لعبة تنس الطاولة في الستينيات والسبعينات فنجد ان في هذا الوقت كان يعد العصر الذهبي للعبة اذ ان العاملين فيها كانوا يعشقونها فضلا عن توفير الادوات للاعبين </a:t>
            </a:r>
            <a:r>
              <a:rPr lang="ar-IQ" sz="2600" b="1" dirty="0" err="1" smtClean="0"/>
              <a:t>باسعار</a:t>
            </a:r>
            <a:r>
              <a:rPr lang="ar-IQ" sz="2600" b="1" dirty="0" smtClean="0"/>
              <a:t> مناسبة الى جانب التنظيم الجيد لمسابقات اللعبة مما ساعد على ازدهارها في ذلك الحين.</a:t>
            </a:r>
            <a:endParaRPr lang="en-US" sz="2600"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0"/>
            <a:ext cx="7848872" cy="6858000"/>
          </a:xfrm>
        </p:spPr>
        <p:txBody>
          <a:bodyPr>
            <a:normAutofit fontScale="92500" lnSpcReduction="10000"/>
          </a:bodyPr>
          <a:lstStyle/>
          <a:p>
            <a:r>
              <a:rPr lang="ar-IQ" b="1" u="sng" dirty="0" smtClean="0">
                <a:solidFill>
                  <a:schemeClr val="accent1">
                    <a:lumMod val="75000"/>
                  </a:schemeClr>
                </a:solidFill>
              </a:rPr>
              <a:t>المبحث </a:t>
            </a:r>
            <a:r>
              <a:rPr lang="ar-IQ" b="1" u="sng" dirty="0" err="1" smtClean="0">
                <a:solidFill>
                  <a:schemeClr val="accent1">
                    <a:lumMod val="75000"/>
                  </a:schemeClr>
                </a:solidFill>
              </a:rPr>
              <a:t>الثالث </a:t>
            </a:r>
            <a:r>
              <a:rPr lang="ar-IQ" b="1" u="sng" dirty="0" smtClean="0">
                <a:solidFill>
                  <a:schemeClr val="accent1">
                    <a:lumMod val="75000"/>
                  </a:schemeClr>
                </a:solidFill>
              </a:rPr>
              <a:t>/ ادوات لعبة تنس الطاولة</a:t>
            </a:r>
            <a:endParaRPr lang="en-US" dirty="0" smtClean="0">
              <a:solidFill>
                <a:schemeClr val="accent1">
                  <a:lumMod val="75000"/>
                </a:schemeClr>
              </a:solidFill>
            </a:endParaRPr>
          </a:p>
          <a:p>
            <a:r>
              <a:rPr lang="ar-IQ" b="1" dirty="0" smtClean="0">
                <a:solidFill>
                  <a:schemeClr val="accent2">
                    <a:lumMod val="75000"/>
                  </a:schemeClr>
                </a:solidFill>
              </a:rPr>
              <a:t>اولاً/ الطاولة </a:t>
            </a:r>
            <a:endParaRPr lang="en-US" dirty="0" smtClean="0">
              <a:solidFill>
                <a:schemeClr val="accent2">
                  <a:lumMod val="75000"/>
                </a:schemeClr>
              </a:solidFill>
            </a:endParaRPr>
          </a:p>
          <a:p>
            <a:r>
              <a:rPr lang="ar-IQ" b="1" dirty="0" smtClean="0"/>
              <a:t>سطح الطاولة مستطيل مصنوع من الخشب الطلب ومطلي بدهان او اي محلول على ان يكون لون الطلاء نيلي غامق وان يكون الطلاء صقيلا غير سميك وغير عاكس للضوء ويفضل ان يطلى سطح الطاولة بالرش وليس </a:t>
            </a:r>
            <a:r>
              <a:rPr lang="ar-IQ" b="1" dirty="0" err="1" smtClean="0"/>
              <a:t>بالفرشاه</a:t>
            </a:r>
            <a:r>
              <a:rPr lang="ar-IQ" b="1" dirty="0" smtClean="0"/>
              <a:t> ويجب ان يكون سطح الطاولة متيناً ومن قطعة واحدة او قطعتين متساويتين بحيث تكون منطقة اتصال  القطعتين تحت الشبكة ويكون طول </a:t>
            </a:r>
            <a:r>
              <a:rPr lang="ar-IQ" b="1" dirty="0" err="1" smtClean="0"/>
              <a:t>الطاولة </a:t>
            </a:r>
            <a:r>
              <a:rPr lang="ar-IQ" b="1" dirty="0" smtClean="0"/>
              <a:t>(9) قدم </a:t>
            </a:r>
            <a:r>
              <a:rPr lang="ar-IQ" b="1" dirty="0" err="1" smtClean="0"/>
              <a:t>وعرضها </a:t>
            </a:r>
            <a:r>
              <a:rPr lang="ar-IQ" b="1" dirty="0" smtClean="0"/>
              <a:t>(5) قدم وارتفاع سطحها </a:t>
            </a:r>
            <a:r>
              <a:rPr lang="ar-IQ" b="1" dirty="0" err="1" smtClean="0"/>
              <a:t>العلوي </a:t>
            </a:r>
            <a:r>
              <a:rPr lang="ar-IQ" b="1" dirty="0" smtClean="0"/>
              <a:t>(76)سم  عن الارض محاطة اطرافها الاربعة بخطوط بيضاء غير لامعة عرض هذه الخطوط </a:t>
            </a:r>
            <a:r>
              <a:rPr lang="ar-IQ" b="1" dirty="0" err="1" smtClean="0"/>
              <a:t>2سم</a:t>
            </a:r>
            <a:r>
              <a:rPr lang="ar-IQ" b="1" dirty="0" smtClean="0"/>
              <a:t> </a:t>
            </a:r>
            <a:r>
              <a:rPr lang="ar-IQ" b="1" dirty="0" err="1" smtClean="0"/>
              <a:t>واذا</a:t>
            </a:r>
            <a:r>
              <a:rPr lang="ar-IQ" b="1" dirty="0" smtClean="0"/>
              <a:t> تستعمل الطاولة للعب الزوجي فيرسم خط ينصف الطاولة طوليا عرضة </a:t>
            </a:r>
            <a:r>
              <a:rPr lang="ar-IQ" b="1" dirty="0" err="1" smtClean="0"/>
              <a:t>3ملم</a:t>
            </a:r>
            <a:r>
              <a:rPr lang="ar-IQ" b="1" dirty="0" smtClean="0"/>
              <a:t> ويكون موازيا للحدين الجانبين ويسمى بخط الوسط وفي اغلب الطاولات </a:t>
            </a:r>
            <a:r>
              <a:rPr lang="ar-IQ" b="1" dirty="0" err="1" smtClean="0"/>
              <a:t>لايوجد</a:t>
            </a:r>
            <a:r>
              <a:rPr lang="ar-IQ" b="1" dirty="0" smtClean="0"/>
              <a:t> هذا الخط </a:t>
            </a:r>
            <a:r>
              <a:rPr lang="ar-IQ" b="1" dirty="0" err="1" smtClean="0"/>
              <a:t>لانه</a:t>
            </a:r>
            <a:r>
              <a:rPr lang="ar-IQ" b="1" dirty="0" smtClean="0"/>
              <a:t> يشتت انتباه اللاعب في اللعب الفردي ولا يوجد خط تحت الشبكة اما سمك الطاولة التي تستخدم في التدريب </a:t>
            </a:r>
            <a:r>
              <a:rPr lang="ar-IQ" b="1" dirty="0" err="1" smtClean="0"/>
              <a:t>هو </a:t>
            </a:r>
            <a:r>
              <a:rPr lang="ar-IQ" b="1" dirty="0" smtClean="0"/>
              <a:t>(</a:t>
            </a:r>
            <a:r>
              <a:rPr lang="ar-IQ" b="1" dirty="0" err="1" smtClean="0"/>
              <a:t>1انج</a:t>
            </a:r>
            <a:r>
              <a:rPr lang="ar-IQ" b="1" dirty="0" smtClean="0"/>
              <a:t>) </a:t>
            </a:r>
            <a:r>
              <a:rPr lang="ar-IQ" b="1" dirty="0" err="1" smtClean="0"/>
              <a:t>واكثر</a:t>
            </a:r>
            <a:r>
              <a:rPr lang="ar-IQ" b="1" dirty="0" smtClean="0"/>
              <a:t> من انج في الطاولات التي تستخدم في البطولات  ويمكن </a:t>
            </a:r>
            <a:r>
              <a:rPr lang="ar-IQ" b="1" dirty="0" err="1" smtClean="0"/>
              <a:t>التاكد</a:t>
            </a:r>
            <a:r>
              <a:rPr lang="ar-IQ" b="1" dirty="0" smtClean="0"/>
              <a:t> من صلاحية الطاولة </a:t>
            </a:r>
            <a:r>
              <a:rPr lang="ar-IQ" b="1" dirty="0" err="1" smtClean="0"/>
              <a:t>باسقاط</a:t>
            </a:r>
            <a:r>
              <a:rPr lang="ar-IQ" b="1" dirty="0" smtClean="0"/>
              <a:t> كرة الطاولة من ارتفاع </a:t>
            </a:r>
            <a:r>
              <a:rPr lang="ar-IQ" b="1" dirty="0" err="1" smtClean="0"/>
              <a:t>30سم</a:t>
            </a:r>
            <a:r>
              <a:rPr lang="ar-IQ" b="1" dirty="0" smtClean="0"/>
              <a:t> على اي نقطة من سطحها  يجب ان تحقق ارتداد منتظما مقداره </a:t>
            </a:r>
            <a:r>
              <a:rPr lang="ar-IQ" b="1" dirty="0" err="1" smtClean="0"/>
              <a:t>23سم</a:t>
            </a:r>
            <a:r>
              <a:rPr lang="ar-IQ" b="1" dirty="0" smtClean="0"/>
              <a:t> وتتأثر الطاولة بالرطوبة </a:t>
            </a:r>
            <a:r>
              <a:rPr lang="ar-IQ" b="1" dirty="0" err="1" smtClean="0"/>
              <a:t>واشعة</a:t>
            </a:r>
            <a:r>
              <a:rPr lang="ar-IQ" b="1" dirty="0" smtClean="0"/>
              <a:t> الشمس ويظهر عليها التقوس والاعوجاج ومن اجل </a:t>
            </a:r>
            <a:r>
              <a:rPr lang="ar-IQ" b="1" dirty="0" err="1" smtClean="0"/>
              <a:t>الحفاط</a:t>
            </a:r>
            <a:r>
              <a:rPr lang="ar-IQ" b="1" dirty="0" smtClean="0"/>
              <a:t> عليها </a:t>
            </a:r>
            <a:r>
              <a:rPr lang="ar-IQ" b="1" dirty="0" err="1" smtClean="0"/>
              <a:t>وادامتها</a:t>
            </a:r>
            <a:r>
              <a:rPr lang="ar-IQ" b="1" dirty="0" smtClean="0"/>
              <a:t> يجب تغطيتها بعد الانتهاء من استعمالها بقطعة من القماش السميك او بقطعة من النايلون  كما يجب تنظيفها من الغبار قبل استعمالها وذلك بقطعة من القماش الناعمة او بواسطة </a:t>
            </a:r>
            <a:r>
              <a:rPr lang="ar-IQ" b="1" dirty="0" err="1" smtClean="0"/>
              <a:t>اسفنجة</a:t>
            </a:r>
            <a:r>
              <a:rPr lang="ar-IQ" b="1" dirty="0" smtClean="0"/>
              <a:t> على ان تكون غير مبللة  بعدها يتم مسحها بواسطة دهان خاص وبهذا </a:t>
            </a:r>
            <a:r>
              <a:rPr lang="ar-IQ" b="1" dirty="0" err="1" smtClean="0"/>
              <a:t>نحافط</a:t>
            </a:r>
            <a:r>
              <a:rPr lang="ar-IQ" b="1" dirty="0" smtClean="0"/>
              <a:t> على الطاولة من </a:t>
            </a:r>
            <a:r>
              <a:rPr lang="ar-IQ" b="1" dirty="0" err="1" smtClean="0"/>
              <a:t>التلف .</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0"/>
            <a:ext cx="7920880" cy="6858000"/>
          </a:xfrm>
        </p:spPr>
        <p:txBody>
          <a:bodyPr>
            <a:normAutofit lnSpcReduction="10000"/>
          </a:bodyPr>
          <a:lstStyle/>
          <a:p>
            <a:r>
              <a:rPr lang="ar-IQ" sz="2000" b="1" dirty="0" smtClean="0">
                <a:solidFill>
                  <a:schemeClr val="accent2">
                    <a:lumMod val="75000"/>
                  </a:schemeClr>
                </a:solidFill>
              </a:rPr>
              <a:t>ثانياً/ المضرب </a:t>
            </a:r>
            <a:endParaRPr lang="en-US" sz="2000" dirty="0" smtClean="0">
              <a:solidFill>
                <a:schemeClr val="accent2">
                  <a:lumMod val="75000"/>
                </a:schemeClr>
              </a:solidFill>
            </a:endParaRPr>
          </a:p>
          <a:p>
            <a:r>
              <a:rPr lang="ar-IQ" sz="2000" b="1" dirty="0" smtClean="0"/>
              <a:t>يجب ان يصنع المضرب من مادة  الخشب ويلصق عليه غطاء مطاطي من الجانبين بواسطة لاصق خاص وبذلك تسمح برفع الغطاء بسهولة عند الحاجة على ان يكون لون الغطاء قاتما وغير عاكس للضوء  ويشترط ان يكون وجه المضرب لحمر </a:t>
            </a:r>
            <a:r>
              <a:rPr lang="ar-IQ" sz="2000" b="1" dirty="0" err="1" smtClean="0"/>
              <a:t>والاخر</a:t>
            </a:r>
            <a:r>
              <a:rPr lang="ar-IQ" sz="2000" b="1" dirty="0" smtClean="0"/>
              <a:t> اسود.وهناك عدة انواع من المطاط الذي يغلف وجه المضرب هناك المضارب المغطاة بالمطاط ذي الحبيبات القصيرة وهذا النوع يلائم اللاعب المهاجم في حين المضارب المغطاة بالمطاط ذي الحبيبات الطويلة يلائم اللاعب </a:t>
            </a:r>
            <a:r>
              <a:rPr lang="ar-IQ" sz="2000" b="1" dirty="0" err="1" smtClean="0"/>
              <a:t>المدافع.</a:t>
            </a:r>
            <a:r>
              <a:rPr lang="ar-IQ" sz="2000" b="1" dirty="0" smtClean="0"/>
              <a:t> وقد حدد المؤتمر الدولي الذي عقد في لندن عام </a:t>
            </a:r>
            <a:r>
              <a:rPr lang="ar-IQ" sz="2000" b="1" dirty="0" err="1" smtClean="0"/>
              <a:t>1955م</a:t>
            </a:r>
            <a:r>
              <a:rPr lang="ar-IQ" sz="2000" b="1" dirty="0" smtClean="0"/>
              <a:t> طول الحبيبات او سمك الغطاء بأن </a:t>
            </a:r>
            <a:r>
              <a:rPr lang="ar-IQ" sz="2000" b="1" dirty="0" err="1" smtClean="0"/>
              <a:t>لايزيد</a:t>
            </a:r>
            <a:r>
              <a:rPr lang="ar-IQ" sz="2000" b="1" dirty="0" smtClean="0"/>
              <a:t> على </a:t>
            </a:r>
            <a:r>
              <a:rPr lang="ar-IQ" sz="2000" b="1" dirty="0" err="1" smtClean="0"/>
              <a:t>2ملم</a:t>
            </a:r>
            <a:r>
              <a:rPr lang="ar-IQ" sz="2000" b="1" dirty="0" smtClean="0"/>
              <a:t> اما المضارب </a:t>
            </a:r>
            <a:r>
              <a:rPr lang="ar-IQ" sz="2000" b="1" dirty="0" err="1" smtClean="0"/>
              <a:t>المكسوه</a:t>
            </a:r>
            <a:r>
              <a:rPr lang="ar-IQ" sz="2000" b="1" dirty="0" smtClean="0"/>
              <a:t> بمادة اسفنجية صقيلة او ملساء فأن سمك الكساء يجب ان </a:t>
            </a:r>
            <a:r>
              <a:rPr lang="ar-IQ" sz="2000" b="1" dirty="0" err="1" smtClean="0"/>
              <a:t>لايزيد</a:t>
            </a:r>
            <a:r>
              <a:rPr lang="ar-IQ" sz="2000" b="1" dirty="0" smtClean="0"/>
              <a:t> على </a:t>
            </a:r>
            <a:r>
              <a:rPr lang="ar-IQ" sz="2000" b="1" dirty="0" err="1" smtClean="0"/>
              <a:t>4ملم</a:t>
            </a:r>
            <a:r>
              <a:rPr lang="ar-IQ" sz="2000" b="1" dirty="0" smtClean="0"/>
              <a:t> من الجانب لوجهي المضرب وقد استعمل </a:t>
            </a:r>
            <a:r>
              <a:rPr lang="ar-IQ" sz="2000" b="1" dirty="0" err="1" smtClean="0"/>
              <a:t>اليابنيون</a:t>
            </a:r>
            <a:r>
              <a:rPr lang="ar-IQ" sz="2000" b="1" dirty="0" smtClean="0"/>
              <a:t> المضارب المغطاة بمطاط اسفنجي صقيل وذلك عام </a:t>
            </a:r>
            <a:r>
              <a:rPr lang="ar-IQ" sz="2000" b="1" dirty="0" err="1" smtClean="0"/>
              <a:t>1952م</a:t>
            </a:r>
            <a:r>
              <a:rPr lang="ar-IQ" sz="2000" b="1" dirty="0" smtClean="0"/>
              <a:t>  وقد </a:t>
            </a:r>
            <a:r>
              <a:rPr lang="ar-IQ" sz="2000" b="1" dirty="0" err="1" smtClean="0"/>
              <a:t>حصلو</a:t>
            </a:r>
            <a:r>
              <a:rPr lang="ar-IQ" sz="2000" b="1" dirty="0" smtClean="0"/>
              <a:t> على نتائج جيدة اذ ان هذا النوع من المضارب يساعد اللاعب على ضرب الكرة بطريقة لولبية او دائرية تربك المنافس بتغير اتجاهها بعد لمسها سطح الطاولة يكون طول نصل </a:t>
            </a:r>
            <a:r>
              <a:rPr lang="ar-IQ" sz="2000" b="1" dirty="0" err="1" smtClean="0"/>
              <a:t>المضرب </a:t>
            </a:r>
            <a:r>
              <a:rPr lang="ar-IQ" sz="2000" b="1" dirty="0" smtClean="0"/>
              <a:t>(وجه المضرب </a:t>
            </a:r>
            <a:r>
              <a:rPr lang="ar-IQ" sz="2000" b="1" dirty="0" err="1" smtClean="0"/>
              <a:t>17سم</a:t>
            </a:r>
            <a:r>
              <a:rPr lang="ar-IQ" sz="2000" b="1" dirty="0" smtClean="0"/>
              <a:t> وطول قبضته </a:t>
            </a:r>
            <a:r>
              <a:rPr lang="ar-IQ" sz="2000" b="1" dirty="0" err="1" smtClean="0"/>
              <a:t>من </a:t>
            </a:r>
            <a:r>
              <a:rPr lang="ar-IQ" sz="2000" b="1" dirty="0" smtClean="0"/>
              <a:t>(8-10) ويصنع النصل والقبضة عادة من الخشب الصلب المسطح المتساوي في السمك وهناك المضارب الخفيفة وهذا النوع يفضله اللاعب المهاجم </a:t>
            </a:r>
            <a:r>
              <a:rPr lang="ar-IQ" sz="2000" b="1" dirty="0" err="1" smtClean="0"/>
              <a:t>لانه</a:t>
            </a:r>
            <a:r>
              <a:rPr lang="ar-IQ" sz="2000" b="1" dirty="0" smtClean="0"/>
              <a:t> يضرب الكرة بقوة تفوق قوه ضربة اللاعب المدافع بينما المضارب الثقيلة يفضلها اللاعب المدافع </a:t>
            </a:r>
            <a:r>
              <a:rPr lang="ar-IQ" sz="2000" b="1" dirty="0" err="1" smtClean="0"/>
              <a:t>لانه</a:t>
            </a:r>
            <a:r>
              <a:rPr lang="ar-IQ" sz="2000" b="1" dirty="0" smtClean="0"/>
              <a:t> يحاول دائما صد الكرة بواسطة المضرب.</a:t>
            </a:r>
            <a:endParaRPr lang="en-US" sz="2000" dirty="0" smtClean="0"/>
          </a:p>
          <a:p>
            <a:r>
              <a:rPr lang="ar-IQ" b="1" dirty="0" smtClean="0">
                <a:solidFill>
                  <a:schemeClr val="accent2">
                    <a:lumMod val="75000"/>
                  </a:schemeClr>
                </a:solidFill>
              </a:rPr>
              <a:t>ثالثاً/الكرة</a:t>
            </a:r>
            <a:endParaRPr lang="en-US" dirty="0" smtClean="0">
              <a:solidFill>
                <a:schemeClr val="accent2">
                  <a:lumMod val="75000"/>
                </a:schemeClr>
              </a:solidFill>
            </a:endParaRPr>
          </a:p>
          <a:p>
            <a:r>
              <a:rPr lang="ar-IQ" sz="2200" b="1" dirty="0" smtClean="0"/>
              <a:t>تصنع كرة الطاولة من مادة </a:t>
            </a:r>
            <a:r>
              <a:rPr lang="ar-IQ" sz="2200" b="1" dirty="0" err="1" smtClean="0"/>
              <a:t>السلولويد</a:t>
            </a:r>
            <a:r>
              <a:rPr lang="ar-IQ" sz="2200" b="1" dirty="0" smtClean="0"/>
              <a:t> (</a:t>
            </a:r>
            <a:r>
              <a:rPr lang="ar-IQ" sz="2200" b="1" dirty="0" err="1" smtClean="0"/>
              <a:t>الباغة</a:t>
            </a:r>
            <a:r>
              <a:rPr lang="ar-IQ" sz="2200" b="1" dirty="0" smtClean="0"/>
              <a:t>) وتكون كاملة الاستدارة </a:t>
            </a:r>
            <a:r>
              <a:rPr lang="ar-IQ" sz="2200" b="1" dirty="0" err="1" smtClean="0"/>
              <a:t>وسليمة </a:t>
            </a:r>
            <a:r>
              <a:rPr lang="ar-IQ" sz="2200" b="1" dirty="0" smtClean="0"/>
              <a:t>(غير مشوهة) قطرها </a:t>
            </a:r>
            <a:r>
              <a:rPr lang="ar-IQ" sz="2200" b="1" dirty="0" err="1" smtClean="0"/>
              <a:t>40ملم</a:t>
            </a:r>
            <a:r>
              <a:rPr lang="ar-IQ" sz="2200" b="1" dirty="0" smtClean="0"/>
              <a:t> وزنها </a:t>
            </a:r>
            <a:r>
              <a:rPr lang="ar-IQ" sz="2200" b="1" dirty="0" err="1" smtClean="0"/>
              <a:t>بين </a:t>
            </a:r>
            <a:r>
              <a:rPr lang="ar-IQ" sz="2200" b="1" dirty="0" smtClean="0"/>
              <a:t>(2,40-2,53)غرام ومحيطها </a:t>
            </a:r>
            <a:r>
              <a:rPr lang="ar-IQ" sz="2200" b="1" dirty="0" err="1" smtClean="0"/>
              <a:t>بين (11,43 </a:t>
            </a:r>
            <a:r>
              <a:rPr lang="ar-IQ" sz="2200" b="1" dirty="0" smtClean="0"/>
              <a:t>– 12,06) سم ويمكن </a:t>
            </a:r>
            <a:r>
              <a:rPr lang="ar-IQ" sz="2200" b="1" dirty="0" err="1" smtClean="0"/>
              <a:t>التاكد</a:t>
            </a:r>
            <a:r>
              <a:rPr lang="ar-IQ" sz="2200" b="1" dirty="0" smtClean="0"/>
              <a:t> من صلاحيتها بتدويرها على سطح الطاولة مع ضغط خفيف عليها وعند ذلك يظهر دورانها من عدمه وتعرف ما اذا كانت مكسورة او سليمة </a:t>
            </a:r>
            <a:r>
              <a:rPr lang="ar-IQ" sz="2200" b="1" dirty="0" err="1" smtClean="0"/>
              <a:t>لانها</a:t>
            </a:r>
            <a:r>
              <a:rPr lang="ar-IQ" sz="2200" b="1" dirty="0" smtClean="0"/>
              <a:t> تحدث صوتا خفيفا في مكان الكسر ويكون لونها برتقالي او </a:t>
            </a:r>
            <a:r>
              <a:rPr lang="ar-IQ" sz="2200" b="1" dirty="0" err="1" smtClean="0"/>
              <a:t>ابيض .</a:t>
            </a:r>
            <a:endParaRPr lang="en-US" sz="22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sz="quarter" idx="1"/>
          </p:nvPr>
        </p:nvSpPr>
        <p:spPr>
          <a:xfrm>
            <a:off x="179388" y="0"/>
            <a:ext cx="7921625" cy="7100888"/>
          </a:xfrm>
        </p:spPr>
        <p:txBody>
          <a:bodyPr>
            <a:normAutofit/>
          </a:bodyPr>
          <a:lstStyle/>
          <a:p>
            <a:r>
              <a:rPr lang="ar-IQ" sz="2000" b="1" dirty="0" smtClean="0">
                <a:solidFill>
                  <a:schemeClr val="accent2">
                    <a:lumMod val="75000"/>
                  </a:schemeClr>
                </a:solidFill>
              </a:rPr>
              <a:t>رابعاً/ الشبكة</a:t>
            </a:r>
            <a:endParaRPr lang="en-US" sz="2000" dirty="0" smtClean="0">
              <a:solidFill>
                <a:schemeClr val="accent2">
                  <a:lumMod val="75000"/>
                </a:schemeClr>
              </a:solidFill>
            </a:endParaRPr>
          </a:p>
          <a:p>
            <a:r>
              <a:rPr lang="ar-IQ" sz="2000" b="1" dirty="0" smtClean="0"/>
              <a:t>يكون لون شبكة الطاولة ازرق او اسود ولا تقل مساحة ثقوبها عن 7,</a:t>
            </a:r>
            <a:r>
              <a:rPr lang="ar-IQ" sz="2000" b="1" dirty="0" err="1" smtClean="0"/>
              <a:t>5ملم</a:t>
            </a:r>
            <a:r>
              <a:rPr lang="ar-IQ" sz="2000" b="1" dirty="0" smtClean="0"/>
              <a:t> ولا تزيد على </a:t>
            </a:r>
            <a:r>
              <a:rPr lang="ar-IQ" sz="2000" b="1" dirty="0" err="1" smtClean="0"/>
              <a:t>12ملم</a:t>
            </a:r>
            <a:r>
              <a:rPr lang="ar-IQ" sz="2000" b="1" dirty="0" smtClean="0"/>
              <a:t> مربع طرفها العلوي محدد بشريط ابيض عرضه </a:t>
            </a:r>
            <a:r>
              <a:rPr lang="ar-IQ" sz="2000" b="1" dirty="0" err="1" smtClean="0"/>
              <a:t>1سم</a:t>
            </a:r>
            <a:r>
              <a:rPr lang="ar-IQ" sz="2000" b="1" dirty="0" smtClean="0"/>
              <a:t> يتخلله حبل رفيع لشد الشبكة طول الشبكة </a:t>
            </a:r>
            <a:r>
              <a:rPr lang="ar-IQ" sz="2000" b="1" dirty="0" err="1" smtClean="0"/>
              <a:t>183سم</a:t>
            </a:r>
            <a:r>
              <a:rPr lang="ar-IQ" sz="2000" b="1" dirty="0" smtClean="0"/>
              <a:t> وعرضها </a:t>
            </a:r>
            <a:r>
              <a:rPr lang="ar-IQ" sz="2000" b="1" dirty="0" err="1" smtClean="0"/>
              <a:t>15سم</a:t>
            </a:r>
            <a:r>
              <a:rPr lang="ar-IQ" sz="2000" b="1" dirty="0" smtClean="0"/>
              <a:t> وعند تثبيتها تقسم الى قسمين متساويين في المساحة ويحمل الشبكة قائمان عموديان ارتفاع كل منهما 15,</a:t>
            </a:r>
            <a:r>
              <a:rPr lang="ar-IQ" sz="2000" b="1" dirty="0" err="1" smtClean="0"/>
              <a:t>25سم</a:t>
            </a:r>
            <a:r>
              <a:rPr lang="ar-IQ" sz="2000" b="1" dirty="0" smtClean="0"/>
              <a:t> ومدى بروزها عن </a:t>
            </a:r>
            <a:r>
              <a:rPr lang="ar-IQ" sz="2000" b="1" dirty="0" err="1" smtClean="0"/>
              <a:t>الطاولة </a:t>
            </a:r>
            <a:r>
              <a:rPr lang="ar-IQ" sz="2000" b="1" dirty="0" smtClean="0"/>
              <a:t>(خارج الحد الجانبي) 15,</a:t>
            </a:r>
            <a:r>
              <a:rPr lang="ar-IQ" sz="2000" b="1" dirty="0" err="1" smtClean="0"/>
              <a:t>25سم</a:t>
            </a:r>
            <a:r>
              <a:rPr lang="ar-IQ" sz="2000" b="1" dirty="0" smtClean="0"/>
              <a:t> وتربط من الاعلى بالقائمين بواسطة الخيط وكذلك من الاسفل بحيث يكون طرفها السفلي ملامساً لسطح </a:t>
            </a:r>
            <a:r>
              <a:rPr lang="ar-IQ" sz="2000" b="1" dirty="0" err="1" smtClean="0"/>
              <a:t>الطاولة .</a:t>
            </a:r>
            <a:endParaRPr lang="en-US" sz="2000" dirty="0" smtClean="0"/>
          </a:p>
          <a:p>
            <a:r>
              <a:rPr lang="ar-IQ" sz="2000" b="1" dirty="0" smtClean="0">
                <a:solidFill>
                  <a:schemeClr val="accent2">
                    <a:lumMod val="75000"/>
                  </a:schemeClr>
                </a:solidFill>
              </a:rPr>
              <a:t>خامساً/ الملابس</a:t>
            </a:r>
            <a:endParaRPr lang="en-US" sz="2000" dirty="0" smtClean="0">
              <a:solidFill>
                <a:schemeClr val="accent2">
                  <a:lumMod val="75000"/>
                </a:schemeClr>
              </a:solidFill>
            </a:endParaRPr>
          </a:p>
          <a:p>
            <a:r>
              <a:rPr lang="ar-IQ" sz="2000" b="1" dirty="0" smtClean="0"/>
              <a:t>ان من اهم المواصفات التي يجب ان تتصف </a:t>
            </a:r>
            <a:r>
              <a:rPr lang="ar-IQ" sz="2000" b="1" dirty="0" err="1" smtClean="0"/>
              <a:t>بها</a:t>
            </a:r>
            <a:r>
              <a:rPr lang="ar-IQ" sz="2000" b="1" dirty="0" smtClean="0"/>
              <a:t> ملابس اللاعب ان </a:t>
            </a:r>
            <a:r>
              <a:rPr lang="ar-IQ" sz="2000" b="1" dirty="0" err="1" smtClean="0"/>
              <a:t>لاتكون</a:t>
            </a:r>
            <a:r>
              <a:rPr lang="ar-IQ" sz="2000" b="1" dirty="0" smtClean="0"/>
              <a:t> ضيقة بحيث تعيقه عن الحركة </a:t>
            </a:r>
            <a:r>
              <a:rPr lang="ar-IQ" sz="2000" b="1" dirty="0" err="1" smtClean="0"/>
              <a:t>بالاخص</a:t>
            </a:r>
            <a:r>
              <a:rPr lang="ar-IQ" sz="2000" b="1" dirty="0" smtClean="0"/>
              <a:t> حركة الذراعين والرجلين لما تحتاجه من سرعة فائقة ويفضل الملابس المصنوعة من مادة قطنية سهلة الامتصاص للمواد السائلة الناتجة عن عملية </a:t>
            </a:r>
            <a:r>
              <a:rPr lang="ar-IQ" sz="2000" b="1" dirty="0" err="1" smtClean="0"/>
              <a:t>التعرق</a:t>
            </a:r>
            <a:r>
              <a:rPr lang="ar-IQ" sz="2000" b="1" dirty="0" smtClean="0"/>
              <a:t> اما اللون الرئيسي للقميص او السروال بالنسبة للرجال </a:t>
            </a:r>
            <a:r>
              <a:rPr lang="ar-IQ" sz="2000" b="1" dirty="0" err="1" smtClean="0"/>
              <a:t>والتنورة</a:t>
            </a:r>
            <a:r>
              <a:rPr lang="ar-IQ" sz="2000" b="1" dirty="0" smtClean="0"/>
              <a:t> بالنسبة للنساء يجب ان تكون مختلفة بوضوح عن لون الكرة المستعملة </a:t>
            </a:r>
            <a:r>
              <a:rPr lang="ar-IQ" sz="2000" b="1" dirty="0" err="1" smtClean="0"/>
              <a:t>وبأمكان</a:t>
            </a:r>
            <a:r>
              <a:rPr lang="ar-IQ" sz="2000" b="1" dirty="0" smtClean="0"/>
              <a:t> اللاعب وضع الاعلانات على القميص </a:t>
            </a:r>
            <a:r>
              <a:rPr lang="ar-IQ" sz="2000" b="1" dirty="0" err="1" smtClean="0"/>
              <a:t>والشورت</a:t>
            </a:r>
            <a:r>
              <a:rPr lang="ar-IQ" sz="2000" b="1" dirty="0" smtClean="0"/>
              <a:t> وبمساحات حددها قانون اللعبة </a:t>
            </a:r>
            <a:r>
              <a:rPr lang="ar-IQ" sz="2000" b="1" dirty="0" err="1" smtClean="0"/>
              <a:t>ولابجوز</a:t>
            </a:r>
            <a:r>
              <a:rPr lang="ar-IQ" sz="2000" b="1" dirty="0" smtClean="0"/>
              <a:t> ارتداء </a:t>
            </a:r>
            <a:r>
              <a:rPr lang="ar-IQ" sz="2000" b="1" dirty="0" err="1" smtClean="0"/>
              <a:t>بدلة</a:t>
            </a:r>
            <a:r>
              <a:rPr lang="ar-IQ" sz="2000" b="1" dirty="0" smtClean="0"/>
              <a:t> </a:t>
            </a:r>
            <a:r>
              <a:rPr lang="ar-IQ" sz="2000" b="1" dirty="0" err="1" smtClean="0"/>
              <a:t>التدريب </a:t>
            </a:r>
            <a:r>
              <a:rPr lang="ar-IQ" sz="2000" b="1" dirty="0" smtClean="0"/>
              <a:t>(</a:t>
            </a:r>
            <a:r>
              <a:rPr lang="ar-IQ" sz="2000" b="1" dirty="0" err="1" smtClean="0"/>
              <a:t>التراكسوت</a:t>
            </a:r>
            <a:r>
              <a:rPr lang="ar-IQ" sz="2000" b="1" dirty="0" smtClean="0"/>
              <a:t>) او جزء منها خلال المباريات الرسمية </a:t>
            </a:r>
            <a:r>
              <a:rPr lang="ar-IQ" sz="2000" b="1" dirty="0" err="1" smtClean="0"/>
              <a:t>الا</a:t>
            </a:r>
            <a:r>
              <a:rPr lang="ar-IQ" sz="2000" b="1" dirty="0" smtClean="0"/>
              <a:t> اذا دعت الضرورة بعد </a:t>
            </a:r>
            <a:r>
              <a:rPr lang="ar-IQ" sz="2000" b="1" dirty="0" err="1" smtClean="0"/>
              <a:t>استحصال</a:t>
            </a:r>
            <a:r>
              <a:rPr lang="ar-IQ" sz="2000" b="1" dirty="0" smtClean="0"/>
              <a:t> موافقة الحكم ويجب ان تكون </a:t>
            </a:r>
            <a:r>
              <a:rPr lang="ar-IQ" sz="2000" b="1" dirty="0" err="1" smtClean="0"/>
              <a:t>جواريب</a:t>
            </a:r>
            <a:r>
              <a:rPr lang="ar-IQ" sz="2000" b="1" dirty="0" smtClean="0"/>
              <a:t> اللاعب صوفية بيضاء اللون.</a:t>
            </a:r>
            <a:endParaRPr lang="en-US" sz="2000" dirty="0" smtClean="0"/>
          </a:p>
          <a:p>
            <a:r>
              <a:rPr lang="ar-IQ" sz="2000" b="1" dirty="0" smtClean="0">
                <a:solidFill>
                  <a:schemeClr val="accent2">
                    <a:lumMod val="75000"/>
                  </a:schemeClr>
                </a:solidFill>
              </a:rPr>
              <a:t>سادساَ/ الحذاء</a:t>
            </a:r>
            <a:endParaRPr lang="en-US" sz="2000" dirty="0" smtClean="0">
              <a:solidFill>
                <a:schemeClr val="accent2">
                  <a:lumMod val="75000"/>
                </a:schemeClr>
              </a:solidFill>
            </a:endParaRPr>
          </a:p>
          <a:p>
            <a:r>
              <a:rPr lang="ar-IQ" sz="2000" b="1" dirty="0" smtClean="0"/>
              <a:t>يجب ان يكون حذاء لاعب تنس الطاولة </a:t>
            </a:r>
            <a:r>
              <a:rPr lang="ar-IQ" sz="2000" b="1" dirty="0" err="1" smtClean="0"/>
              <a:t>خفبف</a:t>
            </a:r>
            <a:r>
              <a:rPr lang="ar-IQ" sz="2000" b="1" dirty="0" smtClean="0"/>
              <a:t> الوزن ويعطي حرية الحركة لمفصل القدم وكذلك يعطي احتكاكا مناسبا مع الارض وان يكون الحذاء خاليا من الكعب وان لا يحدث صوتا يربك اللاعب المنافس ويؤثر في سير اللعب.</a:t>
            </a:r>
            <a:endParaRPr lang="en-US" sz="2000"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TotalTime>
  <Words>821</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محاضرة تنس الطاولة</vt:lpstr>
      <vt:lpstr>Slide 2</vt:lpstr>
      <vt:lpstr>Slide 3</vt:lpstr>
      <vt:lpstr>Slide 4</vt:lpstr>
      <vt:lpstr>Slide 5</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تنس الطاولة</dc:title>
  <dc:creator>Maher</dc:creator>
  <cp:lastModifiedBy>Maher</cp:lastModifiedBy>
  <cp:revision>2</cp:revision>
  <dcterms:created xsi:type="dcterms:W3CDTF">2018-12-10T18:18:27Z</dcterms:created>
  <dcterms:modified xsi:type="dcterms:W3CDTF">2018-12-10T19:22:07Z</dcterms:modified>
</cp:coreProperties>
</file>