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D88C124C-FDC3-4BAC-94BF-4F9D087F9341}" type="datetimeFigureOut">
              <a:rPr lang="en-US" smtClean="0"/>
              <a:t>13-Oct-18</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A37B274-9107-49A7-8EBB-8976A9C28D85}"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9513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8C124C-FDC3-4BAC-94BF-4F9D087F9341}" type="datetimeFigureOut">
              <a:rPr lang="en-US" smtClean="0"/>
              <a:t>13-Oct-18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7B274-9107-49A7-8EBB-8976A9C28D85}" type="slidenum">
              <a:rPr lang="en-US" smtClean="0"/>
              <a:t>‹#›</a:t>
            </a:fld>
            <a:endParaRPr lang="en-US"/>
          </a:p>
        </p:txBody>
      </p:sp>
    </p:spTree>
    <p:extLst>
      <p:ext uri="{BB962C8B-B14F-4D97-AF65-F5344CB8AC3E}">
        <p14:creationId xmlns:p14="http://schemas.microsoft.com/office/powerpoint/2010/main" val="3793445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8C124C-FDC3-4BAC-94BF-4F9D087F9341}" type="datetimeFigureOut">
              <a:rPr lang="en-US" smtClean="0"/>
              <a:t>13-Oct-18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7B274-9107-49A7-8EBB-8976A9C28D85}" type="slidenum">
              <a:rPr lang="en-US" smtClean="0"/>
              <a:t>‹#›</a:t>
            </a:fld>
            <a:endParaRPr lang="en-US"/>
          </a:p>
        </p:txBody>
      </p:sp>
    </p:spTree>
    <p:extLst>
      <p:ext uri="{BB962C8B-B14F-4D97-AF65-F5344CB8AC3E}">
        <p14:creationId xmlns:p14="http://schemas.microsoft.com/office/powerpoint/2010/main" val="2143078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8C124C-FDC3-4BAC-94BF-4F9D087F9341}" type="datetimeFigureOut">
              <a:rPr lang="en-US" smtClean="0"/>
              <a:t>13-Oct-18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7B274-9107-49A7-8EBB-8976A9C28D85}" type="slidenum">
              <a:rPr lang="en-US" smtClean="0"/>
              <a:t>‹#›</a:t>
            </a:fld>
            <a:endParaRPr lang="en-US"/>
          </a:p>
        </p:txBody>
      </p:sp>
    </p:spTree>
    <p:extLst>
      <p:ext uri="{BB962C8B-B14F-4D97-AF65-F5344CB8AC3E}">
        <p14:creationId xmlns:p14="http://schemas.microsoft.com/office/powerpoint/2010/main" val="2216064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8C124C-FDC3-4BAC-94BF-4F9D087F9341}" type="datetimeFigureOut">
              <a:rPr lang="en-US" smtClean="0"/>
              <a:t>13-Oct-18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7B274-9107-49A7-8EBB-8976A9C28D85}"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136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8C124C-FDC3-4BAC-94BF-4F9D087F9341}" type="datetimeFigureOut">
              <a:rPr lang="en-US" smtClean="0"/>
              <a:t>13-Oct-18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37B274-9107-49A7-8EBB-8976A9C28D85}" type="slidenum">
              <a:rPr lang="en-US" smtClean="0"/>
              <a:t>‹#›</a:t>
            </a:fld>
            <a:endParaRPr lang="en-US"/>
          </a:p>
        </p:txBody>
      </p:sp>
    </p:spTree>
    <p:extLst>
      <p:ext uri="{BB962C8B-B14F-4D97-AF65-F5344CB8AC3E}">
        <p14:creationId xmlns:p14="http://schemas.microsoft.com/office/powerpoint/2010/main" val="1540916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8C124C-FDC3-4BAC-94BF-4F9D087F9341}" type="datetimeFigureOut">
              <a:rPr lang="en-US" smtClean="0"/>
              <a:t>13-Oct-18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37B274-9107-49A7-8EBB-8976A9C28D85}" type="slidenum">
              <a:rPr lang="en-US" smtClean="0"/>
              <a:t>‹#›</a:t>
            </a:fld>
            <a:endParaRPr lang="en-US"/>
          </a:p>
        </p:txBody>
      </p:sp>
    </p:spTree>
    <p:extLst>
      <p:ext uri="{BB962C8B-B14F-4D97-AF65-F5344CB8AC3E}">
        <p14:creationId xmlns:p14="http://schemas.microsoft.com/office/powerpoint/2010/main" val="1693391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8C124C-FDC3-4BAC-94BF-4F9D087F9341}" type="datetimeFigureOut">
              <a:rPr lang="en-US" smtClean="0"/>
              <a:t>13-Oct-18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37B274-9107-49A7-8EBB-8976A9C28D85}" type="slidenum">
              <a:rPr lang="en-US" smtClean="0"/>
              <a:t>‹#›</a:t>
            </a:fld>
            <a:endParaRPr lang="en-US"/>
          </a:p>
        </p:txBody>
      </p:sp>
    </p:spTree>
    <p:extLst>
      <p:ext uri="{BB962C8B-B14F-4D97-AF65-F5344CB8AC3E}">
        <p14:creationId xmlns:p14="http://schemas.microsoft.com/office/powerpoint/2010/main" val="1541148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C124C-FDC3-4BAC-94BF-4F9D087F9341}" type="datetimeFigureOut">
              <a:rPr lang="en-US" smtClean="0"/>
              <a:t>13-Oct-18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37B274-9107-49A7-8EBB-8976A9C28D85}" type="slidenum">
              <a:rPr lang="en-US" smtClean="0"/>
              <a:t>‹#›</a:t>
            </a:fld>
            <a:endParaRPr lang="en-US"/>
          </a:p>
        </p:txBody>
      </p:sp>
    </p:spTree>
    <p:extLst>
      <p:ext uri="{BB962C8B-B14F-4D97-AF65-F5344CB8AC3E}">
        <p14:creationId xmlns:p14="http://schemas.microsoft.com/office/powerpoint/2010/main" val="223358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88C124C-FDC3-4BAC-94BF-4F9D087F9341}" type="datetimeFigureOut">
              <a:rPr lang="en-US" smtClean="0"/>
              <a:t>13-Oct-18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37B274-9107-49A7-8EBB-8976A9C28D85}" type="slidenum">
              <a:rPr lang="en-US" smtClean="0"/>
              <a:t>‹#›</a:t>
            </a:fld>
            <a:endParaRPr lang="en-US"/>
          </a:p>
        </p:txBody>
      </p:sp>
    </p:spTree>
    <p:extLst>
      <p:ext uri="{BB962C8B-B14F-4D97-AF65-F5344CB8AC3E}">
        <p14:creationId xmlns:p14="http://schemas.microsoft.com/office/powerpoint/2010/main" val="2405064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88C124C-FDC3-4BAC-94BF-4F9D087F9341}" type="datetimeFigureOut">
              <a:rPr lang="en-US" smtClean="0"/>
              <a:t>13-Oct-18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37B274-9107-49A7-8EBB-8976A9C28D85}" type="slidenum">
              <a:rPr lang="en-US" smtClean="0"/>
              <a:t>‹#›</a:t>
            </a:fld>
            <a:endParaRPr lang="en-US"/>
          </a:p>
        </p:txBody>
      </p:sp>
    </p:spTree>
    <p:extLst>
      <p:ext uri="{BB962C8B-B14F-4D97-AF65-F5344CB8AC3E}">
        <p14:creationId xmlns:p14="http://schemas.microsoft.com/office/powerpoint/2010/main" val="370710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D88C124C-FDC3-4BAC-94BF-4F9D087F9341}" type="datetimeFigureOut">
              <a:rPr lang="en-US" smtClean="0"/>
              <a:t>13-Oct-18</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2A37B274-9107-49A7-8EBB-8976A9C28D85}" type="slidenum">
              <a:rPr lang="en-US" smtClean="0"/>
              <a:t>‹#›</a:t>
            </a:fld>
            <a:endParaRPr lang="en-US"/>
          </a:p>
        </p:txBody>
      </p:sp>
    </p:spTree>
    <p:extLst>
      <p:ext uri="{BB962C8B-B14F-4D97-AF65-F5344CB8AC3E}">
        <p14:creationId xmlns:p14="http://schemas.microsoft.com/office/powerpoint/2010/main" val="3172201637"/>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dirty="0" smtClean="0">
                <a:latin typeface="Arial" panose="020B0604020202020204" pitchFamily="34" charset="0"/>
                <a:cs typeface="Arial" panose="020B0604020202020204" pitchFamily="34" charset="0"/>
              </a:rPr>
              <a:t>علم النفس الرياضي     </a:t>
            </a:r>
            <a:br>
              <a:rPr lang="ar-IQ" dirty="0" smtClean="0">
                <a:latin typeface="Arial" panose="020B0604020202020204" pitchFamily="34" charset="0"/>
                <a:cs typeface="Arial" panose="020B0604020202020204" pitchFamily="34" charset="0"/>
              </a:rPr>
            </a:br>
            <a:r>
              <a:rPr lang="ar-IQ" sz="4400" dirty="0" smtClean="0">
                <a:latin typeface="Arial" panose="020B0604020202020204" pitchFamily="34" charset="0"/>
                <a:cs typeface="Arial" panose="020B0604020202020204" pitchFamily="34" charset="0"/>
              </a:rPr>
              <a:t>المرحلة التاسعة     المرحلة الرابعة     </a:t>
            </a:r>
            <a:r>
              <a:rPr lang="ar-IQ" dirty="0" smtClean="0">
                <a:latin typeface="Arial" panose="020B0604020202020204" pitchFamily="34" charset="0"/>
                <a:cs typeface="Arial" panose="020B0604020202020204" pitchFamily="34" charset="0"/>
              </a:rPr>
              <a:t/>
            </a:r>
            <a:br>
              <a:rPr lang="ar-IQ" dirty="0" smtClean="0">
                <a:latin typeface="Arial" panose="020B0604020202020204" pitchFamily="34" charset="0"/>
                <a:cs typeface="Arial" panose="020B0604020202020204" pitchFamily="34" charset="0"/>
              </a:rPr>
            </a:br>
            <a:r>
              <a:rPr lang="ar-IQ" sz="4000" dirty="0" smtClean="0">
                <a:latin typeface="Arial" panose="020B0604020202020204" pitchFamily="34" charset="0"/>
                <a:cs typeface="Arial" panose="020B0604020202020204" pitchFamily="34" charset="0"/>
              </a:rPr>
              <a:t>أ.د. سعاد سبتي             </a:t>
            </a:r>
            <a:endParaRPr lang="en-US" sz="4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pPr algn="ctr"/>
            <a:r>
              <a:rPr lang="ar-IQ" sz="4800" dirty="0" smtClean="0">
                <a:latin typeface="Arial" panose="020B0604020202020204" pitchFamily="34" charset="0"/>
                <a:cs typeface="Arial" panose="020B0604020202020204" pitchFamily="34" charset="0"/>
              </a:rPr>
              <a:t>للعام الدراسي 2018-2019</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449021"/>
            <a:ext cx="11430000" cy="6169894"/>
          </a:xfrm>
          <a:prstGeom prst="rect">
            <a:avLst/>
          </a:prstGeom>
        </p:spPr>
        <p:txBody>
          <a:bodyPr wrap="square">
            <a:spAutoFit/>
          </a:bodyPr>
          <a:lstStyle/>
          <a:p>
            <a:pPr algn="justLow" rtl="1">
              <a:lnSpc>
                <a:spcPct val="107000"/>
              </a:lnSpc>
              <a:spcAft>
                <a:spcPts val="800"/>
              </a:spcAft>
            </a:pPr>
            <a:r>
              <a:rPr lang="ar-IQ" sz="3200" smtClean="0">
                <a:latin typeface="Calibri" panose="020F0502020204030204" pitchFamily="34" charset="0"/>
                <a:ea typeface="Calibri" panose="020F0502020204030204" pitchFamily="34" charset="0"/>
                <a:cs typeface="Arial" panose="020B0604020202020204" pitchFamily="34" charset="0"/>
              </a:rPr>
              <a:t>4.تأثير </a:t>
            </a:r>
            <a:r>
              <a:rPr lang="ar-IQ" sz="3200" dirty="0">
                <a:latin typeface="Calibri" panose="020F0502020204030204" pitchFamily="34" charset="0"/>
                <a:ea typeface="Calibri" panose="020F0502020204030204" pitchFamily="34" charset="0"/>
                <a:cs typeface="Arial" panose="020B0604020202020204" pitchFamily="34" charset="0"/>
              </a:rPr>
              <a:t>وسائل الاعلام :أن وسائل الاعلام بأنواعها المختلفة المقروءة زوالمسموعة والمرئية تساعد في تكوين اتجاهات جديدة وفي تعزيز وتقوية اتجاهات قديمة كانت قد تكونت من المصادر الاخرى لتكوين الاتجاهات.</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5.تأثير المعايير الاجتماعية : تعتبر المعايير الاجتماعية من اكثر المعايير تأثيرا في تكوين اتجاهات الفرد ونموها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6.تأثير الخبرات السابقة للفرد : قد تتكون لدى الفرد اتجاهات معينة نحو هدف محدد وقد تنمو هذه الاتجاهات او تتغير من جراء خبرات الفرد الشخصية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7.تأثير مدى ارتباط الفرد بموضوع الاتجاه :أن ارتباط الفرد بموضوعات ترضى فيه دوافع معينة وتخلق عنده مشاعر سارة سيكون لديه اتجاها موجبا نحو تلك الموضوعات والعكس صحيح اذا اقترنت تلك الموضوعات بأحباط لبعض الدوافع وخلق مشاعر مشاعر مؤلم.</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48289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199" y="2142270"/>
            <a:ext cx="11208327" cy="3535199"/>
          </a:xfrm>
          <a:prstGeom prst="rect">
            <a:avLst/>
          </a:prstGeom>
        </p:spPr>
        <p:txBody>
          <a:bodyPr wrap="square">
            <a:spAutoFit/>
          </a:bodyPr>
          <a:lstStyle/>
          <a:p>
            <a:pPr algn="justLow" rtl="1">
              <a:lnSpc>
                <a:spcPct val="107000"/>
              </a:lnSpc>
              <a:spcAft>
                <a:spcPts val="800"/>
              </a:spcAft>
            </a:pPr>
            <a:r>
              <a:rPr lang="ar-IQ" sz="3200" b="1" u="dbl"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تغيير الاتجاهات النفسية :</a:t>
            </a:r>
            <a:endParaRPr lang="en-US" sz="3200"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    يمكن تغييرالاتجاه النفسي بعدة طرق منها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07000"/>
              </a:lnSpc>
              <a:spcBef>
                <a:spcPts val="0"/>
              </a:spcBef>
              <a:spcAft>
                <a:spcPts val="800"/>
              </a:spcAft>
              <a:buFont typeface="+mj-lt"/>
              <a:buAutoNum type="arabicPeriod"/>
            </a:pPr>
            <a:r>
              <a:rPr lang="ar-IQ" sz="3200" dirty="0">
                <a:latin typeface="Calibri" panose="020F0502020204030204" pitchFamily="34" charset="0"/>
                <a:ea typeface="Calibri" panose="020F0502020204030204" pitchFamily="34" charset="0"/>
                <a:cs typeface="Arial" panose="020B0604020202020204" pitchFamily="34" charset="0"/>
              </a:rPr>
              <a:t>تغيير الاتجاه في نفس مسار الاتجاه الحالي سواء كان الاتجاه سلبي أو أيجابي أو محايد وتطلق عادة عليها ( التعزيز ، التدعيم ) في حالة تكراره بشكل أيجابي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07000"/>
              </a:lnSpc>
              <a:spcBef>
                <a:spcPts val="0"/>
              </a:spcBef>
              <a:spcAft>
                <a:spcPts val="800"/>
              </a:spcAft>
              <a:buFont typeface="+mj-lt"/>
              <a:buAutoNum type="arabicPeriod"/>
            </a:pPr>
            <a:r>
              <a:rPr lang="ar-IQ" sz="3200" dirty="0">
                <a:latin typeface="Calibri" panose="020F0502020204030204" pitchFamily="34" charset="0"/>
                <a:ea typeface="Calibri" panose="020F0502020204030204" pitchFamily="34" charset="0"/>
                <a:cs typeface="Arial" panose="020B0604020202020204" pitchFamily="34" charset="0"/>
              </a:rPr>
              <a:t>تغيير الاتجاه بعكس مسار الاتجاه الحالي أي تغيير الاتجاه السلبي الى أيجابي أو العكس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0070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66200"/>
            <a:ext cx="11430000" cy="6043129"/>
          </a:xfrm>
          <a:prstGeom prst="rect">
            <a:avLst/>
          </a:prstGeom>
        </p:spPr>
        <p:txBody>
          <a:bodyPr wrap="square">
            <a:spAutoFit/>
          </a:bodyPr>
          <a:lstStyle/>
          <a:p>
            <a:pPr algn="justLow" rtl="1">
              <a:lnSpc>
                <a:spcPct val="107000"/>
              </a:lnSpc>
              <a:spcAft>
                <a:spcPts val="800"/>
              </a:spcAft>
            </a:pPr>
            <a:r>
              <a:rPr lang="ar-IQ" sz="3600" b="1" u="dbl"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العوامل المؤثرة في تغيير الاتجاهات : </a:t>
            </a:r>
            <a:endParaRPr lang="en-US" sz="3600"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    هناك عدة عوامل تدخل في تغيير الاتجاهات هي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1.مستوى سهولة وصعوبة الاتجاه وتكوينه مثلا المستوى البسيط يتأثر بالدعاية وأساليب الاعلام الحديثة ، أما المستوى المعقد يرتبط بمجموعة مواقف ودقلئق جزئية تؤثر بتكوينها.</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2.درجة قناعات وميول ورغبات الفرد بموضوع الاتجاه نفسه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3.أن تغير الاتجاهات مرتبط بكل العوامل التي تؤثر في تكوين الاتجاهات ( تأثير الوالدين ، تأثير عملية التعلم ...الخ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4.الدافعية وتأثيرها في تكوين الاتجاهات وتغييرها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5.ظهور حاجات جديدة تعمل على تكوين وتغيير الاتجاهات.</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4034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491" y="1373556"/>
            <a:ext cx="11319163" cy="5311006"/>
          </a:xfrm>
          <a:prstGeom prst="rect">
            <a:avLst/>
          </a:prstGeom>
        </p:spPr>
        <p:txBody>
          <a:bodyPr wrap="square">
            <a:spAutoFit/>
          </a:bodyPr>
          <a:lstStyle/>
          <a:p>
            <a:pPr algn="justLow" rtl="1">
              <a:lnSpc>
                <a:spcPct val="107000"/>
              </a:lnSpc>
              <a:spcAft>
                <a:spcPts val="800"/>
              </a:spcAft>
            </a:pPr>
            <a:r>
              <a:rPr lang="ar-IQ" sz="3600" u="dbl"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نظريات تكوين وتغيير الاتجاهات النفسية :</a:t>
            </a:r>
            <a:endParaRPr lang="en-US" sz="36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     هناك عدة نظريات فسرت الاتجاهات ومن هذه النظريات الاكثر شيوعا مايلي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07000"/>
              </a:lnSpc>
              <a:spcBef>
                <a:spcPts val="0"/>
              </a:spcBef>
              <a:spcAft>
                <a:spcPts val="800"/>
              </a:spcAft>
              <a:buFont typeface="+mj-lt"/>
              <a:buAutoNum type="arabicPeriod"/>
            </a:pPr>
            <a:r>
              <a:rPr lang="ar-IQ" sz="3200" dirty="0">
                <a:latin typeface="Calibri" panose="020F0502020204030204" pitchFamily="34" charset="0"/>
                <a:ea typeface="Calibri" panose="020F0502020204030204" pitchFamily="34" charset="0"/>
                <a:cs typeface="Arial" panose="020B0604020202020204" pitchFamily="34" charset="0"/>
              </a:rPr>
              <a:t>نظرية التعرض للمثير : ان نظرية التعرض للمثير تقترح ان تعرض الفردلمثير معين     بصورة متكررة وأقتران ذلك التعرض بمشاعر سارة يعله يكون استجابة ايجابية ازاء ذلك المثير ويكون اتجاها موجبا نحوه والعكس صحيح للاتجاه السالب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07000"/>
              </a:lnSpc>
              <a:spcBef>
                <a:spcPts val="0"/>
              </a:spcBef>
              <a:spcAft>
                <a:spcPts val="800"/>
              </a:spcAft>
              <a:buFont typeface="+mj-lt"/>
              <a:buAutoNum type="arabicPeriod"/>
            </a:pPr>
            <a:r>
              <a:rPr lang="ar-IQ" sz="3200" dirty="0">
                <a:latin typeface="Calibri" panose="020F0502020204030204" pitchFamily="34" charset="0"/>
                <a:ea typeface="Calibri" panose="020F0502020204030204" pitchFamily="34" charset="0"/>
                <a:cs typeface="Arial" panose="020B0604020202020204" pitchFamily="34" charset="0"/>
              </a:rPr>
              <a:t>نظرية التنافر المعرفي : تشير هذه النظرية الى ان الفرد الذي يدفع لاتخاذ موقف نحو مثير معين يختلف عن الاتجاه النفسي لذلك الفرد نحو ذلك المثير سيميل الى تغيير الاتجاه النفسي نحو المثير بأتجاه الموقف الذي أتخذه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7372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4509" y="2605185"/>
            <a:ext cx="9739746" cy="3137397"/>
          </a:xfrm>
          <a:prstGeom prst="rect">
            <a:avLst/>
          </a:prstGeom>
        </p:spPr>
        <p:txBody>
          <a:bodyPr wrap="square">
            <a:spAutoFit/>
          </a:bodyPr>
          <a:lstStyle/>
          <a:p>
            <a:pPr algn="r" rtl="1">
              <a:lnSpc>
                <a:spcPct val="107000"/>
              </a:lnSpc>
              <a:spcAft>
                <a:spcPts val="800"/>
              </a:spcAft>
            </a:pPr>
            <a:r>
              <a:rPr lang="ar-IQ" sz="3200" b="1" u="dbl"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الاتجاه </a:t>
            </a:r>
            <a:r>
              <a:rPr lang="ar-IQ" sz="3200" b="1" u="dbl"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النفســــــــــــــي </a:t>
            </a:r>
            <a:r>
              <a:rPr lang="ar-IQ" sz="3200" b="1" u="dbl"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a:t>
            </a:r>
            <a:endParaRPr lang="en-US" sz="3200"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    تعريف الاتجاه النفسي : </a:t>
            </a:r>
            <a:endParaRPr lang="ar-IQ" sz="3200" dirty="0" smtClean="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 </a:t>
            </a:r>
            <a:r>
              <a:rPr lang="ar-IQ" sz="3200" dirty="0" smtClean="0">
                <a:latin typeface="Calibri" panose="020F0502020204030204" pitchFamily="34" charset="0"/>
                <a:ea typeface="Calibri" panose="020F0502020204030204" pitchFamily="34" charset="0"/>
                <a:cs typeface="Arial" panose="020B0604020202020204" pitchFamily="34" charset="0"/>
              </a:rPr>
              <a:t>               </a:t>
            </a:r>
            <a:r>
              <a:rPr lang="ar-IQ" sz="3200" dirty="0" smtClean="0">
                <a:latin typeface="Calibri" panose="020F0502020204030204" pitchFamily="34" charset="0"/>
                <a:ea typeface="Calibri" panose="020F0502020204030204" pitchFamily="34" charset="0"/>
                <a:cs typeface="Arial" panose="020B0604020202020204" pitchFamily="34" charset="0"/>
              </a:rPr>
              <a:t>هو </a:t>
            </a:r>
            <a:r>
              <a:rPr lang="ar-IQ" sz="3200" dirty="0">
                <a:latin typeface="Calibri" panose="020F0502020204030204" pitchFamily="34" charset="0"/>
                <a:ea typeface="Calibri" panose="020F0502020204030204" pitchFamily="34" charset="0"/>
                <a:cs typeface="Arial" panose="020B0604020202020204" pitchFamily="34" charset="0"/>
              </a:rPr>
              <a:t>مجموع ميول ومشاعر الفرد وقناعاته تجاه مثير معين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أو : </a:t>
            </a:r>
            <a:endParaRPr lang="ar-IQ" sz="3200" dirty="0" smtClean="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smtClean="0">
                <a:latin typeface="Calibri" panose="020F0502020204030204" pitchFamily="34" charset="0"/>
                <a:ea typeface="Calibri" panose="020F0502020204030204" pitchFamily="34" charset="0"/>
                <a:cs typeface="Arial" panose="020B0604020202020204" pitchFamily="34" charset="0"/>
              </a:rPr>
              <a:t>     أنه </a:t>
            </a:r>
            <a:r>
              <a:rPr lang="ar-IQ" sz="3200" dirty="0">
                <a:latin typeface="Calibri" panose="020F0502020204030204" pitchFamily="34" charset="0"/>
                <a:ea typeface="Calibri" panose="020F0502020204030204" pitchFamily="34" charset="0"/>
                <a:cs typeface="Arial" panose="020B0604020202020204" pitchFamily="34" charset="0"/>
              </a:rPr>
              <a:t>استعداد وجداني ثابت نسبيا يحدد شعور الفرد وسلوكه نحو المثير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49816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8980" y="826176"/>
            <a:ext cx="10584873" cy="5634106"/>
          </a:xfrm>
          <a:prstGeom prst="rect">
            <a:avLst/>
          </a:prstGeom>
        </p:spPr>
        <p:txBody>
          <a:bodyPr wrap="square">
            <a:spAutoFit/>
          </a:bodyPr>
          <a:lstStyle/>
          <a:p>
            <a:pPr algn="r" rtl="1">
              <a:lnSpc>
                <a:spcPct val="107000"/>
              </a:lnSpc>
              <a:spcAft>
                <a:spcPts val="800"/>
              </a:spcAft>
            </a:pPr>
            <a:r>
              <a:rPr lang="ar-IQ" sz="3200" b="1" u="dbl"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أنـــــــــــــــواع </a:t>
            </a:r>
            <a:r>
              <a:rPr lang="ar-IQ" sz="3200" b="1" u="dbl"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الاتجاهات : </a:t>
            </a:r>
            <a:endParaRPr lang="en-US" sz="3200"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 تعددت أنواع الاتجاهات وتصنيفاتها بتعدد المعايير التي أتخذت أساسا للتصنيف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ar-IQ" sz="3200" dirty="0">
                <a:latin typeface="Calibri" panose="020F0502020204030204" pitchFamily="34" charset="0"/>
                <a:ea typeface="Calibri" panose="020F0502020204030204" pitchFamily="34" charset="0"/>
                <a:cs typeface="Arial" panose="020B0604020202020204" pitchFamily="34" charset="0"/>
              </a:rPr>
              <a:t>من حيث العمومية تقسم الى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أ-اتجاهات عامة : تنصب على موضوعات عامة تهم المجتمع باسره مثل موضوعات الرأي العام وموضوعات تنظيم الاسرة وممارسة النشاط الرياضي وحقوق المرأة.</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r"/>
            <a:r>
              <a:rPr lang="ar-IQ" sz="3200" dirty="0">
                <a:latin typeface="Calibri" panose="020F0502020204030204" pitchFamily="34" charset="0"/>
                <a:ea typeface="Calibri" panose="020F0502020204030204" pitchFamily="34" charset="0"/>
                <a:cs typeface="Arial" panose="020B0604020202020204" pitchFamily="34" charset="0"/>
              </a:rPr>
              <a:t>ب-اتجاهات نوعية : تكون حول موضوعات ذات طبيعة خاصة ومحددة وتخص فئة من الناس مثل حقوق العمال في النقابات او النقالات الصحفية فهي موضوعات محددة والاتجاهات اتي تنشأ هي اتجاهات نوعية وتخص بعض الافراد وليس كل المجتمع </a:t>
            </a:r>
            <a:endParaRPr lang="en-US" sz="3200" dirty="0"/>
          </a:p>
        </p:txBody>
      </p:sp>
    </p:spTree>
    <p:extLst>
      <p:ext uri="{BB962C8B-B14F-4D97-AF65-F5344CB8AC3E}">
        <p14:creationId xmlns:p14="http://schemas.microsoft.com/office/powerpoint/2010/main" val="3057539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546" y="1555661"/>
            <a:ext cx="10196945" cy="2905667"/>
          </a:xfrm>
          <a:prstGeom prst="rect">
            <a:avLst/>
          </a:prstGeom>
        </p:spPr>
        <p:txBody>
          <a:bodyPr wrap="square">
            <a:spAutoFit/>
          </a:bodyPr>
          <a:lstStyle/>
          <a:p>
            <a:pPr marR="0" lvl="0" algn="justLow" rtl="1">
              <a:lnSpc>
                <a:spcPct val="107000"/>
              </a:lnSpc>
              <a:spcBef>
                <a:spcPts val="0"/>
              </a:spcBef>
              <a:spcAft>
                <a:spcPts val="800"/>
              </a:spcAft>
            </a:pPr>
            <a:r>
              <a:rPr lang="ar-IQ" sz="3200" dirty="0" smtClean="0">
                <a:latin typeface="Calibri" panose="020F0502020204030204" pitchFamily="34" charset="0"/>
                <a:ea typeface="Calibri" panose="020F0502020204030204" pitchFamily="34" charset="0"/>
                <a:cs typeface="Arial" panose="020B0604020202020204" pitchFamily="34" charset="0"/>
              </a:rPr>
              <a:t>2. من </a:t>
            </a:r>
            <a:r>
              <a:rPr lang="ar-IQ" sz="3200" dirty="0">
                <a:latin typeface="Calibri" panose="020F0502020204030204" pitchFamily="34" charset="0"/>
                <a:ea typeface="Calibri" panose="020F0502020204030204" pitchFamily="34" charset="0"/>
                <a:cs typeface="Arial" panose="020B0604020202020204" pitchFamily="34" charset="0"/>
              </a:rPr>
              <a:t>حيث الايجابية تنقسم الى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 أ-أتجاهات أيجابية : وهي الاتجاهات التي تنشأ حول موضوع بيئي او شخصي ما وتسعى للافراد نحو هذا الموضوع وتحصل على تأييد الفرد وموافقته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ب-أتجاهات سلبية: وهي الاتجاهات التي تنشأ حول موضوع معين وتنحو بالافراد بعيدا عن هذا الموضوع ولا تحصل على تأييد الفرد وموافقته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18322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1" y="897880"/>
            <a:ext cx="11208327" cy="5013424"/>
          </a:xfrm>
          <a:prstGeom prst="rect">
            <a:avLst/>
          </a:prstGeom>
        </p:spPr>
        <p:txBody>
          <a:bodyPr wrap="square">
            <a:spAutoFit/>
          </a:bodyPr>
          <a:lstStyle/>
          <a:p>
            <a:pPr marR="0" lvl="0" algn="justLow" rtl="1">
              <a:lnSpc>
                <a:spcPct val="107000"/>
              </a:lnSpc>
              <a:spcBef>
                <a:spcPts val="0"/>
              </a:spcBef>
              <a:spcAft>
                <a:spcPts val="800"/>
              </a:spcAft>
            </a:pPr>
            <a:r>
              <a:rPr lang="ar-IQ" sz="3200" dirty="0" smtClean="0">
                <a:latin typeface="Calibri" panose="020F0502020204030204" pitchFamily="34" charset="0"/>
                <a:ea typeface="Calibri" panose="020F0502020204030204" pitchFamily="34" charset="0"/>
                <a:cs typeface="Arial" panose="020B0604020202020204" pitchFamily="34" charset="0"/>
              </a:rPr>
              <a:t>3. من </a:t>
            </a:r>
            <a:r>
              <a:rPr lang="ar-IQ" sz="3200" dirty="0">
                <a:latin typeface="Calibri" panose="020F0502020204030204" pitchFamily="34" charset="0"/>
                <a:ea typeface="Calibri" panose="020F0502020204030204" pitchFamily="34" charset="0"/>
                <a:cs typeface="Arial" panose="020B0604020202020204" pitchFamily="34" charset="0"/>
              </a:rPr>
              <a:t>حيث المرونة تنقسم الى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أ-أتجاهات جامدة : وهي تنشأ حول موضوعات ومواقف بيئية وتظل ثابته  لدى معتنقيها من الافراد ويصعب تغييرها مثل الاتجاهات التي تنشأ حول بعض المعتقدات الشعبية والأطر السلوكية الاخرى التي تصبح جزءا من النظام القيمي الذي يخص الفرد ويطلق لفظ جمود الاتجاهات ايضا على تلك  الاتجاهات التي تنشأ لدى الافراد المتعصبين والذين لا يقبلون المناقشة فيما  يخصهم من افكار او معتقدات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 ب-اتجاهات مرنة :وتظهر المرونة في أمكانية تغيير الاتجاه بسهولة وتتغير الاتجاهات بسهولة عندما تتكون حول موضوعات هامشية للافراد وتكون سطحية وعندما لا تتعلق بموضوعات تمس المعتقدات السياسية او الاقتصادية او الدينية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40293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7" y="1079188"/>
            <a:ext cx="11416145" cy="3959545"/>
          </a:xfrm>
          <a:prstGeom prst="rect">
            <a:avLst/>
          </a:prstGeom>
        </p:spPr>
        <p:txBody>
          <a:bodyPr wrap="square">
            <a:spAutoFit/>
          </a:bodyPr>
          <a:lstStyle/>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4.من حيث العلنية تنقسم الى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أ-أتجاهات علنية :وهي تلك التي يعلنها ويتحدث عنها الفرد علانية امام الاخرين وتكون اتجاهات تتعلق بموضوعات ومواقف مقبولة من المجتمع ولا يتحرج الفرد من التحدث عنها امام الاخرين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ب-اتجاهات سرية : وهي الاتجاهات التي يحاول اصحابها اخفاؤها ولا يستطيعون التعبير عنها امام الاخرين مثل الاتجاهات التي تنشأ حول موضوعات ومواقف  لا يقبلها المجتمع أو يحرمها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00090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0326" y="907516"/>
            <a:ext cx="11028219" cy="5013424"/>
          </a:xfrm>
          <a:prstGeom prst="rect">
            <a:avLst/>
          </a:prstGeom>
        </p:spPr>
        <p:txBody>
          <a:bodyPr wrap="square">
            <a:spAutoFit/>
          </a:bodyPr>
          <a:lstStyle/>
          <a:p>
            <a:pPr algn="justLow" rtl="1">
              <a:lnSpc>
                <a:spcPct val="107000"/>
              </a:lnSpc>
              <a:spcAft>
                <a:spcPts val="800"/>
              </a:spcAft>
            </a:pPr>
            <a:r>
              <a:rPr lang="ar-IQ" sz="3200" dirty="0" smtClean="0">
                <a:latin typeface="Calibri" panose="020F0502020204030204" pitchFamily="34" charset="0"/>
                <a:ea typeface="Calibri" panose="020F0502020204030204" pitchFamily="34" charset="0"/>
                <a:cs typeface="Arial" panose="020B0604020202020204" pitchFamily="34" charset="0"/>
              </a:rPr>
              <a:t>5. م</a:t>
            </a:r>
            <a:r>
              <a:rPr lang="ar-IQ" sz="3200" dirty="0" smtClean="0">
                <a:latin typeface="Calibri" panose="020F0502020204030204" pitchFamily="34" charset="0"/>
                <a:ea typeface="Calibri" panose="020F0502020204030204" pitchFamily="34" charset="0"/>
                <a:cs typeface="Arial" panose="020B0604020202020204" pitchFamily="34" charset="0"/>
              </a:rPr>
              <a:t>ن </a:t>
            </a:r>
            <a:r>
              <a:rPr lang="ar-IQ" sz="3200" dirty="0">
                <a:latin typeface="Calibri" panose="020F0502020204030204" pitchFamily="34" charset="0"/>
                <a:ea typeface="Calibri" panose="020F0502020204030204" pitchFamily="34" charset="0"/>
                <a:cs typeface="Arial" panose="020B0604020202020204" pitchFamily="34" charset="0"/>
              </a:rPr>
              <a:t>حيث القوة الى:</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أ-أتجاهات قوية :وتختلف القوة في الاتجاه عن الايجابية حيث ترتبط قوة الاتجاه بشدة الاتجاه ذاته فبعض الاتجاهات تكتسب شدتها من قوة موضوعها وشدة تأثير الايحاء الذي تكتسب به الاتجاهات القوية ، فقد يكتسب الاتجاه تحت تأثير الايحاء او وسائل الاعلام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ب-اتجاهات ضعيفة : وهي الاتجاهات التي تكتسب تحت تأثير ايحاء ضعيف من وسائل الاعلام او الاشخاص كما انها اتجاهات من السهل ان يتخلى عنها الفرد نظرا لضعف شدتها كما انها تكتسب حول موضوعات او مواقف بيئية ثانوية وقيمتها ضعيفة لدى الافراد.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73775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491" y="653024"/>
            <a:ext cx="11305309" cy="6006388"/>
          </a:xfrm>
          <a:prstGeom prst="rect">
            <a:avLst/>
          </a:prstGeom>
        </p:spPr>
        <p:txBody>
          <a:bodyPr wrap="square">
            <a:spAutoFit/>
          </a:bodyPr>
          <a:lstStyle/>
          <a:p>
            <a:pPr algn="justLow" rtl="1">
              <a:lnSpc>
                <a:spcPct val="107000"/>
              </a:lnSpc>
              <a:spcAft>
                <a:spcPts val="800"/>
              </a:spcAft>
            </a:pPr>
            <a:r>
              <a:rPr lang="ar-IQ" sz="4000" b="1" u="dbl"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مكونات الاتجاه النفسي :</a:t>
            </a:r>
            <a:endParaRPr lang="en-US" sz="4000"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    أن للاتجاه النفسي عدة مكونات متداخلة فيما بينها وهذه المكونات هي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1.المكون المعرفي : يمثل هذا المكون معتقدات وقناعات الفرد حول بعض الاحكام المتعلقة بالمثير اي بناء على تحليلات فكرية وأدراكية في الدماغ تحصل نتيجة الخبرات السابقة والمتكررة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2.المكون العاطفي : يمثل هذا المكون الاستجابة الانفعالية والعاطفية ( الحب والكره والبغض ...الخ) اتجاه مثير معين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3.المكون السلوكي ( النزوعي  ويمثل هذا المكون نوعية النزعة للمثير هل هي أيجابية أم سلبية أو محايدة أتجاه ذلك المثير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9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509" y="1129092"/>
            <a:ext cx="11166763" cy="5376857"/>
          </a:xfrm>
          <a:prstGeom prst="rect">
            <a:avLst/>
          </a:prstGeom>
        </p:spPr>
        <p:txBody>
          <a:bodyPr wrap="square">
            <a:spAutoFit/>
          </a:bodyPr>
          <a:lstStyle/>
          <a:p>
            <a:pPr algn="justLow" rtl="1">
              <a:lnSpc>
                <a:spcPct val="107000"/>
              </a:lnSpc>
              <a:spcAft>
                <a:spcPts val="800"/>
              </a:spcAft>
            </a:pPr>
            <a:r>
              <a:rPr lang="ar-IQ" sz="4000" b="1" u="sng" dirty="0">
                <a:solidFill>
                  <a:srgbClr val="FF0000"/>
                </a:solidFill>
                <a:latin typeface="Calibri" panose="020F0502020204030204" pitchFamily="34" charset="0"/>
                <a:ea typeface="Calibri" panose="020F0502020204030204" pitchFamily="34" charset="0"/>
                <a:cs typeface="Arial" panose="020B0604020202020204" pitchFamily="34" charset="0"/>
              </a:rPr>
              <a:t>كيفية نمو الاتجاهات</a:t>
            </a:r>
            <a:r>
              <a:rPr lang="ar-IQ" sz="4000" dirty="0" smtClean="0">
                <a:latin typeface="Calibri" panose="020F0502020204030204" pitchFamily="34" charset="0"/>
                <a:ea typeface="Calibri" panose="020F0502020204030204" pitchFamily="34" charset="0"/>
                <a:cs typeface="Arial" panose="020B0604020202020204" pitchFamily="34" charset="0"/>
              </a:rPr>
              <a:t>:</a:t>
            </a:r>
          </a:p>
          <a:p>
            <a:pPr algn="justLow" rtl="1">
              <a:lnSpc>
                <a:spcPct val="107000"/>
              </a:lnSpc>
              <a:spcAft>
                <a:spcPts val="800"/>
              </a:spcAft>
            </a:pPr>
            <a:r>
              <a:rPr lang="ar-IQ" sz="3200" dirty="0" smtClean="0">
                <a:latin typeface="Calibri" panose="020F0502020204030204" pitchFamily="34" charset="0"/>
                <a:ea typeface="Calibri" panose="020F0502020204030204" pitchFamily="34" charset="0"/>
                <a:cs typeface="Arial" panose="020B0604020202020204" pitchFamily="34" charset="0"/>
              </a:rPr>
              <a:t>هناك </a:t>
            </a:r>
            <a:r>
              <a:rPr lang="ar-IQ" sz="3200" dirty="0">
                <a:latin typeface="Calibri" panose="020F0502020204030204" pitchFamily="34" charset="0"/>
                <a:ea typeface="Calibri" panose="020F0502020204030204" pitchFamily="34" charset="0"/>
                <a:cs typeface="Arial" panose="020B0604020202020204" pitchFamily="34" charset="0"/>
              </a:rPr>
              <a:t>عدة عوامل تؤثر في تكوين الاتجاهات ونموها هي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1.تأثير الوالدين : أن سلوك الفرد يتأثر بالجو العائلي واتجاهاته ،حيث ان لاتجاهات الوالدين وسلوكهما تاثيرا خاصا على تكوين أتجاهات الطفل ونموها.</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2. تأثير الاقران : يحل تاثير الاقران محل تأثير الوالدين ، أي يزيدتأثير الاقران وينقص تأثير الوالدين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3.تأثير عمليةالتعلم : أن المعرفة هي أحدى مكونات الاتجاه النفسي ، وان التعليم يعد من المصادر المهمة التي تزود الفرد بالمعرفة والمعلومات التي تساعد في تكوين اتجاهاته ونموها.</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5775442"/>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47</TotalTime>
  <Words>955</Words>
  <Application>Microsoft Office PowerPoint</Application>
  <PresentationFormat>Widescreen</PresentationFormat>
  <Paragraphs>55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Corbel</vt:lpstr>
      <vt:lpstr>Basis</vt:lpstr>
      <vt:lpstr>علم النفس الرياضي      المرحلة التاسعة     المرحلة الرابعة      أ.د. سعاد سبتي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النفس الرياضي      المرحلة التاسعة     المرحلة الرابعة      أ.د. سعاد سبتي             </dc:title>
  <dc:creator>Dr</dc:creator>
  <cp:lastModifiedBy>Dr</cp:lastModifiedBy>
  <cp:revision>35</cp:revision>
  <dcterms:created xsi:type="dcterms:W3CDTF">2018-10-13T09:35:21Z</dcterms:created>
  <dcterms:modified xsi:type="dcterms:W3CDTF">2018-10-13T10:44:01Z</dcterms:modified>
</cp:coreProperties>
</file>